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75" r:id="rId5"/>
  </p:sldMasterIdLst>
  <p:notesMasterIdLst>
    <p:notesMasterId r:id="rId37"/>
  </p:notesMasterIdLst>
  <p:sldIdLst>
    <p:sldId id="357" r:id="rId6"/>
    <p:sldId id="383" r:id="rId7"/>
    <p:sldId id="2467" r:id="rId8"/>
    <p:sldId id="2450" r:id="rId9"/>
    <p:sldId id="386" r:id="rId10"/>
    <p:sldId id="380" r:id="rId11"/>
    <p:sldId id="381" r:id="rId12"/>
    <p:sldId id="2555" r:id="rId13"/>
    <p:sldId id="2455" r:id="rId14"/>
    <p:sldId id="2451" r:id="rId15"/>
    <p:sldId id="2476" r:id="rId16"/>
    <p:sldId id="2547" r:id="rId17"/>
    <p:sldId id="2548" r:id="rId18"/>
    <p:sldId id="2549" r:id="rId19"/>
    <p:sldId id="2550" r:id="rId20"/>
    <p:sldId id="2551" r:id="rId21"/>
    <p:sldId id="2539" r:id="rId22"/>
    <p:sldId id="2452" r:id="rId23"/>
    <p:sldId id="2545" r:id="rId24"/>
    <p:sldId id="2546" r:id="rId25"/>
    <p:sldId id="365" r:id="rId26"/>
    <p:sldId id="2554" r:id="rId27"/>
    <p:sldId id="366" r:id="rId28"/>
    <p:sldId id="373" r:id="rId29"/>
    <p:sldId id="2453" r:id="rId30"/>
    <p:sldId id="369" r:id="rId31"/>
    <p:sldId id="2468" r:id="rId32"/>
    <p:sldId id="2544" r:id="rId33"/>
    <p:sldId id="2553" r:id="rId34"/>
    <p:sldId id="2543" r:id="rId35"/>
    <p:sldId id="2552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92A4CBB-5F1A-884F-BB41-1DA225ADE517}">
          <p14:sldIdLst>
            <p14:sldId id="357"/>
            <p14:sldId id="383"/>
            <p14:sldId id="2467"/>
            <p14:sldId id="2450"/>
            <p14:sldId id="386"/>
            <p14:sldId id="380"/>
            <p14:sldId id="381"/>
            <p14:sldId id="2555"/>
            <p14:sldId id="2455"/>
            <p14:sldId id="2451"/>
            <p14:sldId id="2476"/>
            <p14:sldId id="2547"/>
            <p14:sldId id="2548"/>
            <p14:sldId id="2549"/>
            <p14:sldId id="2550"/>
            <p14:sldId id="2551"/>
            <p14:sldId id="2539"/>
            <p14:sldId id="2452"/>
            <p14:sldId id="2545"/>
            <p14:sldId id="2546"/>
            <p14:sldId id="365"/>
            <p14:sldId id="2554"/>
            <p14:sldId id="366"/>
            <p14:sldId id="373"/>
            <p14:sldId id="2453"/>
            <p14:sldId id="369"/>
            <p14:sldId id="2468"/>
            <p14:sldId id="2544"/>
            <p14:sldId id="2553"/>
          </p14:sldIdLst>
        </p14:section>
        <p14:section name="Appendix" id="{ACF1FBFA-D807-4A44-B8FE-8C96C63607E0}">
          <p14:sldIdLst>
            <p14:sldId id="2543"/>
            <p14:sldId id="255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4344"/>
    <a:srgbClr val="7DA4B1"/>
    <a:srgbClr val="1F8380"/>
    <a:srgbClr val="88B6BB"/>
    <a:srgbClr val="24595B"/>
    <a:srgbClr val="422E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97D877-30F5-1B49-ACB5-3B46731D2BDB}" v="4428" dt="2023-01-04T20:21:21.440"/>
    <p1510:client id="{B20ECF32-5C2D-3648-B03E-4D642D789D6A}" v="1604" dt="2023-01-04T20:20:01.646"/>
    <p1510:client id="{BF7845CC-C245-43FC-A505-2BFC4F7A87A2}" v="2496" dt="2023-01-04T20:21:26.095"/>
    <p1510:client id="{FB82CC85-283B-8549-AE62-C80BF6FB8A46}" v="2489" dt="2023-01-04T20:19:59.7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26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microsoft.com/office/2015/10/relationships/revisionInfo" Target="revisionInfo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9BF9A2-EE76-B840-823C-CA752A3B7AEB}" type="doc">
      <dgm:prSet loTypeId="urn:microsoft.com/office/officeart/2009/3/layout/SubStepProcess" loCatId="" qsTypeId="urn:microsoft.com/office/officeart/2005/8/quickstyle/simple1" qsCatId="simple" csTypeId="urn:microsoft.com/office/officeart/2005/8/colors/accent1_2" csCatId="accent1" phldr="1"/>
      <dgm:spPr/>
    </dgm:pt>
    <dgm:pt modelId="{6867321E-1FBB-3942-9BFA-2F512325AB44}">
      <dgm:prSet phldrT="[Text]" custT="1"/>
      <dgm:spPr/>
      <dgm:t>
        <a:bodyPr/>
        <a:lstStyle/>
        <a:p>
          <a:r>
            <a:rPr lang="en-GB" sz="1800"/>
            <a:t>Ginny views CozyMaple video</a:t>
          </a:r>
        </a:p>
      </dgm:t>
    </dgm:pt>
    <dgm:pt modelId="{141F798B-441B-8C4C-BC0A-CAB4DE0A53EC}" type="parTrans" cxnId="{089EAE5C-89FD-F148-A40D-AFE4ED2513E6}">
      <dgm:prSet/>
      <dgm:spPr/>
      <dgm:t>
        <a:bodyPr/>
        <a:lstStyle/>
        <a:p>
          <a:endParaRPr lang="en-GB" sz="1300"/>
        </a:p>
      </dgm:t>
    </dgm:pt>
    <dgm:pt modelId="{000E3153-6EED-B240-BA97-C6CE5C3BA305}" type="sibTrans" cxnId="{089EAE5C-89FD-F148-A40D-AFE4ED2513E6}">
      <dgm:prSet/>
      <dgm:spPr/>
      <dgm:t>
        <a:bodyPr/>
        <a:lstStyle/>
        <a:p>
          <a:endParaRPr lang="en-GB" sz="1300"/>
        </a:p>
      </dgm:t>
    </dgm:pt>
    <dgm:pt modelId="{A6C575B1-4762-E841-8E8A-19AD66E9802D}">
      <dgm:prSet phldrT="[Text]" custT="1"/>
      <dgm:spPr/>
      <dgm:t>
        <a:bodyPr/>
        <a:lstStyle/>
        <a:p>
          <a:r>
            <a:rPr lang="en-GB" sz="1800"/>
            <a:t>Gets link to Walmart.ca virtual creator</a:t>
          </a:r>
        </a:p>
      </dgm:t>
    </dgm:pt>
    <dgm:pt modelId="{5057C64F-B164-ED46-B6A3-BC142B3B59CB}" type="parTrans" cxnId="{1A1BA8E7-4B45-7941-8880-0B843DB3EE56}">
      <dgm:prSet/>
      <dgm:spPr/>
      <dgm:t>
        <a:bodyPr/>
        <a:lstStyle/>
        <a:p>
          <a:endParaRPr lang="en-GB"/>
        </a:p>
      </dgm:t>
    </dgm:pt>
    <dgm:pt modelId="{685FEE44-6EC8-9B46-995F-B38108B1A80F}" type="sibTrans" cxnId="{1A1BA8E7-4B45-7941-8880-0B843DB3EE56}">
      <dgm:prSet/>
      <dgm:spPr/>
      <dgm:t>
        <a:bodyPr/>
        <a:lstStyle/>
        <a:p>
          <a:endParaRPr lang="en-GB"/>
        </a:p>
      </dgm:t>
    </dgm:pt>
    <dgm:pt modelId="{85635FB3-9215-9246-85CE-FFB72BC555ED}">
      <dgm:prSet phldrT="[Text]" custT="1"/>
      <dgm:spPr/>
      <dgm:t>
        <a:bodyPr/>
        <a:lstStyle/>
        <a:p>
          <a:r>
            <a:rPr lang="en-GB" sz="1800"/>
            <a:t>customizes theme </a:t>
          </a:r>
        </a:p>
      </dgm:t>
    </dgm:pt>
    <dgm:pt modelId="{2A3C6AC3-8A14-3B45-9C8C-5BC0AF7210D3}" type="parTrans" cxnId="{6E03ACAF-C80E-494B-BF7D-AFEBA1BA80BF}">
      <dgm:prSet/>
      <dgm:spPr/>
      <dgm:t>
        <a:bodyPr/>
        <a:lstStyle/>
        <a:p>
          <a:endParaRPr lang="en-GB"/>
        </a:p>
      </dgm:t>
    </dgm:pt>
    <dgm:pt modelId="{4B18F6A6-C336-BC49-BB55-46481110A711}" type="sibTrans" cxnId="{6E03ACAF-C80E-494B-BF7D-AFEBA1BA80BF}">
      <dgm:prSet/>
      <dgm:spPr/>
      <dgm:t>
        <a:bodyPr/>
        <a:lstStyle/>
        <a:p>
          <a:endParaRPr lang="en-GB"/>
        </a:p>
      </dgm:t>
    </dgm:pt>
    <dgm:pt modelId="{DD1A38B2-4A3D-4248-AC1F-AEC35891A84A}">
      <dgm:prSet phldrT="[Text]" custT="1"/>
      <dgm:spPr/>
      <dgm:t>
        <a:bodyPr/>
        <a:lstStyle/>
        <a:p>
          <a:r>
            <a:rPr lang="en-GB" sz="1800"/>
            <a:t>selects and buys products from curated shopping list</a:t>
          </a:r>
        </a:p>
      </dgm:t>
    </dgm:pt>
    <dgm:pt modelId="{C45D255E-E315-1D41-BE00-0F4E15077E58}" type="parTrans" cxnId="{9BC1AABB-D6E9-0C47-BDC7-7A133694D3BC}">
      <dgm:prSet/>
      <dgm:spPr/>
      <dgm:t>
        <a:bodyPr/>
        <a:lstStyle/>
        <a:p>
          <a:endParaRPr lang="en-GB"/>
        </a:p>
      </dgm:t>
    </dgm:pt>
    <dgm:pt modelId="{D524037D-FF3B-3541-B97E-49E9427D5F63}" type="sibTrans" cxnId="{9BC1AABB-D6E9-0C47-BDC7-7A133694D3BC}">
      <dgm:prSet/>
      <dgm:spPr/>
      <dgm:t>
        <a:bodyPr/>
        <a:lstStyle/>
        <a:p>
          <a:endParaRPr lang="en-GB"/>
        </a:p>
      </dgm:t>
    </dgm:pt>
    <dgm:pt modelId="{1A88F665-DCE7-3B43-BE8A-3673D0B55938}" type="pres">
      <dgm:prSet presAssocID="{749BF9A2-EE76-B840-823C-CA752A3B7AEB}" presName="Name0" presStyleCnt="0">
        <dgm:presLayoutVars>
          <dgm:chMax val="7"/>
          <dgm:dir/>
          <dgm:animOne val="branch"/>
        </dgm:presLayoutVars>
      </dgm:prSet>
      <dgm:spPr/>
    </dgm:pt>
    <dgm:pt modelId="{765E239F-E320-5E4E-90BC-0C22CA921C8C}" type="pres">
      <dgm:prSet presAssocID="{6867321E-1FBB-3942-9BFA-2F512325AB44}" presName="parTx1" presStyleLbl="node1" presStyleIdx="0" presStyleCnt="4"/>
      <dgm:spPr/>
    </dgm:pt>
    <dgm:pt modelId="{428B6D07-BDD3-2849-BB78-9A2DFB48D59E}" type="pres">
      <dgm:prSet presAssocID="{A6C575B1-4762-E841-8E8A-19AD66E9802D}" presName="parTx2" presStyleLbl="node1" presStyleIdx="1" presStyleCnt="4"/>
      <dgm:spPr/>
    </dgm:pt>
    <dgm:pt modelId="{7A55FAA7-6B4A-2A48-BD83-EF6219FACDD1}" type="pres">
      <dgm:prSet presAssocID="{85635FB3-9215-9246-85CE-FFB72BC555ED}" presName="parTx3" presStyleLbl="node1" presStyleIdx="2" presStyleCnt="4"/>
      <dgm:spPr/>
    </dgm:pt>
    <dgm:pt modelId="{CD93A433-E49C-F14D-A39F-49F7EF70B195}" type="pres">
      <dgm:prSet presAssocID="{DD1A38B2-4A3D-4248-AC1F-AEC35891A84A}" presName="parTx4" presStyleLbl="node1" presStyleIdx="3" presStyleCnt="4"/>
      <dgm:spPr/>
    </dgm:pt>
  </dgm:ptLst>
  <dgm:cxnLst>
    <dgm:cxn modelId="{32EB0A05-36D3-474F-AAC7-92F23BB3E737}" type="presOf" srcId="{A6C575B1-4762-E841-8E8A-19AD66E9802D}" destId="{428B6D07-BDD3-2849-BB78-9A2DFB48D59E}" srcOrd="0" destOrd="0" presId="urn:microsoft.com/office/officeart/2009/3/layout/SubStepProcess"/>
    <dgm:cxn modelId="{089EAE5C-89FD-F148-A40D-AFE4ED2513E6}" srcId="{749BF9A2-EE76-B840-823C-CA752A3B7AEB}" destId="{6867321E-1FBB-3942-9BFA-2F512325AB44}" srcOrd="0" destOrd="0" parTransId="{141F798B-441B-8C4C-BC0A-CAB4DE0A53EC}" sibTransId="{000E3153-6EED-B240-BA97-C6CE5C3BA305}"/>
    <dgm:cxn modelId="{8DB0B267-7717-457C-83F4-C011A161BA93}" type="presOf" srcId="{749BF9A2-EE76-B840-823C-CA752A3B7AEB}" destId="{1A88F665-DCE7-3B43-BE8A-3673D0B55938}" srcOrd="0" destOrd="0" presId="urn:microsoft.com/office/officeart/2009/3/layout/SubStepProcess"/>
    <dgm:cxn modelId="{696F3475-290E-486D-B515-4ADECD4F1542}" type="presOf" srcId="{85635FB3-9215-9246-85CE-FFB72BC555ED}" destId="{7A55FAA7-6B4A-2A48-BD83-EF6219FACDD1}" srcOrd="0" destOrd="0" presId="urn:microsoft.com/office/officeart/2009/3/layout/SubStepProcess"/>
    <dgm:cxn modelId="{F286B488-14A0-4AB3-8E6D-BCD0B19F09B3}" type="presOf" srcId="{DD1A38B2-4A3D-4248-AC1F-AEC35891A84A}" destId="{CD93A433-E49C-F14D-A39F-49F7EF70B195}" srcOrd="0" destOrd="0" presId="urn:microsoft.com/office/officeart/2009/3/layout/SubStepProcess"/>
    <dgm:cxn modelId="{6E03ACAF-C80E-494B-BF7D-AFEBA1BA80BF}" srcId="{749BF9A2-EE76-B840-823C-CA752A3B7AEB}" destId="{85635FB3-9215-9246-85CE-FFB72BC555ED}" srcOrd="2" destOrd="0" parTransId="{2A3C6AC3-8A14-3B45-9C8C-5BC0AF7210D3}" sibTransId="{4B18F6A6-C336-BC49-BB55-46481110A711}"/>
    <dgm:cxn modelId="{9D57EEAF-42BD-49BC-BA99-BC341A019F73}" type="presOf" srcId="{6867321E-1FBB-3942-9BFA-2F512325AB44}" destId="{765E239F-E320-5E4E-90BC-0C22CA921C8C}" srcOrd="0" destOrd="0" presId="urn:microsoft.com/office/officeart/2009/3/layout/SubStepProcess"/>
    <dgm:cxn modelId="{9BC1AABB-D6E9-0C47-BDC7-7A133694D3BC}" srcId="{749BF9A2-EE76-B840-823C-CA752A3B7AEB}" destId="{DD1A38B2-4A3D-4248-AC1F-AEC35891A84A}" srcOrd="3" destOrd="0" parTransId="{C45D255E-E315-1D41-BE00-0F4E15077E58}" sibTransId="{D524037D-FF3B-3541-B97E-49E9427D5F63}"/>
    <dgm:cxn modelId="{1A1BA8E7-4B45-7941-8880-0B843DB3EE56}" srcId="{749BF9A2-EE76-B840-823C-CA752A3B7AEB}" destId="{A6C575B1-4762-E841-8E8A-19AD66E9802D}" srcOrd="1" destOrd="0" parTransId="{5057C64F-B164-ED46-B6A3-BC142B3B59CB}" sibTransId="{685FEE44-6EC8-9B46-995F-B38108B1A80F}"/>
    <dgm:cxn modelId="{B45E4797-E693-4631-B6C2-61C0CCB87DB5}" type="presParOf" srcId="{1A88F665-DCE7-3B43-BE8A-3673D0B55938}" destId="{765E239F-E320-5E4E-90BC-0C22CA921C8C}" srcOrd="0" destOrd="0" presId="urn:microsoft.com/office/officeart/2009/3/layout/SubStepProcess"/>
    <dgm:cxn modelId="{9FB48C1A-FE3F-4C7A-AF6B-13D781DD8294}" type="presParOf" srcId="{1A88F665-DCE7-3B43-BE8A-3673D0B55938}" destId="{428B6D07-BDD3-2849-BB78-9A2DFB48D59E}" srcOrd="1" destOrd="0" presId="urn:microsoft.com/office/officeart/2009/3/layout/SubStepProcess"/>
    <dgm:cxn modelId="{AAC56D5D-1683-4E72-BE23-C04A32A5734B}" type="presParOf" srcId="{1A88F665-DCE7-3B43-BE8A-3673D0B55938}" destId="{7A55FAA7-6B4A-2A48-BD83-EF6219FACDD1}" srcOrd="2" destOrd="0" presId="urn:microsoft.com/office/officeart/2009/3/layout/SubStepProcess"/>
    <dgm:cxn modelId="{CFBC9538-0D68-43AD-811F-932E6B35D97D}" type="presParOf" srcId="{1A88F665-DCE7-3B43-BE8A-3673D0B55938}" destId="{CD93A433-E49C-F14D-A39F-49F7EF70B195}" srcOrd="3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5E239F-E320-5E4E-90BC-0C22CA921C8C}">
      <dsp:nvSpPr>
        <dsp:cNvPr id="0" name=""/>
        <dsp:cNvSpPr/>
      </dsp:nvSpPr>
      <dsp:spPr>
        <a:xfrm>
          <a:off x="0" y="1532695"/>
          <a:ext cx="2946467" cy="29464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Ginny views CozyMaple video</a:t>
          </a:r>
        </a:p>
      </dsp:txBody>
      <dsp:txXfrm>
        <a:off x="431500" y="1964195"/>
        <a:ext cx="2083467" cy="2083467"/>
      </dsp:txXfrm>
    </dsp:sp>
    <dsp:sp modelId="{428B6D07-BDD3-2849-BB78-9A2DFB48D59E}">
      <dsp:nvSpPr>
        <dsp:cNvPr id="0" name=""/>
        <dsp:cNvSpPr/>
      </dsp:nvSpPr>
      <dsp:spPr>
        <a:xfrm>
          <a:off x="2946466" y="1532695"/>
          <a:ext cx="2946467" cy="29464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Gets link to Walmart.ca virtual creator</a:t>
          </a:r>
        </a:p>
      </dsp:txBody>
      <dsp:txXfrm>
        <a:off x="3377966" y="1964195"/>
        <a:ext cx="2083467" cy="2083467"/>
      </dsp:txXfrm>
    </dsp:sp>
    <dsp:sp modelId="{7A55FAA7-6B4A-2A48-BD83-EF6219FACDD1}">
      <dsp:nvSpPr>
        <dsp:cNvPr id="0" name=""/>
        <dsp:cNvSpPr/>
      </dsp:nvSpPr>
      <dsp:spPr>
        <a:xfrm>
          <a:off x="5892934" y="1532695"/>
          <a:ext cx="2946467" cy="29464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customizes theme </a:t>
          </a:r>
        </a:p>
      </dsp:txBody>
      <dsp:txXfrm>
        <a:off x="6324434" y="1964195"/>
        <a:ext cx="2083467" cy="2083467"/>
      </dsp:txXfrm>
    </dsp:sp>
    <dsp:sp modelId="{CD93A433-E49C-F14D-A39F-49F7EF70B195}">
      <dsp:nvSpPr>
        <dsp:cNvPr id="0" name=""/>
        <dsp:cNvSpPr/>
      </dsp:nvSpPr>
      <dsp:spPr>
        <a:xfrm>
          <a:off x="8839401" y="1532695"/>
          <a:ext cx="2946467" cy="29464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selects and buys products from curated shopping list</a:t>
          </a:r>
        </a:p>
      </dsp:txBody>
      <dsp:txXfrm>
        <a:off x="9270901" y="1964195"/>
        <a:ext cx="2083467" cy="20834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B8F343-D321-B84C-912D-F158E2234A0B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ACCC5-9B3E-4B46-A258-140EECB5B9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669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ACCC5-9B3E-4B46-A258-140EECB5B9D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4717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ACCC5-9B3E-4B46-A258-140EECB5B9DB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21455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ACCC5-9B3E-4B46-A258-140EECB5B9DB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374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ACCC5-9B3E-4B46-A258-140EECB5B9DB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007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ACCC5-9B3E-4B46-A258-140EECB5B9DB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1095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linkedin.com/in/nipunvarshneya" TargetMode="External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linkedin.com/in/soniaeclark" TargetMode="External"/><Relationship Id="rId5" Type="http://schemas.openxmlformats.org/officeDocument/2006/relationships/image" Target="../media/image3.jpeg"/><Relationship Id="rId10" Type="http://schemas.openxmlformats.org/officeDocument/2006/relationships/hyperlink" Target="https://www.linkedin.com/in/cmnicholson" TargetMode="External"/><Relationship Id="rId4" Type="http://schemas.openxmlformats.org/officeDocument/2006/relationships/hyperlink" Target="http://www.linkedin.com/in/luke-orwin" TargetMode="External"/><Relationship Id="rId9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linkedin.com/in/nipunvarshneya" TargetMode="External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hyperlink" Target="http://www.linkedin.com/in/soniaeclark" TargetMode="External"/><Relationship Id="rId5" Type="http://schemas.openxmlformats.org/officeDocument/2006/relationships/image" Target="../media/image3.jpeg"/><Relationship Id="rId10" Type="http://schemas.openxmlformats.org/officeDocument/2006/relationships/hyperlink" Target="https://www.linkedin.com/in/cmnicholson" TargetMode="External"/><Relationship Id="rId4" Type="http://schemas.openxmlformats.org/officeDocument/2006/relationships/hyperlink" Target="http://www.linkedin.com/in/luke-orwin" TargetMode="External"/><Relationship Id="rId9" Type="http://schemas.openxmlformats.org/officeDocument/2006/relationships/image" Target="../media/image5.jpe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2CABC-FF83-A9CC-3B03-EADB3AB2C97E}"/>
              </a:ext>
            </a:extLst>
          </p:cNvPr>
          <p:cNvSpPr txBox="1">
            <a:spLocks/>
          </p:cNvSpPr>
          <p:nvPr userDrawn="1"/>
        </p:nvSpPr>
        <p:spPr>
          <a:xfrm>
            <a:off x="0" y="2028019"/>
            <a:ext cx="12206599" cy="1175606"/>
          </a:xfrm>
          <a:prstGeom prst="rect">
            <a:avLst/>
          </a:prstGeom>
          <a:solidFill>
            <a:srgbClr val="1B4344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A66A063-6246-0793-0556-F2F03C7C9A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732" y="2028019"/>
            <a:ext cx="11743733" cy="1175606"/>
          </a:xfrm>
        </p:spPr>
        <p:txBody>
          <a:bodyPr>
            <a:normAutofit/>
          </a:bodyPr>
          <a:lstStyle>
            <a:lvl1pPr>
              <a:defRPr sz="4000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/>
              <a:t>Catchy title linked to real problem and hook</a:t>
            </a:r>
          </a:p>
        </p:txBody>
      </p:sp>
      <p:pic>
        <p:nvPicPr>
          <p:cNvPr id="8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BDE37E9-176A-3070-EF39-C37C333ACE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8187" t="28247" r="25831" b="33560"/>
          <a:stretch/>
        </p:blipFill>
        <p:spPr>
          <a:xfrm>
            <a:off x="10371018" y="0"/>
            <a:ext cx="1592736" cy="1561237"/>
          </a:xfrm>
          <a:prstGeom prst="rect">
            <a:avLst/>
          </a:prstGeom>
        </p:spPr>
      </p:pic>
      <p:sp>
        <p:nvSpPr>
          <p:cNvPr id="9" name="Slide Number Placeholder 42">
            <a:extLst>
              <a:ext uri="{FF2B5EF4-FFF2-40B4-BE49-F238E27FC236}">
                <a16:creationId xmlns:a16="http://schemas.microsoft.com/office/drawing/2014/main" id="{D9339955-94A5-D48E-47FE-6559BF827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515" y="6512794"/>
            <a:ext cx="469239" cy="226616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fld id="{5EE83089-105C-2E4B-BF79-5E06165049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21D130F-982D-034B-B0C9-F7E35B1CDBFA}"/>
              </a:ext>
            </a:extLst>
          </p:cNvPr>
          <p:cNvSpPr txBox="1">
            <a:spLocks/>
          </p:cNvSpPr>
          <p:nvPr userDrawn="1"/>
        </p:nvSpPr>
        <p:spPr>
          <a:xfrm>
            <a:off x="238732" y="1643429"/>
            <a:ext cx="11743733" cy="38459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1200" b="0" i="1">
                <a:solidFill>
                  <a:srgbClr val="1B4344"/>
                </a:solidFill>
              </a:rPr>
              <a:t>JOHN MOLSON MBA International Case Competition 2023</a:t>
            </a:r>
          </a:p>
        </p:txBody>
      </p:sp>
      <p:pic>
        <p:nvPicPr>
          <p:cNvPr id="5" name="Picture 4" descr="A person in a suit smiling&#10;&#10;Description automatically generated with medium confidence">
            <a:extLst>
              <a:ext uri="{FF2B5EF4-FFF2-40B4-BE49-F238E27FC236}">
                <a16:creationId xmlns:a16="http://schemas.microsoft.com/office/drawing/2014/main" id="{3E09D2E3-644B-EB17-5864-8543CAE799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1633" r="9505" b="40569"/>
          <a:stretch/>
        </p:blipFill>
        <p:spPr>
          <a:xfrm>
            <a:off x="1424094" y="4087023"/>
            <a:ext cx="1530850" cy="1538213"/>
          </a:xfrm>
          <a:prstGeom prst="ellipse">
            <a:avLst/>
          </a:prstGeom>
          <a:ln w="3175" cap="rnd">
            <a:solidFill>
              <a:srgbClr val="1B434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D0BCC16-86A5-196B-F099-CFF4B4E789EB}"/>
              </a:ext>
            </a:extLst>
          </p:cNvPr>
          <p:cNvSpPr/>
          <p:nvPr userDrawn="1"/>
        </p:nvSpPr>
        <p:spPr>
          <a:xfrm>
            <a:off x="1424095" y="5712431"/>
            <a:ext cx="1530849" cy="5930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Aft>
                <a:spcPts val="300"/>
              </a:spcAft>
            </a:pPr>
            <a:r>
              <a:rPr lang="en-GB" sz="1200">
                <a:solidFill>
                  <a:srgbClr val="1B4344"/>
                </a:solidFill>
              </a:rPr>
              <a:t>Luke Orwin</a:t>
            </a:r>
          </a:p>
          <a:p>
            <a:pPr algn="l"/>
            <a:r>
              <a:rPr lang="en-GB" sz="1000" b="0" i="0" u="none" strike="noStrike">
                <a:solidFill>
                  <a:schemeClr val="tx1"/>
                </a:solidFill>
                <a:effectLst/>
                <a:latin typeface="+mj-lt"/>
                <a:hlinkClick r:id="rId4"/>
              </a:rPr>
              <a:t>www.linkedin.com/in/luke-orwin</a:t>
            </a:r>
            <a:endParaRPr lang="en-GB" sz="1000" b="0" i="0" u="none" strike="noStrike">
              <a:solidFill>
                <a:schemeClr val="tx1"/>
              </a:solidFill>
              <a:effectLst/>
              <a:latin typeface="+mj-lt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1534D6E-B5E2-EC7F-8160-82E2CF38968C}"/>
              </a:ext>
            </a:extLst>
          </p:cNvPr>
          <p:cNvCxnSpPr>
            <a:cxnSpLocks/>
          </p:cNvCxnSpPr>
          <p:nvPr userDrawn="1"/>
        </p:nvCxnSpPr>
        <p:spPr>
          <a:xfrm>
            <a:off x="1424094" y="5712431"/>
            <a:ext cx="0" cy="593071"/>
          </a:xfrm>
          <a:prstGeom prst="line">
            <a:avLst/>
          </a:prstGeom>
          <a:ln w="38100">
            <a:solidFill>
              <a:srgbClr val="1B43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44" descr="A picture containing person, clothing, posing&#10;&#10;Description automatically generated">
            <a:extLst>
              <a:ext uri="{FF2B5EF4-FFF2-40B4-BE49-F238E27FC236}">
                <a16:creationId xmlns:a16="http://schemas.microsoft.com/office/drawing/2014/main" id="{AF3EF6CD-4986-26DB-133C-9E512553D6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11248" t="-1" r="11248" b="41660"/>
          <a:stretch/>
        </p:blipFill>
        <p:spPr>
          <a:xfrm>
            <a:off x="6626785" y="4090726"/>
            <a:ext cx="1531579" cy="1537200"/>
          </a:xfrm>
          <a:prstGeom prst="ellipse">
            <a:avLst/>
          </a:prstGeom>
          <a:ln w="3175" cap="rnd">
            <a:solidFill>
              <a:srgbClr val="1B434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66C2D09F-E342-9BAD-6797-0A2FB5A901C4}"/>
              </a:ext>
            </a:extLst>
          </p:cNvPr>
          <p:cNvGrpSpPr/>
          <p:nvPr userDrawn="1"/>
        </p:nvGrpSpPr>
        <p:grpSpPr>
          <a:xfrm>
            <a:off x="6632734" y="5712431"/>
            <a:ext cx="1530850" cy="593071"/>
            <a:chOff x="1424094" y="5663891"/>
            <a:chExt cx="1530850" cy="593071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F594586-0F76-C472-F8A2-B563C1E38E10}"/>
                </a:ext>
              </a:extLst>
            </p:cNvPr>
            <p:cNvSpPr/>
            <p:nvPr userDrawn="1"/>
          </p:nvSpPr>
          <p:spPr>
            <a:xfrm>
              <a:off x="1424095" y="5663891"/>
              <a:ext cx="1530849" cy="5930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>
                <a:spcAft>
                  <a:spcPts val="300"/>
                </a:spcAft>
              </a:pPr>
              <a:r>
                <a:rPr lang="en-GB" sz="1200">
                  <a:solidFill>
                    <a:srgbClr val="1B4344"/>
                  </a:solidFill>
                </a:rPr>
                <a:t>Sonia Clark</a:t>
              </a:r>
            </a:p>
            <a:p>
              <a:pPr algn="l"/>
              <a:r>
                <a:rPr lang="en-GB" sz="1000" b="0" i="0" u="none" strike="noStrike">
                  <a:solidFill>
                    <a:schemeClr val="tx1"/>
                  </a:solidFill>
                  <a:effectLst/>
                  <a:latin typeface="+mj-lt"/>
                  <a:hlinkClick r:id="rId6"/>
                </a:rPr>
                <a:t>www.linkedin.com/in/soniaeclark</a:t>
              </a:r>
              <a:endParaRPr lang="en-GB" sz="1000" b="0" i="0" u="none" strike="noStrike"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EBC92BF-F195-13C2-52BD-803EB1FBF2A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424094" y="5663891"/>
              <a:ext cx="0" cy="593071"/>
            </a:xfrm>
            <a:prstGeom prst="line">
              <a:avLst/>
            </a:prstGeom>
            <a:ln w="38100">
              <a:solidFill>
                <a:srgbClr val="1B43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Picture 40" descr="A person in a suit&#10;&#10;Description automatically generated with low confidence">
            <a:extLst>
              <a:ext uri="{FF2B5EF4-FFF2-40B4-BE49-F238E27FC236}">
                <a16:creationId xmlns:a16="http://schemas.microsoft.com/office/drawing/2014/main" id="{BD3D3153-C099-3344-4C9D-F6B248389F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12106" r="10392" b="41858"/>
          <a:stretch/>
        </p:blipFill>
        <p:spPr>
          <a:xfrm>
            <a:off x="4022463" y="4087023"/>
            <a:ext cx="1536800" cy="1537200"/>
          </a:xfrm>
          <a:prstGeom prst="ellipse">
            <a:avLst/>
          </a:prstGeom>
          <a:ln w="3175" cap="rnd">
            <a:solidFill>
              <a:srgbClr val="1B434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F3CA75E8-E681-E34E-5161-94BCE6EBBB99}"/>
              </a:ext>
            </a:extLst>
          </p:cNvPr>
          <p:cNvGrpSpPr/>
          <p:nvPr userDrawn="1"/>
        </p:nvGrpSpPr>
        <p:grpSpPr>
          <a:xfrm>
            <a:off x="4028414" y="5712431"/>
            <a:ext cx="1530850" cy="593071"/>
            <a:chOff x="1424094" y="5663891"/>
            <a:chExt cx="1530850" cy="593071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C9ED2B2-7C96-E967-A319-F12DDD596E98}"/>
                </a:ext>
              </a:extLst>
            </p:cNvPr>
            <p:cNvSpPr/>
            <p:nvPr userDrawn="1"/>
          </p:nvSpPr>
          <p:spPr>
            <a:xfrm>
              <a:off x="1424095" y="5663891"/>
              <a:ext cx="1530849" cy="5930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>
                <a:spcAft>
                  <a:spcPts val="300"/>
                </a:spcAft>
              </a:pPr>
              <a:r>
                <a:rPr lang="en-GB" sz="1200">
                  <a:solidFill>
                    <a:srgbClr val="1B4344"/>
                  </a:solidFill>
                </a:rPr>
                <a:t>Nipun Varshneya</a:t>
              </a:r>
            </a:p>
            <a:p>
              <a:pPr algn="l"/>
              <a:r>
                <a:rPr lang="en-GB" sz="1000" b="0" i="0" u="none" strike="noStrike">
                  <a:solidFill>
                    <a:schemeClr val="tx1"/>
                  </a:solidFill>
                  <a:effectLst/>
                  <a:latin typeface="+mj-lt"/>
                  <a:hlinkClick r:id="rId8"/>
                </a:rPr>
                <a:t>www.linkedin.com/in/nipunvarshneya</a:t>
              </a:r>
              <a:endParaRPr lang="en-GB" sz="1000" b="0" i="0" u="none" strike="noStrike"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5B76A6C-E2E6-5A48-DC37-3A4034E5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424094" y="5663891"/>
              <a:ext cx="0" cy="593071"/>
            </a:xfrm>
            <a:prstGeom prst="line">
              <a:avLst/>
            </a:prstGeom>
            <a:ln w="38100">
              <a:solidFill>
                <a:srgbClr val="1B43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3" name="Picture 42" descr="A picture containing person, suit, clothing, person&#10;&#10;Description automatically generated">
            <a:extLst>
              <a:ext uri="{FF2B5EF4-FFF2-40B4-BE49-F238E27FC236}">
                <a16:creationId xmlns:a16="http://schemas.microsoft.com/office/drawing/2014/main" id="{42394140-D64D-CC8D-E1A1-72FB3D9A15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l="10640" r="11857" b="41858"/>
          <a:stretch/>
        </p:blipFill>
        <p:spPr>
          <a:xfrm>
            <a:off x="9231105" y="4087023"/>
            <a:ext cx="1536800" cy="1537200"/>
          </a:xfrm>
          <a:prstGeom prst="ellipse">
            <a:avLst/>
          </a:prstGeom>
          <a:ln w="3175" cap="rnd">
            <a:solidFill>
              <a:srgbClr val="1B434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F86D54FA-7217-DEF4-9F21-9FAB3CA88303}"/>
              </a:ext>
            </a:extLst>
          </p:cNvPr>
          <p:cNvGrpSpPr/>
          <p:nvPr userDrawn="1"/>
        </p:nvGrpSpPr>
        <p:grpSpPr>
          <a:xfrm>
            <a:off x="9237055" y="5712431"/>
            <a:ext cx="1530850" cy="593071"/>
            <a:chOff x="1424094" y="5663891"/>
            <a:chExt cx="1530850" cy="593071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1611482-0B42-D96E-2781-5BFCD2131C6E}"/>
                </a:ext>
              </a:extLst>
            </p:cNvPr>
            <p:cNvSpPr/>
            <p:nvPr userDrawn="1"/>
          </p:nvSpPr>
          <p:spPr>
            <a:xfrm>
              <a:off x="1424095" y="5663891"/>
              <a:ext cx="1530849" cy="5930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>
                <a:spcAft>
                  <a:spcPts val="300"/>
                </a:spcAft>
              </a:pPr>
              <a:r>
                <a:rPr lang="en-GB" sz="1200">
                  <a:solidFill>
                    <a:srgbClr val="1B4344"/>
                  </a:solidFill>
                </a:rPr>
                <a:t>Cal Nicholson</a:t>
              </a:r>
            </a:p>
            <a:p>
              <a:pPr algn="l"/>
              <a:r>
                <a:rPr lang="en-GB" sz="1000" b="0" i="0" u="none" strike="noStrike">
                  <a:solidFill>
                    <a:schemeClr val="tx1"/>
                  </a:solidFill>
                  <a:effectLst/>
                  <a:latin typeface="+mj-lt"/>
                  <a:hlinkClick r:id="rId10"/>
                </a:rPr>
                <a:t>www.linkedin.com/in/cmnicholson</a:t>
              </a:r>
              <a:endParaRPr lang="en-GB" sz="1000" b="0" i="0" u="none" strike="noStrike"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12CC61A-E164-D16F-9315-4455DB65FBC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424094" y="5663891"/>
              <a:ext cx="0" cy="593071"/>
            </a:xfrm>
            <a:prstGeom prst="line">
              <a:avLst/>
            </a:prstGeom>
            <a:ln w="38100">
              <a:solidFill>
                <a:srgbClr val="1B43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93B1631-3F9B-565B-1ED4-8832E7A18C5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38736" y="3203625"/>
            <a:ext cx="11743729" cy="655559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Company Name</a:t>
            </a:r>
          </a:p>
        </p:txBody>
      </p:sp>
    </p:spTree>
    <p:extLst>
      <p:ext uri="{BB962C8B-B14F-4D97-AF65-F5344CB8AC3E}">
        <p14:creationId xmlns:p14="http://schemas.microsoft.com/office/powerpoint/2010/main" val="11620264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Presentation with pie chart with solid fill">
            <a:extLst>
              <a:ext uri="{FF2B5EF4-FFF2-40B4-BE49-F238E27FC236}">
                <a16:creationId xmlns:a16="http://schemas.microsoft.com/office/drawing/2014/main" id="{609E3549-F34C-4749-A785-4A365545F8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46167" y="6543821"/>
            <a:ext cx="180000" cy="1800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AB2337E7-DAC5-BD17-4400-89423791166D}"/>
              </a:ext>
            </a:extLst>
          </p:cNvPr>
          <p:cNvSpPr/>
          <p:nvPr userDrawn="1"/>
        </p:nvSpPr>
        <p:spPr>
          <a:xfrm>
            <a:off x="7163092" y="6521073"/>
            <a:ext cx="3385822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latin typeface="+mn-lt"/>
              </a:rPr>
              <a:t>    IMPACT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781231-E661-A364-6160-587A705E87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4015" y="221752"/>
            <a:ext cx="11743733" cy="748448"/>
          </a:xfrm>
        </p:spPr>
        <p:txBody>
          <a:bodyPr>
            <a:normAutofit/>
          </a:bodyPr>
          <a:lstStyle>
            <a:lvl1pPr>
              <a:defRPr sz="3600" b="0" i="0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/>
              <a:t>Key point of slide</a:t>
            </a:r>
          </a:p>
        </p:txBody>
      </p:sp>
      <p:sp>
        <p:nvSpPr>
          <p:cNvPr id="13" name="Slide Number Placeholder 42">
            <a:extLst>
              <a:ext uri="{FF2B5EF4-FFF2-40B4-BE49-F238E27FC236}">
                <a16:creationId xmlns:a16="http://schemas.microsoft.com/office/drawing/2014/main" id="{A746D331-546E-3F5A-8BB3-DB0D63650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515" y="6512794"/>
            <a:ext cx="469239" cy="226616"/>
          </a:xfrm>
        </p:spPr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5EE83089-105C-2E4B-BF79-5E06165049A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0C4C6AB-164F-DA6F-7D5D-B08344D102BD}"/>
              </a:ext>
            </a:extLst>
          </p:cNvPr>
          <p:cNvGrpSpPr/>
          <p:nvPr userDrawn="1"/>
        </p:nvGrpSpPr>
        <p:grpSpPr>
          <a:xfrm>
            <a:off x="10653737" y="6501643"/>
            <a:ext cx="884700" cy="217475"/>
            <a:chOff x="10634883" y="6523945"/>
            <a:chExt cx="884700" cy="217475"/>
          </a:xfrm>
        </p:grpSpPr>
        <p:pic>
          <p:nvPicPr>
            <p:cNvPr id="17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C3BD3AF2-E442-4BA2-620A-8392A8F5CD6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28247" r="25831" b="46006"/>
            <a:stretch/>
          </p:blipFill>
          <p:spPr>
            <a:xfrm>
              <a:off x="11192692" y="6523945"/>
              <a:ext cx="326891" cy="216000"/>
            </a:xfrm>
            <a:prstGeom prst="rect">
              <a:avLst/>
            </a:prstGeom>
          </p:spPr>
        </p:pic>
        <p:pic>
          <p:nvPicPr>
            <p:cNvPr id="22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B6F24C5E-934F-E516-8243-1D639FE12CC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53116" r="25831" b="35731"/>
            <a:stretch/>
          </p:blipFill>
          <p:spPr>
            <a:xfrm>
              <a:off x="10634883" y="6561420"/>
              <a:ext cx="628910" cy="180000"/>
            </a:xfrm>
            <a:prstGeom prst="rect">
              <a:avLst/>
            </a:prstGeom>
          </p:spPr>
        </p:pic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9936E61C-852B-BE5D-5E75-0B4D3E12F1BE}"/>
              </a:ext>
            </a:extLst>
          </p:cNvPr>
          <p:cNvSpPr/>
          <p:nvPr userDrawn="1"/>
        </p:nvSpPr>
        <p:spPr>
          <a:xfrm>
            <a:off x="11545642" y="6519107"/>
            <a:ext cx="106034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solidFill>
                  <a:schemeClr val="tx1"/>
                </a:solidFill>
                <a:latin typeface="+mn-lt"/>
              </a:rPr>
              <a:t>|</a:t>
            </a:r>
          </a:p>
        </p:txBody>
      </p:sp>
      <p:sp>
        <p:nvSpPr>
          <p:cNvPr id="24" name="Trapezium 23">
            <a:extLst>
              <a:ext uri="{FF2B5EF4-FFF2-40B4-BE49-F238E27FC236}">
                <a16:creationId xmlns:a16="http://schemas.microsoft.com/office/drawing/2014/main" id="{74FDAD43-9B9F-464A-29E8-499B56A76249}"/>
              </a:ext>
            </a:extLst>
          </p:cNvPr>
          <p:cNvSpPr/>
          <p:nvPr userDrawn="1"/>
        </p:nvSpPr>
        <p:spPr>
          <a:xfrm rot="10800000">
            <a:off x="224013" y="913"/>
            <a:ext cx="11743731" cy="108000"/>
          </a:xfrm>
          <a:prstGeom prst="trapezoid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rapezium 3">
            <a:extLst>
              <a:ext uri="{FF2B5EF4-FFF2-40B4-BE49-F238E27FC236}">
                <a16:creationId xmlns:a16="http://schemas.microsoft.com/office/drawing/2014/main" id="{094B2FE3-84F0-ED41-E766-F41C933A0D8A}"/>
              </a:ext>
            </a:extLst>
          </p:cNvPr>
          <p:cNvSpPr/>
          <p:nvPr userDrawn="1"/>
        </p:nvSpPr>
        <p:spPr>
          <a:xfrm>
            <a:off x="224013" y="6750000"/>
            <a:ext cx="11743731" cy="108000"/>
          </a:xfrm>
          <a:prstGeom prst="trapezoid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210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alysis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hevron 17">
            <a:extLst>
              <a:ext uri="{FF2B5EF4-FFF2-40B4-BE49-F238E27FC236}">
                <a16:creationId xmlns:a16="http://schemas.microsoft.com/office/drawing/2014/main" id="{6258DECA-8649-BAEF-0BC5-9EE76E5A6DA5}"/>
              </a:ext>
            </a:extLst>
          </p:cNvPr>
          <p:cNvSpPr/>
          <p:nvPr userDrawn="1"/>
        </p:nvSpPr>
        <p:spPr>
          <a:xfrm>
            <a:off x="8243092" y="6564249"/>
            <a:ext cx="2340000" cy="144000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Chevron 18">
            <a:extLst>
              <a:ext uri="{FF2B5EF4-FFF2-40B4-BE49-F238E27FC236}">
                <a16:creationId xmlns:a16="http://schemas.microsoft.com/office/drawing/2014/main" id="{4978BF6D-BF19-1328-FC6B-3E16FCAC0DA8}"/>
              </a:ext>
            </a:extLst>
          </p:cNvPr>
          <p:cNvSpPr/>
          <p:nvPr userDrawn="1"/>
        </p:nvSpPr>
        <p:spPr>
          <a:xfrm>
            <a:off x="5930067" y="6559945"/>
            <a:ext cx="2340000" cy="144000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Chevron 19">
            <a:extLst>
              <a:ext uri="{FF2B5EF4-FFF2-40B4-BE49-F238E27FC236}">
                <a16:creationId xmlns:a16="http://schemas.microsoft.com/office/drawing/2014/main" id="{09775E6C-A3FC-799E-F770-D62FA4FCC0BC}"/>
              </a:ext>
            </a:extLst>
          </p:cNvPr>
          <p:cNvSpPr/>
          <p:nvPr userDrawn="1"/>
        </p:nvSpPr>
        <p:spPr>
          <a:xfrm>
            <a:off x="3617041" y="6564249"/>
            <a:ext cx="2340000" cy="144000"/>
          </a:xfrm>
          <a:prstGeom prst="chevr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8B57AA8-E84B-CE08-949D-01FB890EDB60}"/>
              </a:ext>
            </a:extLst>
          </p:cNvPr>
          <p:cNvGrpSpPr/>
          <p:nvPr userDrawn="1"/>
        </p:nvGrpSpPr>
        <p:grpSpPr>
          <a:xfrm>
            <a:off x="224015" y="6519107"/>
            <a:ext cx="3420000" cy="220838"/>
            <a:chOff x="224015" y="6519107"/>
            <a:chExt cx="3420000" cy="220838"/>
          </a:xfrm>
        </p:grpSpPr>
        <p:sp>
          <p:nvSpPr>
            <p:cNvPr id="70" name="Chevron 69">
              <a:extLst>
                <a:ext uri="{FF2B5EF4-FFF2-40B4-BE49-F238E27FC236}">
                  <a16:creationId xmlns:a16="http://schemas.microsoft.com/office/drawing/2014/main" id="{D1D23DE8-E6EA-1583-5AD5-51C511E60336}"/>
                </a:ext>
              </a:extLst>
            </p:cNvPr>
            <p:cNvSpPr/>
            <p:nvPr userDrawn="1"/>
          </p:nvSpPr>
          <p:spPr>
            <a:xfrm>
              <a:off x="224015" y="6523945"/>
              <a:ext cx="3420000" cy="216000"/>
            </a:xfrm>
            <a:prstGeom prst="chevron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b="1" i="0">
                <a:solidFill>
                  <a:schemeClr val="bg1"/>
                </a:solidFill>
                <a:latin typeface="Montserrat" pitchFamily="2" charset="77"/>
              </a:endParaRPr>
            </a:p>
          </p:txBody>
        </p:sp>
        <p:pic>
          <p:nvPicPr>
            <p:cNvPr id="71" name="Graphic 70" descr="Research with solid fill">
              <a:extLst>
                <a:ext uri="{FF2B5EF4-FFF2-40B4-BE49-F238E27FC236}">
                  <a16:creationId xmlns:a16="http://schemas.microsoft.com/office/drawing/2014/main" id="{D7347377-B897-7120-B848-D8C4FFB544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24094" y="6537107"/>
              <a:ext cx="180000" cy="180000"/>
            </a:xfrm>
            <a:prstGeom prst="rect">
              <a:avLst/>
            </a:prstGeom>
          </p:spPr>
        </p:pic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50BDBF9D-590D-32B6-637B-F707BD3EAD1F}"/>
                </a:ext>
              </a:extLst>
            </p:cNvPr>
            <p:cNvSpPr/>
            <p:nvPr userDrawn="1"/>
          </p:nvSpPr>
          <p:spPr>
            <a:xfrm>
              <a:off x="224015" y="6519107"/>
              <a:ext cx="338582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000" b="1">
                  <a:latin typeface="+mn-lt"/>
                </a:rPr>
                <a:t>    ANALYSIS</a:t>
              </a:r>
            </a:p>
          </p:txBody>
        </p:sp>
      </p:grpSp>
      <p:sp>
        <p:nvSpPr>
          <p:cNvPr id="73" name="Trapezium 72">
            <a:extLst>
              <a:ext uri="{FF2B5EF4-FFF2-40B4-BE49-F238E27FC236}">
                <a16:creationId xmlns:a16="http://schemas.microsoft.com/office/drawing/2014/main" id="{7434A79F-2ACA-964D-746E-11ECA370B73B}"/>
              </a:ext>
            </a:extLst>
          </p:cNvPr>
          <p:cNvSpPr/>
          <p:nvPr userDrawn="1"/>
        </p:nvSpPr>
        <p:spPr>
          <a:xfrm rot="10800000">
            <a:off x="224012" y="913"/>
            <a:ext cx="11739741" cy="108000"/>
          </a:xfrm>
          <a:prstGeom prst="trapezoid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Slide Number Placeholder 42">
            <a:extLst>
              <a:ext uri="{FF2B5EF4-FFF2-40B4-BE49-F238E27FC236}">
                <a16:creationId xmlns:a16="http://schemas.microsoft.com/office/drawing/2014/main" id="{943F8899-6411-F38D-5425-F972C2456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515" y="6512794"/>
            <a:ext cx="469239" cy="226616"/>
          </a:xfrm>
        </p:spPr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5EE83089-105C-2E4B-BF79-5E06165049A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72178F8-06DD-53EB-CD32-A8A9FD160B78}"/>
              </a:ext>
            </a:extLst>
          </p:cNvPr>
          <p:cNvGrpSpPr/>
          <p:nvPr userDrawn="1"/>
        </p:nvGrpSpPr>
        <p:grpSpPr>
          <a:xfrm>
            <a:off x="10653737" y="6501643"/>
            <a:ext cx="884700" cy="217475"/>
            <a:chOff x="10634883" y="6523945"/>
            <a:chExt cx="884700" cy="217475"/>
          </a:xfrm>
        </p:grpSpPr>
        <p:pic>
          <p:nvPicPr>
            <p:cNvPr id="76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6931293B-509A-9C32-1CEF-8063D6C11C6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28247" r="25831" b="46006"/>
            <a:stretch/>
          </p:blipFill>
          <p:spPr>
            <a:xfrm>
              <a:off x="11192692" y="6523945"/>
              <a:ext cx="326891" cy="216000"/>
            </a:xfrm>
            <a:prstGeom prst="rect">
              <a:avLst/>
            </a:prstGeom>
          </p:spPr>
        </p:pic>
        <p:pic>
          <p:nvPicPr>
            <p:cNvPr id="77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8B876991-9089-8938-E640-086149F4CC4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53116" r="25831" b="35731"/>
            <a:stretch/>
          </p:blipFill>
          <p:spPr>
            <a:xfrm>
              <a:off x="10634883" y="6561420"/>
              <a:ext cx="628910" cy="180000"/>
            </a:xfrm>
            <a:prstGeom prst="rect">
              <a:avLst/>
            </a:prstGeom>
          </p:spPr>
        </p:pic>
      </p:grpSp>
      <p:sp>
        <p:nvSpPr>
          <p:cNvPr id="78" name="Rectangle 77">
            <a:extLst>
              <a:ext uri="{FF2B5EF4-FFF2-40B4-BE49-F238E27FC236}">
                <a16:creationId xmlns:a16="http://schemas.microsoft.com/office/drawing/2014/main" id="{F0E89A40-BF8B-84BF-7520-D551718577EB}"/>
              </a:ext>
            </a:extLst>
          </p:cNvPr>
          <p:cNvSpPr/>
          <p:nvPr userDrawn="1"/>
        </p:nvSpPr>
        <p:spPr>
          <a:xfrm>
            <a:off x="11545642" y="6519107"/>
            <a:ext cx="106034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solidFill>
                  <a:schemeClr val="tx1"/>
                </a:solidFill>
                <a:latin typeface="+mn-lt"/>
              </a:rPr>
              <a:t>|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48ABE85-E644-F65B-9448-12FCF6CA1F71}"/>
              </a:ext>
            </a:extLst>
          </p:cNvPr>
          <p:cNvSpPr>
            <a:spLocks noChangeAspect="1"/>
          </p:cNvSpPr>
          <p:nvPr userDrawn="1"/>
        </p:nvSpPr>
        <p:spPr>
          <a:xfrm>
            <a:off x="224015" y="489895"/>
            <a:ext cx="683170" cy="720000"/>
          </a:xfrm>
          <a:prstGeom prst="ellipse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AABDC11-B026-259E-7419-E000E66FF6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3300" y="221752"/>
            <a:ext cx="10964448" cy="1175606"/>
          </a:xfrm>
        </p:spPr>
        <p:txBody>
          <a:bodyPr>
            <a:normAutofit/>
          </a:bodyPr>
          <a:lstStyle>
            <a:lvl1pPr>
              <a:defRPr sz="3600" b="0" i="0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/>
              <a:t>Key point of slide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DA9A97-1A42-A243-7888-6EEA9FBF2C7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23838" y="500063"/>
            <a:ext cx="683170" cy="720000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5585937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17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alysis Templa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hevron 17">
            <a:extLst>
              <a:ext uri="{FF2B5EF4-FFF2-40B4-BE49-F238E27FC236}">
                <a16:creationId xmlns:a16="http://schemas.microsoft.com/office/drawing/2014/main" id="{6258DECA-8649-BAEF-0BC5-9EE76E5A6DA5}"/>
              </a:ext>
            </a:extLst>
          </p:cNvPr>
          <p:cNvSpPr/>
          <p:nvPr userDrawn="1"/>
        </p:nvSpPr>
        <p:spPr>
          <a:xfrm>
            <a:off x="8243092" y="6564249"/>
            <a:ext cx="2340000" cy="144000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Chevron 18">
            <a:extLst>
              <a:ext uri="{FF2B5EF4-FFF2-40B4-BE49-F238E27FC236}">
                <a16:creationId xmlns:a16="http://schemas.microsoft.com/office/drawing/2014/main" id="{4978BF6D-BF19-1328-FC6B-3E16FCAC0DA8}"/>
              </a:ext>
            </a:extLst>
          </p:cNvPr>
          <p:cNvSpPr/>
          <p:nvPr userDrawn="1"/>
        </p:nvSpPr>
        <p:spPr>
          <a:xfrm>
            <a:off x="5930067" y="6559945"/>
            <a:ext cx="2340000" cy="144000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Chevron 19">
            <a:extLst>
              <a:ext uri="{FF2B5EF4-FFF2-40B4-BE49-F238E27FC236}">
                <a16:creationId xmlns:a16="http://schemas.microsoft.com/office/drawing/2014/main" id="{09775E6C-A3FC-799E-F770-D62FA4FCC0BC}"/>
              </a:ext>
            </a:extLst>
          </p:cNvPr>
          <p:cNvSpPr/>
          <p:nvPr userDrawn="1"/>
        </p:nvSpPr>
        <p:spPr>
          <a:xfrm>
            <a:off x="3617041" y="6564249"/>
            <a:ext cx="2340000" cy="144000"/>
          </a:xfrm>
          <a:prstGeom prst="chevr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8B57AA8-E84B-CE08-949D-01FB890EDB60}"/>
              </a:ext>
            </a:extLst>
          </p:cNvPr>
          <p:cNvGrpSpPr/>
          <p:nvPr userDrawn="1"/>
        </p:nvGrpSpPr>
        <p:grpSpPr>
          <a:xfrm>
            <a:off x="224015" y="6519107"/>
            <a:ext cx="3420000" cy="220838"/>
            <a:chOff x="224015" y="6519107"/>
            <a:chExt cx="3420000" cy="220838"/>
          </a:xfrm>
        </p:grpSpPr>
        <p:sp>
          <p:nvSpPr>
            <p:cNvPr id="70" name="Chevron 69">
              <a:extLst>
                <a:ext uri="{FF2B5EF4-FFF2-40B4-BE49-F238E27FC236}">
                  <a16:creationId xmlns:a16="http://schemas.microsoft.com/office/drawing/2014/main" id="{D1D23DE8-E6EA-1583-5AD5-51C511E60336}"/>
                </a:ext>
              </a:extLst>
            </p:cNvPr>
            <p:cNvSpPr/>
            <p:nvPr userDrawn="1"/>
          </p:nvSpPr>
          <p:spPr>
            <a:xfrm>
              <a:off x="224015" y="6523945"/>
              <a:ext cx="3420000" cy="216000"/>
            </a:xfrm>
            <a:prstGeom prst="chevron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b="1" i="0">
                <a:solidFill>
                  <a:schemeClr val="bg1"/>
                </a:solidFill>
                <a:latin typeface="Montserrat" pitchFamily="2" charset="77"/>
              </a:endParaRPr>
            </a:p>
          </p:txBody>
        </p:sp>
        <p:pic>
          <p:nvPicPr>
            <p:cNvPr id="71" name="Graphic 70" descr="Research with solid fill">
              <a:extLst>
                <a:ext uri="{FF2B5EF4-FFF2-40B4-BE49-F238E27FC236}">
                  <a16:creationId xmlns:a16="http://schemas.microsoft.com/office/drawing/2014/main" id="{D7347377-B897-7120-B848-D8C4FFB544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24094" y="6537107"/>
              <a:ext cx="180000" cy="180000"/>
            </a:xfrm>
            <a:prstGeom prst="rect">
              <a:avLst/>
            </a:prstGeom>
          </p:spPr>
        </p:pic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50BDBF9D-590D-32B6-637B-F707BD3EAD1F}"/>
                </a:ext>
              </a:extLst>
            </p:cNvPr>
            <p:cNvSpPr/>
            <p:nvPr userDrawn="1"/>
          </p:nvSpPr>
          <p:spPr>
            <a:xfrm>
              <a:off x="224015" y="6519107"/>
              <a:ext cx="338582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000" b="1">
                  <a:latin typeface="+mn-lt"/>
                </a:rPr>
                <a:t>    ANALYSIS</a:t>
              </a:r>
            </a:p>
          </p:txBody>
        </p:sp>
      </p:grpSp>
      <p:sp>
        <p:nvSpPr>
          <p:cNvPr id="73" name="Trapezium 72">
            <a:extLst>
              <a:ext uri="{FF2B5EF4-FFF2-40B4-BE49-F238E27FC236}">
                <a16:creationId xmlns:a16="http://schemas.microsoft.com/office/drawing/2014/main" id="{7434A79F-2ACA-964D-746E-11ECA370B73B}"/>
              </a:ext>
            </a:extLst>
          </p:cNvPr>
          <p:cNvSpPr/>
          <p:nvPr userDrawn="1"/>
        </p:nvSpPr>
        <p:spPr>
          <a:xfrm rot="10800000">
            <a:off x="224012" y="913"/>
            <a:ext cx="11739741" cy="108000"/>
          </a:xfrm>
          <a:prstGeom prst="trapezoid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Slide Number Placeholder 42">
            <a:extLst>
              <a:ext uri="{FF2B5EF4-FFF2-40B4-BE49-F238E27FC236}">
                <a16:creationId xmlns:a16="http://schemas.microsoft.com/office/drawing/2014/main" id="{943F8899-6411-F38D-5425-F972C2456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515" y="6512794"/>
            <a:ext cx="469239" cy="226616"/>
          </a:xfrm>
        </p:spPr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5EE83089-105C-2E4B-BF79-5E06165049A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72178F8-06DD-53EB-CD32-A8A9FD160B78}"/>
              </a:ext>
            </a:extLst>
          </p:cNvPr>
          <p:cNvGrpSpPr/>
          <p:nvPr userDrawn="1"/>
        </p:nvGrpSpPr>
        <p:grpSpPr>
          <a:xfrm>
            <a:off x="10653737" y="6501643"/>
            <a:ext cx="884700" cy="217475"/>
            <a:chOff x="10634883" y="6523945"/>
            <a:chExt cx="884700" cy="217475"/>
          </a:xfrm>
        </p:grpSpPr>
        <p:pic>
          <p:nvPicPr>
            <p:cNvPr id="76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6931293B-509A-9C32-1CEF-8063D6C11C6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28247" r="25831" b="46006"/>
            <a:stretch/>
          </p:blipFill>
          <p:spPr>
            <a:xfrm>
              <a:off x="11192692" y="6523945"/>
              <a:ext cx="326891" cy="216000"/>
            </a:xfrm>
            <a:prstGeom prst="rect">
              <a:avLst/>
            </a:prstGeom>
          </p:spPr>
        </p:pic>
        <p:pic>
          <p:nvPicPr>
            <p:cNvPr id="77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8B876991-9089-8938-E640-086149F4CC4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53116" r="25831" b="35731"/>
            <a:stretch/>
          </p:blipFill>
          <p:spPr>
            <a:xfrm>
              <a:off x="10634883" y="6561420"/>
              <a:ext cx="628910" cy="180000"/>
            </a:xfrm>
            <a:prstGeom prst="rect">
              <a:avLst/>
            </a:prstGeom>
          </p:spPr>
        </p:pic>
      </p:grpSp>
      <p:sp>
        <p:nvSpPr>
          <p:cNvPr id="78" name="Rectangle 77">
            <a:extLst>
              <a:ext uri="{FF2B5EF4-FFF2-40B4-BE49-F238E27FC236}">
                <a16:creationId xmlns:a16="http://schemas.microsoft.com/office/drawing/2014/main" id="{F0E89A40-BF8B-84BF-7520-D551718577EB}"/>
              </a:ext>
            </a:extLst>
          </p:cNvPr>
          <p:cNvSpPr/>
          <p:nvPr userDrawn="1"/>
        </p:nvSpPr>
        <p:spPr>
          <a:xfrm>
            <a:off x="11545642" y="6519107"/>
            <a:ext cx="106034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solidFill>
                  <a:schemeClr val="tx1"/>
                </a:solidFill>
                <a:latin typeface="+mn-lt"/>
              </a:rPr>
              <a:t>|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AABDC11-B026-259E-7419-E000E66FF6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4012" y="221752"/>
            <a:ext cx="11743736" cy="1175606"/>
          </a:xfrm>
        </p:spPr>
        <p:txBody>
          <a:bodyPr>
            <a:normAutofit/>
          </a:bodyPr>
          <a:lstStyle>
            <a:lvl1pPr>
              <a:defRPr sz="3600" b="0" i="0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/>
              <a:t>Key point of slide</a:t>
            </a:r>
          </a:p>
        </p:txBody>
      </p:sp>
    </p:spTree>
    <p:extLst>
      <p:ext uri="{BB962C8B-B14F-4D97-AF65-F5344CB8AC3E}">
        <p14:creationId xmlns:p14="http://schemas.microsoft.com/office/powerpoint/2010/main" val="36983265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alysis Templa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evron 5">
            <a:extLst>
              <a:ext uri="{FF2B5EF4-FFF2-40B4-BE49-F238E27FC236}">
                <a16:creationId xmlns:a16="http://schemas.microsoft.com/office/drawing/2014/main" id="{9329A9A6-A1C4-6EAD-E4E3-66FF43B428BF}"/>
              </a:ext>
            </a:extLst>
          </p:cNvPr>
          <p:cNvSpPr/>
          <p:nvPr userDrawn="1"/>
        </p:nvSpPr>
        <p:spPr>
          <a:xfrm>
            <a:off x="6381109" y="5670886"/>
            <a:ext cx="5540659" cy="724304"/>
          </a:xfrm>
          <a:prstGeom prst="chevron">
            <a:avLst>
              <a:gd name="adj" fmla="val 37726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EF3B5175-3034-B7E4-90F1-89FC8D00C45F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7083935" y="5684746"/>
            <a:ext cx="4837837" cy="701675"/>
          </a:xfr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rgbClr val="1B4344"/>
                </a:solidFill>
              </a:defRPr>
            </a:lvl1pPr>
          </a:lstStyle>
          <a:p>
            <a:pPr lvl="0"/>
            <a:r>
              <a:rPr lang="en-GB"/>
              <a:t>The point of the slide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5703FF84-39DB-0032-2360-3836E1101F1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81109" y="1641101"/>
            <a:ext cx="5562826" cy="62297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/>
              <a:t>…Sub-heading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E62391-9D27-952A-FA47-AD7FC1859E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48058" y="1641103"/>
            <a:ext cx="5562826" cy="62297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/>
              <a:t>Sub-heading…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781231-E661-A364-6160-587A705E87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3300" y="221752"/>
            <a:ext cx="10964448" cy="1175606"/>
          </a:xfrm>
        </p:spPr>
        <p:txBody>
          <a:bodyPr>
            <a:normAutofit/>
          </a:bodyPr>
          <a:lstStyle>
            <a:lvl1pPr>
              <a:defRPr sz="3600" b="0" i="0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/>
              <a:t>Key point of slide</a:t>
            </a:r>
          </a:p>
        </p:txBody>
      </p:sp>
      <p:sp>
        <p:nvSpPr>
          <p:cNvPr id="18" name="Chevron 17">
            <a:extLst>
              <a:ext uri="{FF2B5EF4-FFF2-40B4-BE49-F238E27FC236}">
                <a16:creationId xmlns:a16="http://schemas.microsoft.com/office/drawing/2014/main" id="{6258DECA-8649-BAEF-0BC5-9EE76E5A6DA5}"/>
              </a:ext>
            </a:extLst>
          </p:cNvPr>
          <p:cNvSpPr/>
          <p:nvPr userDrawn="1"/>
        </p:nvSpPr>
        <p:spPr>
          <a:xfrm>
            <a:off x="8243092" y="6564249"/>
            <a:ext cx="2340000" cy="144000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Chevron 18">
            <a:extLst>
              <a:ext uri="{FF2B5EF4-FFF2-40B4-BE49-F238E27FC236}">
                <a16:creationId xmlns:a16="http://schemas.microsoft.com/office/drawing/2014/main" id="{4978BF6D-BF19-1328-FC6B-3E16FCAC0DA8}"/>
              </a:ext>
            </a:extLst>
          </p:cNvPr>
          <p:cNvSpPr/>
          <p:nvPr userDrawn="1"/>
        </p:nvSpPr>
        <p:spPr>
          <a:xfrm>
            <a:off x="5930067" y="6559945"/>
            <a:ext cx="2340000" cy="144000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Chevron 19">
            <a:extLst>
              <a:ext uri="{FF2B5EF4-FFF2-40B4-BE49-F238E27FC236}">
                <a16:creationId xmlns:a16="http://schemas.microsoft.com/office/drawing/2014/main" id="{09775E6C-A3FC-799E-F770-D62FA4FCC0BC}"/>
              </a:ext>
            </a:extLst>
          </p:cNvPr>
          <p:cNvSpPr/>
          <p:nvPr userDrawn="1"/>
        </p:nvSpPr>
        <p:spPr>
          <a:xfrm>
            <a:off x="3617041" y="6564249"/>
            <a:ext cx="2340000" cy="144000"/>
          </a:xfrm>
          <a:prstGeom prst="chevr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8B57AA8-E84B-CE08-949D-01FB890EDB60}"/>
              </a:ext>
            </a:extLst>
          </p:cNvPr>
          <p:cNvGrpSpPr/>
          <p:nvPr userDrawn="1"/>
        </p:nvGrpSpPr>
        <p:grpSpPr>
          <a:xfrm>
            <a:off x="224015" y="6519107"/>
            <a:ext cx="3420000" cy="220838"/>
            <a:chOff x="224015" y="6519107"/>
            <a:chExt cx="3420000" cy="220838"/>
          </a:xfrm>
        </p:grpSpPr>
        <p:sp>
          <p:nvSpPr>
            <p:cNvPr id="70" name="Chevron 69">
              <a:extLst>
                <a:ext uri="{FF2B5EF4-FFF2-40B4-BE49-F238E27FC236}">
                  <a16:creationId xmlns:a16="http://schemas.microsoft.com/office/drawing/2014/main" id="{D1D23DE8-E6EA-1583-5AD5-51C511E60336}"/>
                </a:ext>
              </a:extLst>
            </p:cNvPr>
            <p:cNvSpPr/>
            <p:nvPr userDrawn="1"/>
          </p:nvSpPr>
          <p:spPr>
            <a:xfrm>
              <a:off x="224015" y="6523945"/>
              <a:ext cx="3420000" cy="216000"/>
            </a:xfrm>
            <a:prstGeom prst="chevron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b="1" i="0">
                <a:solidFill>
                  <a:schemeClr val="bg1"/>
                </a:solidFill>
                <a:latin typeface="Montserrat" pitchFamily="2" charset="77"/>
              </a:endParaRPr>
            </a:p>
          </p:txBody>
        </p:sp>
        <p:pic>
          <p:nvPicPr>
            <p:cNvPr id="71" name="Graphic 70" descr="Research with solid fill">
              <a:extLst>
                <a:ext uri="{FF2B5EF4-FFF2-40B4-BE49-F238E27FC236}">
                  <a16:creationId xmlns:a16="http://schemas.microsoft.com/office/drawing/2014/main" id="{D7347377-B897-7120-B848-D8C4FFB544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24094" y="6537107"/>
              <a:ext cx="180000" cy="180000"/>
            </a:xfrm>
            <a:prstGeom prst="rect">
              <a:avLst/>
            </a:prstGeom>
          </p:spPr>
        </p:pic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50BDBF9D-590D-32B6-637B-F707BD3EAD1F}"/>
                </a:ext>
              </a:extLst>
            </p:cNvPr>
            <p:cNvSpPr/>
            <p:nvPr userDrawn="1"/>
          </p:nvSpPr>
          <p:spPr>
            <a:xfrm>
              <a:off x="224015" y="6519107"/>
              <a:ext cx="338582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000" b="1">
                  <a:latin typeface="+mn-lt"/>
                </a:rPr>
                <a:t>    ANALYSIS</a:t>
              </a:r>
            </a:p>
          </p:txBody>
        </p:sp>
      </p:grpSp>
      <p:sp>
        <p:nvSpPr>
          <p:cNvPr id="73" name="Trapezium 72">
            <a:extLst>
              <a:ext uri="{FF2B5EF4-FFF2-40B4-BE49-F238E27FC236}">
                <a16:creationId xmlns:a16="http://schemas.microsoft.com/office/drawing/2014/main" id="{7434A79F-2ACA-964D-746E-11ECA370B73B}"/>
              </a:ext>
            </a:extLst>
          </p:cNvPr>
          <p:cNvSpPr/>
          <p:nvPr userDrawn="1"/>
        </p:nvSpPr>
        <p:spPr>
          <a:xfrm rot="10800000">
            <a:off x="224012" y="913"/>
            <a:ext cx="11739741" cy="108000"/>
          </a:xfrm>
          <a:prstGeom prst="trapezoid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Slide Number Placeholder 42">
            <a:extLst>
              <a:ext uri="{FF2B5EF4-FFF2-40B4-BE49-F238E27FC236}">
                <a16:creationId xmlns:a16="http://schemas.microsoft.com/office/drawing/2014/main" id="{943F8899-6411-F38D-5425-F972C2456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515" y="6512794"/>
            <a:ext cx="469239" cy="226616"/>
          </a:xfrm>
        </p:spPr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5EE83089-105C-2E4B-BF79-5E06165049A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72178F8-06DD-53EB-CD32-A8A9FD160B78}"/>
              </a:ext>
            </a:extLst>
          </p:cNvPr>
          <p:cNvGrpSpPr/>
          <p:nvPr userDrawn="1"/>
        </p:nvGrpSpPr>
        <p:grpSpPr>
          <a:xfrm>
            <a:off x="10653737" y="6501643"/>
            <a:ext cx="884700" cy="217475"/>
            <a:chOff x="10634883" y="6523945"/>
            <a:chExt cx="884700" cy="217475"/>
          </a:xfrm>
        </p:grpSpPr>
        <p:pic>
          <p:nvPicPr>
            <p:cNvPr id="76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6931293B-509A-9C32-1CEF-8063D6C11C6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28247" r="25831" b="46006"/>
            <a:stretch/>
          </p:blipFill>
          <p:spPr>
            <a:xfrm>
              <a:off x="11192692" y="6523945"/>
              <a:ext cx="326891" cy="216000"/>
            </a:xfrm>
            <a:prstGeom prst="rect">
              <a:avLst/>
            </a:prstGeom>
          </p:spPr>
        </p:pic>
        <p:pic>
          <p:nvPicPr>
            <p:cNvPr id="77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8B876991-9089-8938-E640-086149F4CC4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53116" r="25831" b="35731"/>
            <a:stretch/>
          </p:blipFill>
          <p:spPr>
            <a:xfrm>
              <a:off x="10634883" y="6561420"/>
              <a:ext cx="628910" cy="180000"/>
            </a:xfrm>
            <a:prstGeom prst="rect">
              <a:avLst/>
            </a:prstGeom>
          </p:spPr>
        </p:pic>
      </p:grpSp>
      <p:sp>
        <p:nvSpPr>
          <p:cNvPr id="78" name="Rectangle 77">
            <a:extLst>
              <a:ext uri="{FF2B5EF4-FFF2-40B4-BE49-F238E27FC236}">
                <a16:creationId xmlns:a16="http://schemas.microsoft.com/office/drawing/2014/main" id="{F0E89A40-BF8B-84BF-7520-D551718577EB}"/>
              </a:ext>
            </a:extLst>
          </p:cNvPr>
          <p:cNvSpPr/>
          <p:nvPr userDrawn="1"/>
        </p:nvSpPr>
        <p:spPr>
          <a:xfrm>
            <a:off x="11545642" y="6519107"/>
            <a:ext cx="106034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solidFill>
                  <a:schemeClr val="tx1"/>
                </a:solidFill>
                <a:latin typeface="+mn-lt"/>
              </a:rPr>
              <a:t>|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7866AFC-645E-96C1-BC33-6B5FB823FE9F}"/>
              </a:ext>
            </a:extLst>
          </p:cNvPr>
          <p:cNvSpPr>
            <a:spLocks noChangeAspect="1"/>
          </p:cNvSpPr>
          <p:nvPr userDrawn="1"/>
        </p:nvSpPr>
        <p:spPr>
          <a:xfrm>
            <a:off x="224015" y="489895"/>
            <a:ext cx="683170" cy="720000"/>
          </a:xfrm>
          <a:prstGeom prst="ellipse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/>
              <a:t>x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38F5347-A5ED-393E-0FC6-BBBC75390051}"/>
              </a:ext>
            </a:extLst>
          </p:cNvPr>
          <p:cNvCxnSpPr>
            <a:cxnSpLocks/>
          </p:cNvCxnSpPr>
          <p:nvPr userDrawn="1"/>
        </p:nvCxnSpPr>
        <p:spPr>
          <a:xfrm>
            <a:off x="224015" y="2259775"/>
            <a:ext cx="5562831" cy="0"/>
          </a:xfrm>
          <a:prstGeom prst="line">
            <a:avLst/>
          </a:prstGeom>
          <a:ln w="28575">
            <a:solidFill>
              <a:srgbClr val="1B43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05658DD-EBAB-9562-677E-9A562B1A6050}"/>
              </a:ext>
            </a:extLst>
          </p:cNvPr>
          <p:cNvCxnSpPr>
            <a:cxnSpLocks/>
          </p:cNvCxnSpPr>
          <p:nvPr userDrawn="1"/>
        </p:nvCxnSpPr>
        <p:spPr>
          <a:xfrm>
            <a:off x="6363935" y="2259775"/>
            <a:ext cx="5558403" cy="0"/>
          </a:xfrm>
          <a:prstGeom prst="line">
            <a:avLst/>
          </a:prstGeom>
          <a:ln w="28575">
            <a:solidFill>
              <a:srgbClr val="1B43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1F1EB8F9-3B5A-5380-423E-661C78BA129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24012" y="2378718"/>
            <a:ext cx="5562826" cy="400901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/>
              <a:t>Smart art boxes for key facts</a:t>
            </a:r>
          </a:p>
          <a:p>
            <a:pPr lvl="0"/>
            <a:r>
              <a:rPr lang="en-GB"/>
              <a:t>Graph</a:t>
            </a:r>
          </a:p>
          <a:p>
            <a:pPr lvl="0"/>
            <a:r>
              <a:rPr lang="en-GB"/>
              <a:t>Graphic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699AB93D-29DE-E29E-2A5C-190A3084804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63935" y="2372777"/>
            <a:ext cx="5562826" cy="313765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/>
              <a:t>Smart art for key insights</a:t>
            </a:r>
          </a:p>
        </p:txBody>
      </p:sp>
      <p:pic>
        <p:nvPicPr>
          <p:cNvPr id="5" name="Graphic 4" descr="Help with solid fill">
            <a:extLst>
              <a:ext uri="{FF2B5EF4-FFF2-40B4-BE49-F238E27FC236}">
                <a16:creationId xmlns:a16="http://schemas.microsoft.com/office/drawing/2014/main" id="{BB84AC65-29E0-30A4-43D1-569D980B394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63935" y="5675190"/>
            <a:ext cx="720000" cy="720000"/>
          </a:xfrm>
          <a:prstGeom prst="rect">
            <a:avLst/>
          </a:prstGeom>
        </p:spPr>
      </p:pic>
      <p:sp>
        <p:nvSpPr>
          <p:cNvPr id="8" name="Chevron 7">
            <a:extLst>
              <a:ext uri="{FF2B5EF4-FFF2-40B4-BE49-F238E27FC236}">
                <a16:creationId xmlns:a16="http://schemas.microsoft.com/office/drawing/2014/main" id="{93E31BF6-9755-B1F5-9F4C-9D7D1F28C0F7}"/>
              </a:ext>
            </a:extLst>
          </p:cNvPr>
          <p:cNvSpPr/>
          <p:nvPr userDrawn="1"/>
        </p:nvSpPr>
        <p:spPr>
          <a:xfrm>
            <a:off x="5967882" y="2578900"/>
            <a:ext cx="252000" cy="2799503"/>
          </a:xfrm>
          <a:prstGeom prst="chevron">
            <a:avLst>
              <a:gd name="adj" fmla="val 74417"/>
            </a:avLst>
          </a:prstGeom>
          <a:solidFill>
            <a:srgbClr val="1B434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2078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rategy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hevron 20">
            <a:extLst>
              <a:ext uri="{FF2B5EF4-FFF2-40B4-BE49-F238E27FC236}">
                <a16:creationId xmlns:a16="http://schemas.microsoft.com/office/drawing/2014/main" id="{C160BA5F-DA66-2366-0EB6-BECED2E0556C}"/>
              </a:ext>
            </a:extLst>
          </p:cNvPr>
          <p:cNvSpPr/>
          <p:nvPr userDrawn="1"/>
        </p:nvSpPr>
        <p:spPr>
          <a:xfrm>
            <a:off x="2539861" y="6523945"/>
            <a:ext cx="3420000" cy="216000"/>
          </a:xfrm>
          <a:prstGeom prst="chevron">
            <a:avLst/>
          </a:prstGeom>
          <a:solidFill>
            <a:srgbClr val="24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1" i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B2337E7-DAC5-BD17-4400-89423791166D}"/>
              </a:ext>
            </a:extLst>
          </p:cNvPr>
          <p:cNvSpPr/>
          <p:nvPr userDrawn="1"/>
        </p:nvSpPr>
        <p:spPr>
          <a:xfrm>
            <a:off x="2539861" y="6521073"/>
            <a:ext cx="3385822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latin typeface="+mn-lt"/>
              </a:rPr>
              <a:t>    RECOMMENDATIONS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781231-E661-A364-6160-587A705E87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4015" y="221752"/>
            <a:ext cx="11743733" cy="1175606"/>
          </a:xfrm>
        </p:spPr>
        <p:txBody>
          <a:bodyPr>
            <a:normAutofit/>
          </a:bodyPr>
          <a:lstStyle>
            <a:lvl1pPr>
              <a:defRPr sz="3600" b="0" i="0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/>
              <a:t>Key point of slide</a:t>
            </a:r>
          </a:p>
        </p:txBody>
      </p:sp>
      <p:sp>
        <p:nvSpPr>
          <p:cNvPr id="18" name="Chevron 17">
            <a:extLst>
              <a:ext uri="{FF2B5EF4-FFF2-40B4-BE49-F238E27FC236}">
                <a16:creationId xmlns:a16="http://schemas.microsoft.com/office/drawing/2014/main" id="{6258DECA-8649-BAEF-0BC5-9EE76E5A6DA5}"/>
              </a:ext>
            </a:extLst>
          </p:cNvPr>
          <p:cNvSpPr/>
          <p:nvPr userDrawn="1"/>
        </p:nvSpPr>
        <p:spPr>
          <a:xfrm>
            <a:off x="8243092" y="6564249"/>
            <a:ext cx="2340000" cy="144000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Chevron 18">
            <a:extLst>
              <a:ext uri="{FF2B5EF4-FFF2-40B4-BE49-F238E27FC236}">
                <a16:creationId xmlns:a16="http://schemas.microsoft.com/office/drawing/2014/main" id="{4978BF6D-BF19-1328-FC6B-3E16FCAC0DA8}"/>
              </a:ext>
            </a:extLst>
          </p:cNvPr>
          <p:cNvSpPr/>
          <p:nvPr userDrawn="1"/>
        </p:nvSpPr>
        <p:spPr>
          <a:xfrm>
            <a:off x="5931476" y="6559945"/>
            <a:ext cx="2340000" cy="144000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Chevron 19">
            <a:extLst>
              <a:ext uri="{FF2B5EF4-FFF2-40B4-BE49-F238E27FC236}">
                <a16:creationId xmlns:a16="http://schemas.microsoft.com/office/drawing/2014/main" id="{09775E6C-A3FC-799E-F770-D62FA4FCC0BC}"/>
              </a:ext>
            </a:extLst>
          </p:cNvPr>
          <p:cNvSpPr/>
          <p:nvPr userDrawn="1"/>
        </p:nvSpPr>
        <p:spPr>
          <a:xfrm>
            <a:off x="228246" y="6564248"/>
            <a:ext cx="2340000" cy="144000"/>
          </a:xfrm>
          <a:prstGeom prst="chevron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Slide Number Placeholder 42">
            <a:extLst>
              <a:ext uri="{FF2B5EF4-FFF2-40B4-BE49-F238E27FC236}">
                <a16:creationId xmlns:a16="http://schemas.microsoft.com/office/drawing/2014/main" id="{96BC8A83-CC11-4C39-6E71-80464B6BCC5F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1494515" y="6512794"/>
            <a:ext cx="469239" cy="226616"/>
          </a:xfrm>
        </p:spPr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5EE83089-105C-2E4B-BF79-5E06165049A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2B652FC-F0D2-780D-4A88-697B150B869C}"/>
              </a:ext>
            </a:extLst>
          </p:cNvPr>
          <p:cNvGrpSpPr/>
          <p:nvPr userDrawn="1"/>
        </p:nvGrpSpPr>
        <p:grpSpPr>
          <a:xfrm>
            <a:off x="10653737" y="6501643"/>
            <a:ext cx="884700" cy="217475"/>
            <a:chOff x="10634883" y="6523945"/>
            <a:chExt cx="884700" cy="217475"/>
          </a:xfrm>
        </p:grpSpPr>
        <p:pic>
          <p:nvPicPr>
            <p:cNvPr id="31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10C1DBB8-E532-7A1A-349C-0B6FC580BB2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48187" t="28247" r="25831" b="46006"/>
            <a:stretch/>
          </p:blipFill>
          <p:spPr>
            <a:xfrm>
              <a:off x="11192692" y="6523945"/>
              <a:ext cx="326891" cy="216000"/>
            </a:xfrm>
            <a:prstGeom prst="rect">
              <a:avLst/>
            </a:prstGeom>
          </p:spPr>
        </p:pic>
        <p:pic>
          <p:nvPicPr>
            <p:cNvPr id="44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2A0BC398-3D20-2C05-9C4F-61A38839DAD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48187" t="53116" r="25831" b="35731"/>
            <a:stretch/>
          </p:blipFill>
          <p:spPr>
            <a:xfrm>
              <a:off x="10634883" y="6561420"/>
              <a:ext cx="628910" cy="180000"/>
            </a:xfrm>
            <a:prstGeom prst="rect">
              <a:avLst/>
            </a:prstGeom>
          </p:spPr>
        </p:pic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7FCEF8B9-1720-EBA2-8589-52B3296CF64E}"/>
              </a:ext>
            </a:extLst>
          </p:cNvPr>
          <p:cNvSpPr/>
          <p:nvPr userDrawn="1"/>
        </p:nvSpPr>
        <p:spPr>
          <a:xfrm>
            <a:off x="11545642" y="6519107"/>
            <a:ext cx="106034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solidFill>
                  <a:schemeClr val="tx1"/>
                </a:solidFill>
                <a:latin typeface="+mn-lt"/>
              </a:rPr>
              <a:t>|</a:t>
            </a:r>
          </a:p>
        </p:txBody>
      </p:sp>
      <p:sp>
        <p:nvSpPr>
          <p:cNvPr id="24" name="Trapezium 23">
            <a:extLst>
              <a:ext uri="{FF2B5EF4-FFF2-40B4-BE49-F238E27FC236}">
                <a16:creationId xmlns:a16="http://schemas.microsoft.com/office/drawing/2014/main" id="{4E70339B-AEDB-BAAE-4783-ABE2E5B35D02}"/>
              </a:ext>
            </a:extLst>
          </p:cNvPr>
          <p:cNvSpPr/>
          <p:nvPr userDrawn="1"/>
        </p:nvSpPr>
        <p:spPr>
          <a:xfrm rot="10800000">
            <a:off x="224012" y="913"/>
            <a:ext cx="11739741" cy="108000"/>
          </a:xfrm>
          <a:prstGeom prst="trapezoid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E488A56B-6C21-A975-82FE-295B0E2C539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81109" y="1641101"/>
            <a:ext cx="5562826" cy="62297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/>
              <a:t>…Sub-heading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88C3A7D8-7CD5-7251-B3AF-BA650DDF248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48058" y="1641103"/>
            <a:ext cx="5562826" cy="62297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/>
              <a:t>Sub-heading…</a:t>
            </a:r>
          </a:p>
        </p:txBody>
      </p:sp>
      <p:pic>
        <p:nvPicPr>
          <p:cNvPr id="6" name="Graphic 5" descr="Toggle with solid fill">
            <a:extLst>
              <a:ext uri="{FF2B5EF4-FFF2-40B4-BE49-F238E27FC236}">
                <a16:creationId xmlns:a16="http://schemas.microsoft.com/office/drawing/2014/main" id="{8749F329-67D7-AEFB-7F9B-B1CB7B1ED2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59938" y="6544448"/>
            <a:ext cx="183600" cy="18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3728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lementation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hevron 20">
            <a:extLst>
              <a:ext uri="{FF2B5EF4-FFF2-40B4-BE49-F238E27FC236}">
                <a16:creationId xmlns:a16="http://schemas.microsoft.com/office/drawing/2014/main" id="{C160BA5F-DA66-2366-0EB6-BECED2E0556C}"/>
              </a:ext>
            </a:extLst>
          </p:cNvPr>
          <p:cNvSpPr/>
          <p:nvPr userDrawn="1"/>
        </p:nvSpPr>
        <p:spPr>
          <a:xfrm>
            <a:off x="4851476" y="6523945"/>
            <a:ext cx="3420000" cy="216000"/>
          </a:xfrm>
          <a:prstGeom prst="chevron">
            <a:avLst/>
          </a:prstGeom>
          <a:solidFill>
            <a:srgbClr val="1F83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1" i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4" name="Graphic 3" descr="Route (Two Pins With A Path) with solid fill">
            <a:extLst>
              <a:ext uri="{FF2B5EF4-FFF2-40B4-BE49-F238E27FC236}">
                <a16:creationId xmlns:a16="http://schemas.microsoft.com/office/drawing/2014/main" id="{58D45CA1-4F36-E529-E013-CA000132D5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29050" y="6537107"/>
            <a:ext cx="180000" cy="1800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AB2337E7-DAC5-BD17-4400-89423791166D}"/>
              </a:ext>
            </a:extLst>
          </p:cNvPr>
          <p:cNvSpPr/>
          <p:nvPr userDrawn="1"/>
        </p:nvSpPr>
        <p:spPr>
          <a:xfrm>
            <a:off x="4851476" y="6521073"/>
            <a:ext cx="3385822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latin typeface="+mn-lt"/>
              </a:rPr>
              <a:t>    IMPLEMENTATION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781231-E661-A364-6160-587A705E87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4015" y="221752"/>
            <a:ext cx="11743733" cy="1175606"/>
          </a:xfrm>
        </p:spPr>
        <p:txBody>
          <a:bodyPr>
            <a:normAutofit/>
          </a:bodyPr>
          <a:lstStyle>
            <a:lvl1pPr>
              <a:defRPr sz="3600" b="0" i="0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/>
              <a:t>Key point of slide</a:t>
            </a:r>
          </a:p>
        </p:txBody>
      </p:sp>
      <p:sp>
        <p:nvSpPr>
          <p:cNvPr id="18" name="Chevron 17">
            <a:extLst>
              <a:ext uri="{FF2B5EF4-FFF2-40B4-BE49-F238E27FC236}">
                <a16:creationId xmlns:a16="http://schemas.microsoft.com/office/drawing/2014/main" id="{6258DECA-8649-BAEF-0BC5-9EE76E5A6DA5}"/>
              </a:ext>
            </a:extLst>
          </p:cNvPr>
          <p:cNvSpPr/>
          <p:nvPr userDrawn="1"/>
        </p:nvSpPr>
        <p:spPr>
          <a:xfrm>
            <a:off x="8243092" y="6564249"/>
            <a:ext cx="2340000" cy="144000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Chevron 18">
            <a:extLst>
              <a:ext uri="{FF2B5EF4-FFF2-40B4-BE49-F238E27FC236}">
                <a16:creationId xmlns:a16="http://schemas.microsoft.com/office/drawing/2014/main" id="{4978BF6D-BF19-1328-FC6B-3E16FCAC0DA8}"/>
              </a:ext>
            </a:extLst>
          </p:cNvPr>
          <p:cNvSpPr/>
          <p:nvPr userDrawn="1"/>
        </p:nvSpPr>
        <p:spPr>
          <a:xfrm>
            <a:off x="2539861" y="6564248"/>
            <a:ext cx="2340000" cy="144000"/>
          </a:xfrm>
          <a:prstGeom prst="chevron">
            <a:avLst/>
          </a:prstGeom>
          <a:solidFill>
            <a:srgbClr val="24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Chevron 19">
            <a:extLst>
              <a:ext uri="{FF2B5EF4-FFF2-40B4-BE49-F238E27FC236}">
                <a16:creationId xmlns:a16="http://schemas.microsoft.com/office/drawing/2014/main" id="{09775E6C-A3FC-799E-F770-D62FA4FCC0BC}"/>
              </a:ext>
            </a:extLst>
          </p:cNvPr>
          <p:cNvSpPr/>
          <p:nvPr userDrawn="1"/>
        </p:nvSpPr>
        <p:spPr>
          <a:xfrm>
            <a:off x="228246" y="6564248"/>
            <a:ext cx="2340000" cy="144000"/>
          </a:xfrm>
          <a:prstGeom prst="chevron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rapezium 12">
            <a:extLst>
              <a:ext uri="{FF2B5EF4-FFF2-40B4-BE49-F238E27FC236}">
                <a16:creationId xmlns:a16="http://schemas.microsoft.com/office/drawing/2014/main" id="{3B4EB5F9-DE79-BE40-65B5-2CAEE822C955}"/>
              </a:ext>
            </a:extLst>
          </p:cNvPr>
          <p:cNvSpPr/>
          <p:nvPr userDrawn="1"/>
        </p:nvSpPr>
        <p:spPr>
          <a:xfrm rot="10800000">
            <a:off x="224013" y="913"/>
            <a:ext cx="11743731" cy="108000"/>
          </a:xfrm>
          <a:prstGeom prst="trapezoid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Slide Number Placeholder 42">
            <a:extLst>
              <a:ext uri="{FF2B5EF4-FFF2-40B4-BE49-F238E27FC236}">
                <a16:creationId xmlns:a16="http://schemas.microsoft.com/office/drawing/2014/main" id="{7B4D6335-296E-5456-1629-0961AC93F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515" y="6512794"/>
            <a:ext cx="469239" cy="226616"/>
          </a:xfrm>
        </p:spPr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5EE83089-105C-2E4B-BF79-5E06165049A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5835F48-978A-09F9-708B-F37D18BB0EEB}"/>
              </a:ext>
            </a:extLst>
          </p:cNvPr>
          <p:cNvGrpSpPr/>
          <p:nvPr userDrawn="1"/>
        </p:nvGrpSpPr>
        <p:grpSpPr>
          <a:xfrm>
            <a:off x="10653737" y="6501643"/>
            <a:ext cx="884700" cy="217475"/>
            <a:chOff x="10634883" y="6523945"/>
            <a:chExt cx="884700" cy="217475"/>
          </a:xfrm>
        </p:grpSpPr>
        <p:pic>
          <p:nvPicPr>
            <p:cNvPr id="22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31E57844-7283-86EC-DFF5-075C0A3F462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28247" r="25831" b="46006"/>
            <a:stretch/>
          </p:blipFill>
          <p:spPr>
            <a:xfrm>
              <a:off x="11192692" y="6523945"/>
              <a:ext cx="326891" cy="216000"/>
            </a:xfrm>
            <a:prstGeom prst="rect">
              <a:avLst/>
            </a:prstGeom>
          </p:spPr>
        </p:pic>
        <p:pic>
          <p:nvPicPr>
            <p:cNvPr id="23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B4E35A08-5F77-9105-40E7-9F32AEAEC86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53116" r="25831" b="35731"/>
            <a:stretch/>
          </p:blipFill>
          <p:spPr>
            <a:xfrm>
              <a:off x="10634883" y="6561420"/>
              <a:ext cx="628910" cy="180000"/>
            </a:xfrm>
            <a:prstGeom prst="rect">
              <a:avLst/>
            </a:prstGeom>
          </p:spPr>
        </p:pic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2CAA65A5-8470-08DA-615F-1079E70996AC}"/>
              </a:ext>
            </a:extLst>
          </p:cNvPr>
          <p:cNvSpPr/>
          <p:nvPr userDrawn="1"/>
        </p:nvSpPr>
        <p:spPr>
          <a:xfrm>
            <a:off x="11545642" y="6519107"/>
            <a:ext cx="106034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solidFill>
                  <a:schemeClr val="tx1"/>
                </a:solidFill>
                <a:latin typeface="+mn-lt"/>
              </a:rPr>
              <a:t>|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B6D177E8-4F3F-D5CA-CDB1-4C568CE5F6A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81109" y="1641101"/>
            <a:ext cx="5562826" cy="62297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/>
              <a:t>…Sub-heading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4676E5AB-BF3F-53B4-625E-DE55C1A2A6F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48058" y="1641103"/>
            <a:ext cx="5562826" cy="62297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/>
              <a:t>Sub-heading…</a:t>
            </a:r>
          </a:p>
        </p:txBody>
      </p:sp>
    </p:spTree>
    <p:extLst>
      <p:ext uri="{BB962C8B-B14F-4D97-AF65-F5344CB8AC3E}">
        <p14:creationId xmlns:p14="http://schemas.microsoft.com/office/powerpoint/2010/main" val="33047706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hevron 20">
            <a:extLst>
              <a:ext uri="{FF2B5EF4-FFF2-40B4-BE49-F238E27FC236}">
                <a16:creationId xmlns:a16="http://schemas.microsoft.com/office/drawing/2014/main" id="{C160BA5F-DA66-2366-0EB6-BECED2E0556C}"/>
              </a:ext>
            </a:extLst>
          </p:cNvPr>
          <p:cNvSpPr/>
          <p:nvPr userDrawn="1"/>
        </p:nvSpPr>
        <p:spPr>
          <a:xfrm>
            <a:off x="7163092" y="6523945"/>
            <a:ext cx="3420000" cy="216000"/>
          </a:xfrm>
          <a:prstGeom prst="chevron">
            <a:avLst/>
          </a:prstGeom>
          <a:solidFill>
            <a:srgbClr val="88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1" i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3" name="Graphic 2" descr="Presentation with pie chart with solid fill">
            <a:extLst>
              <a:ext uri="{FF2B5EF4-FFF2-40B4-BE49-F238E27FC236}">
                <a16:creationId xmlns:a16="http://schemas.microsoft.com/office/drawing/2014/main" id="{609E3549-F34C-4749-A785-4A365545F8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46167" y="6543821"/>
            <a:ext cx="180000" cy="1800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AB2337E7-DAC5-BD17-4400-89423791166D}"/>
              </a:ext>
            </a:extLst>
          </p:cNvPr>
          <p:cNvSpPr/>
          <p:nvPr userDrawn="1"/>
        </p:nvSpPr>
        <p:spPr>
          <a:xfrm>
            <a:off x="7163092" y="6521073"/>
            <a:ext cx="3385822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latin typeface="+mn-lt"/>
              </a:rPr>
              <a:t>    IMPACT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781231-E661-A364-6160-587A705E87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4015" y="221752"/>
            <a:ext cx="11743733" cy="1175606"/>
          </a:xfrm>
        </p:spPr>
        <p:txBody>
          <a:bodyPr>
            <a:normAutofit/>
          </a:bodyPr>
          <a:lstStyle>
            <a:lvl1pPr>
              <a:defRPr sz="3600" b="0" i="0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/>
              <a:t>Key point of slide</a:t>
            </a:r>
          </a:p>
        </p:txBody>
      </p:sp>
      <p:sp>
        <p:nvSpPr>
          <p:cNvPr id="18" name="Chevron 17">
            <a:extLst>
              <a:ext uri="{FF2B5EF4-FFF2-40B4-BE49-F238E27FC236}">
                <a16:creationId xmlns:a16="http://schemas.microsoft.com/office/drawing/2014/main" id="{6258DECA-8649-BAEF-0BC5-9EE76E5A6DA5}"/>
              </a:ext>
            </a:extLst>
          </p:cNvPr>
          <p:cNvSpPr/>
          <p:nvPr userDrawn="1"/>
        </p:nvSpPr>
        <p:spPr>
          <a:xfrm>
            <a:off x="4851476" y="6564248"/>
            <a:ext cx="2340000" cy="144000"/>
          </a:xfrm>
          <a:prstGeom prst="chevron">
            <a:avLst/>
          </a:prstGeom>
          <a:solidFill>
            <a:srgbClr val="1F83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Chevron 18">
            <a:extLst>
              <a:ext uri="{FF2B5EF4-FFF2-40B4-BE49-F238E27FC236}">
                <a16:creationId xmlns:a16="http://schemas.microsoft.com/office/drawing/2014/main" id="{4978BF6D-BF19-1328-FC6B-3E16FCAC0DA8}"/>
              </a:ext>
            </a:extLst>
          </p:cNvPr>
          <p:cNvSpPr/>
          <p:nvPr userDrawn="1"/>
        </p:nvSpPr>
        <p:spPr>
          <a:xfrm>
            <a:off x="2539861" y="6564248"/>
            <a:ext cx="2340000" cy="144000"/>
          </a:xfrm>
          <a:prstGeom prst="chevron">
            <a:avLst/>
          </a:prstGeom>
          <a:solidFill>
            <a:srgbClr val="24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Chevron 19">
            <a:extLst>
              <a:ext uri="{FF2B5EF4-FFF2-40B4-BE49-F238E27FC236}">
                <a16:creationId xmlns:a16="http://schemas.microsoft.com/office/drawing/2014/main" id="{09775E6C-A3FC-799E-F770-D62FA4FCC0BC}"/>
              </a:ext>
            </a:extLst>
          </p:cNvPr>
          <p:cNvSpPr/>
          <p:nvPr userDrawn="1"/>
        </p:nvSpPr>
        <p:spPr>
          <a:xfrm>
            <a:off x="228246" y="6564248"/>
            <a:ext cx="2340000" cy="144000"/>
          </a:xfrm>
          <a:prstGeom prst="chevron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Slide Number Placeholder 42">
            <a:extLst>
              <a:ext uri="{FF2B5EF4-FFF2-40B4-BE49-F238E27FC236}">
                <a16:creationId xmlns:a16="http://schemas.microsoft.com/office/drawing/2014/main" id="{A746D331-546E-3F5A-8BB3-DB0D63650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515" y="6512794"/>
            <a:ext cx="469239" cy="226616"/>
          </a:xfrm>
        </p:spPr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5EE83089-105C-2E4B-BF79-5E06165049A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0C4C6AB-164F-DA6F-7D5D-B08344D102BD}"/>
              </a:ext>
            </a:extLst>
          </p:cNvPr>
          <p:cNvGrpSpPr/>
          <p:nvPr userDrawn="1"/>
        </p:nvGrpSpPr>
        <p:grpSpPr>
          <a:xfrm>
            <a:off x="10653737" y="6501643"/>
            <a:ext cx="884700" cy="217475"/>
            <a:chOff x="10634883" y="6523945"/>
            <a:chExt cx="884700" cy="217475"/>
          </a:xfrm>
        </p:grpSpPr>
        <p:pic>
          <p:nvPicPr>
            <p:cNvPr id="17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C3BD3AF2-E442-4BA2-620A-8392A8F5CD6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28247" r="25831" b="46006"/>
            <a:stretch/>
          </p:blipFill>
          <p:spPr>
            <a:xfrm>
              <a:off x="11192692" y="6523945"/>
              <a:ext cx="326891" cy="216000"/>
            </a:xfrm>
            <a:prstGeom prst="rect">
              <a:avLst/>
            </a:prstGeom>
          </p:spPr>
        </p:pic>
        <p:pic>
          <p:nvPicPr>
            <p:cNvPr id="22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B6F24C5E-934F-E516-8243-1D639FE12CC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53116" r="25831" b="35731"/>
            <a:stretch/>
          </p:blipFill>
          <p:spPr>
            <a:xfrm>
              <a:off x="10634883" y="6561420"/>
              <a:ext cx="628910" cy="180000"/>
            </a:xfrm>
            <a:prstGeom prst="rect">
              <a:avLst/>
            </a:prstGeom>
          </p:spPr>
        </p:pic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9936E61C-852B-BE5D-5E75-0B4D3E12F1BE}"/>
              </a:ext>
            </a:extLst>
          </p:cNvPr>
          <p:cNvSpPr/>
          <p:nvPr userDrawn="1"/>
        </p:nvSpPr>
        <p:spPr>
          <a:xfrm>
            <a:off x="11545642" y="6519107"/>
            <a:ext cx="106034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solidFill>
                  <a:schemeClr val="tx1"/>
                </a:solidFill>
                <a:latin typeface="+mn-lt"/>
              </a:rPr>
              <a:t>|</a:t>
            </a:r>
          </a:p>
        </p:txBody>
      </p:sp>
      <p:sp>
        <p:nvSpPr>
          <p:cNvPr id="24" name="Trapezium 23">
            <a:extLst>
              <a:ext uri="{FF2B5EF4-FFF2-40B4-BE49-F238E27FC236}">
                <a16:creationId xmlns:a16="http://schemas.microsoft.com/office/drawing/2014/main" id="{74FDAD43-9B9F-464A-29E8-499B56A76249}"/>
              </a:ext>
            </a:extLst>
          </p:cNvPr>
          <p:cNvSpPr/>
          <p:nvPr userDrawn="1"/>
        </p:nvSpPr>
        <p:spPr>
          <a:xfrm rot="10800000">
            <a:off x="224013" y="913"/>
            <a:ext cx="11743731" cy="108000"/>
          </a:xfrm>
          <a:prstGeom prst="trapezoid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2A64E4A-89E8-79FA-70DA-29B33CF82BA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81109" y="1641101"/>
            <a:ext cx="5562826" cy="62297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/>
              <a:t>…Sub-heading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73E5EE21-95B8-2FCC-93AD-26C1E88F9C3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48058" y="1641103"/>
            <a:ext cx="5562826" cy="62297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/>
              <a:t>Sub-heading…</a:t>
            </a:r>
          </a:p>
        </p:txBody>
      </p:sp>
    </p:spTree>
    <p:extLst>
      <p:ext uri="{BB962C8B-B14F-4D97-AF65-F5344CB8AC3E}">
        <p14:creationId xmlns:p14="http://schemas.microsoft.com/office/powerpoint/2010/main" val="301310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40C65-FFE6-7C46-1139-C6604A8D50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78E2DC-D64D-01EE-645F-59953ECD4E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12A4DE-BA29-0A77-843A-ECE3EA240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C1BBC-1FB1-CF42-97DE-429A9A932D09}" type="datetime1">
              <a:rPr lang="en-GB" smtClean="0"/>
              <a:t>04/01/2023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AB8D5B-CCF8-0E73-76E6-0A28AB83D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CC8F12-AFBC-132C-BB4E-1A1F08DBD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99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29B96-34B7-AC42-C205-44D1AE67F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65155D-7205-C6C0-9BA4-54F27BBEFB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79C4E5-8514-E159-D89C-A70E9ED16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4E0F-367B-5E4D-A060-D07099A2A57B}" type="datetime1">
              <a:rPr lang="en-GB" smtClean="0"/>
              <a:t>04/01/2023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2B97A9-26C9-9C3F-F3FB-6C6F0214D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9E497-1A3D-82B0-E729-5F5EB4AA1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111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00FA9-893F-7C0A-0BE1-83AAEF01A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C05CEC-1DC6-6CB6-4FA8-780716B29D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CCF331-4382-8BD9-9F60-96E33CFA2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B7D9F-02AE-8C4C-8366-324CA41FC921}" type="datetime1">
              <a:rPr lang="en-GB" smtClean="0"/>
              <a:t>04/01/2023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CE8262-35D2-80F6-0555-DB4DF1B44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3E31D-778A-EEFB-2AF1-7036B3463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961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BB742-B424-ABE9-A6B3-0C2E44863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104EA-95A4-8548-7FCA-EEE9BA9F45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D78D27-C917-E813-6523-C220FE1B4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DC32E9-FF80-1B71-D641-90D6D62A1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D2A27-6742-3346-BCE3-BF7CFB9E8C39}" type="datetime1">
              <a:rPr lang="en-GB" smtClean="0"/>
              <a:t>04/01/2023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483965-8046-FBF8-A6AF-4E7851EDE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3D7A03-EFC5-2359-3E29-F49B437B9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7197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55830-DC44-6044-2AAC-0E4945307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982339-F347-40C7-1C42-A467DF24F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EFFC23-6D17-F6A6-8C4D-E47F35035E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0063BB-5742-B707-67D7-DB71A92FED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75B523-400D-0DA0-8E9E-995DC305D3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785214-EA98-AE8F-51F9-8CFC82981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696B-D3DA-7147-92AA-24AF50D6866E}" type="datetime1">
              <a:rPr lang="en-GB" smtClean="0"/>
              <a:t>04/01/2023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D76FC2-36F9-1B41-2C89-B6D34686B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0D7184-C4D4-0B95-FB76-0C664E547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166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41E12-03DC-D009-E5DF-C9FC89AF5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8BE0F7-83E6-9584-8E5C-C1E13D848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67850-E3AE-6E48-A4C4-09CE8E42EE6A}" type="datetime1">
              <a:rPr lang="en-GB" smtClean="0"/>
              <a:t>04/01/2023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F48AA4-915E-6D4B-BE7D-63B5C2D6F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47050B-5E95-72ED-74A9-F6C9FA7E6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0216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EE08D7-97EC-BD1B-BDAD-408B2B3B3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5C91-78C9-4A4E-B27A-9DCCB4C4D5D0}" type="datetime1">
              <a:rPr lang="en-GB" smtClean="0"/>
              <a:t>04/01/2023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FF680F-DFBA-FEB9-2DB4-1842EF153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9736F1-BA7E-9E36-400D-0BFD11DDC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3726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D11DC-9317-FCEE-31D3-85BB72F04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ABA7E-0EEF-5A1B-2D69-AA4F6CC2C4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AECEB3-28CE-C05E-E98F-D04F581D10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BC7807-BA6B-AD61-283E-8620A4E69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0A6A-0C37-6E42-9797-C98A2C6754A2}" type="datetime1">
              <a:rPr lang="en-GB" smtClean="0"/>
              <a:t>04/01/2023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ADFAC5-6C5B-84D0-37CA-30E39B6AD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2122C9-2D1A-BE9C-F673-CD4725A70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7876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3C210-D5BB-3149-36B1-4C0C0FC38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D439F6-D372-6134-6DBC-2DB0464EF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E4E754-3361-C30C-EE17-F447AA56D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4B462C-2D75-1986-C167-18DAB3358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269C1-BEDB-1C4F-9AB6-22E8DB5DDEF2}" type="datetime1">
              <a:rPr lang="en-GB" smtClean="0"/>
              <a:t>04/01/2023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E313A8-8B79-2EF7-EB32-FC659FE0F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0537D5-2D4B-4EA6-84D6-27DC6F50A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6451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C7AFD-909B-B430-C989-9C43E50D0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FD1661-785D-E788-F2AA-BD5882569D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2B9B4-DE82-F10C-957B-4F0A32578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423A-A8FE-644F-B4E2-952665DC544E}" type="datetime1">
              <a:rPr lang="en-GB" smtClean="0"/>
              <a:t>04/01/2023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9A02BE-86DF-A3D2-039F-388E41084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6CDF43-7F70-0D09-EED1-DAEAC1A05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1823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AF7950-C0E1-1084-632F-D8417E786F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E5B099-DF92-F6D4-4673-82D550AC87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207719-1ABA-C5B2-4068-F2F03B6BE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FB114-D743-E744-B5D4-1DF86A88B801}" type="datetime1">
              <a:rPr lang="en-GB" smtClean="0"/>
              <a:t>04/01/2023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9D0F98-EFBD-8284-AC21-EA50DCED6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6AA0F-BE04-0E0E-FE15-EC5F67012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9345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706DD-1EC6-CD6B-6D68-79826C859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8575F1-AB56-3883-3CED-5EE6935BD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776D7-7D9D-1648-A259-0463F5C16F3C}" type="datetime1">
              <a:rPr lang="en-GB" smtClean="0"/>
              <a:t>04/01/2023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B25474-DF61-C402-9448-DC4170758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451287-0473-C29B-BEDD-606EC8973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0215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trategy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hevron 20">
            <a:extLst>
              <a:ext uri="{FF2B5EF4-FFF2-40B4-BE49-F238E27FC236}">
                <a16:creationId xmlns:a16="http://schemas.microsoft.com/office/drawing/2014/main" id="{C160BA5F-DA66-2366-0EB6-BECED2E0556C}"/>
              </a:ext>
            </a:extLst>
          </p:cNvPr>
          <p:cNvSpPr/>
          <p:nvPr userDrawn="1"/>
        </p:nvSpPr>
        <p:spPr>
          <a:xfrm>
            <a:off x="2539861" y="6523945"/>
            <a:ext cx="3420000" cy="216000"/>
          </a:xfrm>
          <a:prstGeom prst="chevron">
            <a:avLst/>
          </a:prstGeom>
          <a:solidFill>
            <a:srgbClr val="24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1" i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4" name="Graphic 3" descr="Playbook with solid fill">
            <a:extLst>
              <a:ext uri="{FF2B5EF4-FFF2-40B4-BE49-F238E27FC236}">
                <a16:creationId xmlns:a16="http://schemas.microsoft.com/office/drawing/2014/main" id="{3E88ACF4-D413-0C37-D3AE-6138F73062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4497" y="6539073"/>
            <a:ext cx="180000" cy="1800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AB2337E7-DAC5-BD17-4400-89423791166D}"/>
              </a:ext>
            </a:extLst>
          </p:cNvPr>
          <p:cNvSpPr/>
          <p:nvPr userDrawn="1"/>
        </p:nvSpPr>
        <p:spPr>
          <a:xfrm>
            <a:off x="2539861" y="6521073"/>
            <a:ext cx="3385822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latin typeface="+mn-lt"/>
              </a:rPr>
              <a:t>    STRATEGY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781231-E661-A364-6160-587A705E8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015" y="221752"/>
            <a:ext cx="11743733" cy="1175606"/>
          </a:xfrm>
        </p:spPr>
        <p:txBody>
          <a:bodyPr>
            <a:normAutofit/>
          </a:bodyPr>
          <a:lstStyle>
            <a:lvl1pPr>
              <a:defRPr sz="3600" b="0" i="0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8" name="Chevron 17">
            <a:extLst>
              <a:ext uri="{FF2B5EF4-FFF2-40B4-BE49-F238E27FC236}">
                <a16:creationId xmlns:a16="http://schemas.microsoft.com/office/drawing/2014/main" id="{6258DECA-8649-BAEF-0BC5-9EE76E5A6DA5}"/>
              </a:ext>
            </a:extLst>
          </p:cNvPr>
          <p:cNvSpPr/>
          <p:nvPr userDrawn="1"/>
        </p:nvSpPr>
        <p:spPr>
          <a:xfrm>
            <a:off x="8243092" y="6564249"/>
            <a:ext cx="2340000" cy="144000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Chevron 18">
            <a:extLst>
              <a:ext uri="{FF2B5EF4-FFF2-40B4-BE49-F238E27FC236}">
                <a16:creationId xmlns:a16="http://schemas.microsoft.com/office/drawing/2014/main" id="{4978BF6D-BF19-1328-FC6B-3E16FCAC0DA8}"/>
              </a:ext>
            </a:extLst>
          </p:cNvPr>
          <p:cNvSpPr/>
          <p:nvPr userDrawn="1"/>
        </p:nvSpPr>
        <p:spPr>
          <a:xfrm>
            <a:off x="5931476" y="6559945"/>
            <a:ext cx="2340000" cy="144000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Chevron 19">
            <a:extLst>
              <a:ext uri="{FF2B5EF4-FFF2-40B4-BE49-F238E27FC236}">
                <a16:creationId xmlns:a16="http://schemas.microsoft.com/office/drawing/2014/main" id="{09775E6C-A3FC-799E-F770-D62FA4FCC0BC}"/>
              </a:ext>
            </a:extLst>
          </p:cNvPr>
          <p:cNvSpPr/>
          <p:nvPr userDrawn="1"/>
        </p:nvSpPr>
        <p:spPr>
          <a:xfrm>
            <a:off x="228246" y="6564248"/>
            <a:ext cx="2340000" cy="144000"/>
          </a:xfrm>
          <a:prstGeom prst="chevron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Slide Number Placeholder 42">
            <a:extLst>
              <a:ext uri="{FF2B5EF4-FFF2-40B4-BE49-F238E27FC236}">
                <a16:creationId xmlns:a16="http://schemas.microsoft.com/office/drawing/2014/main" id="{96BC8A83-CC11-4C39-6E71-80464B6BCC5F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1494515" y="6512794"/>
            <a:ext cx="469239" cy="226616"/>
          </a:xfrm>
        </p:spPr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5EE83089-105C-2E4B-BF79-5E06165049A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2B652FC-F0D2-780D-4A88-697B150B869C}"/>
              </a:ext>
            </a:extLst>
          </p:cNvPr>
          <p:cNvGrpSpPr/>
          <p:nvPr userDrawn="1"/>
        </p:nvGrpSpPr>
        <p:grpSpPr>
          <a:xfrm>
            <a:off x="10653737" y="6501643"/>
            <a:ext cx="884700" cy="217475"/>
            <a:chOff x="10634883" y="6523945"/>
            <a:chExt cx="884700" cy="217475"/>
          </a:xfrm>
        </p:grpSpPr>
        <p:pic>
          <p:nvPicPr>
            <p:cNvPr id="31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10C1DBB8-E532-7A1A-349C-0B6FC580BB2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28247" r="25831" b="46006"/>
            <a:stretch/>
          </p:blipFill>
          <p:spPr>
            <a:xfrm>
              <a:off x="11192692" y="6523945"/>
              <a:ext cx="326891" cy="216000"/>
            </a:xfrm>
            <a:prstGeom prst="rect">
              <a:avLst/>
            </a:prstGeom>
          </p:spPr>
        </p:pic>
        <p:pic>
          <p:nvPicPr>
            <p:cNvPr id="44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2A0BC398-3D20-2C05-9C4F-61A38839DAD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53116" r="25831" b="35731"/>
            <a:stretch/>
          </p:blipFill>
          <p:spPr>
            <a:xfrm>
              <a:off x="10634883" y="6561420"/>
              <a:ext cx="628910" cy="180000"/>
            </a:xfrm>
            <a:prstGeom prst="rect">
              <a:avLst/>
            </a:prstGeom>
          </p:spPr>
        </p:pic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7FCEF8B9-1720-EBA2-8589-52B3296CF64E}"/>
              </a:ext>
            </a:extLst>
          </p:cNvPr>
          <p:cNvSpPr/>
          <p:nvPr userDrawn="1"/>
        </p:nvSpPr>
        <p:spPr>
          <a:xfrm>
            <a:off x="11545642" y="6519107"/>
            <a:ext cx="106034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solidFill>
                  <a:schemeClr val="tx1"/>
                </a:solidFill>
                <a:latin typeface="+mn-lt"/>
              </a:rPr>
              <a:t>|</a:t>
            </a:r>
          </a:p>
        </p:txBody>
      </p:sp>
      <p:sp>
        <p:nvSpPr>
          <p:cNvPr id="24" name="Trapezium 23">
            <a:extLst>
              <a:ext uri="{FF2B5EF4-FFF2-40B4-BE49-F238E27FC236}">
                <a16:creationId xmlns:a16="http://schemas.microsoft.com/office/drawing/2014/main" id="{4E70339B-AEDB-BAAE-4783-ABE2E5B35D02}"/>
              </a:ext>
            </a:extLst>
          </p:cNvPr>
          <p:cNvSpPr/>
          <p:nvPr userDrawn="1"/>
        </p:nvSpPr>
        <p:spPr>
          <a:xfrm rot="10800000">
            <a:off x="224012" y="913"/>
            <a:ext cx="11739741" cy="108000"/>
          </a:xfrm>
          <a:prstGeom prst="trapezoid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803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2CABC-FF83-A9CC-3B03-EADB3AB2C97E}"/>
              </a:ext>
            </a:extLst>
          </p:cNvPr>
          <p:cNvSpPr txBox="1">
            <a:spLocks/>
          </p:cNvSpPr>
          <p:nvPr userDrawn="1"/>
        </p:nvSpPr>
        <p:spPr>
          <a:xfrm>
            <a:off x="0" y="2028019"/>
            <a:ext cx="12206599" cy="1175606"/>
          </a:xfrm>
          <a:prstGeom prst="rect">
            <a:avLst/>
          </a:prstGeom>
          <a:solidFill>
            <a:srgbClr val="1B4344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A66A063-6246-0793-0556-F2F03C7C9A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732" y="2028019"/>
            <a:ext cx="11743733" cy="1175606"/>
          </a:xfrm>
        </p:spPr>
        <p:txBody>
          <a:bodyPr>
            <a:normAutofit/>
          </a:bodyPr>
          <a:lstStyle>
            <a:lvl1pPr>
              <a:defRPr sz="4000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/>
              <a:t>Catchy title linked to real problem and hook</a:t>
            </a:r>
          </a:p>
        </p:txBody>
      </p:sp>
      <p:pic>
        <p:nvPicPr>
          <p:cNvPr id="8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BDE37E9-176A-3070-EF39-C37C333ACE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8187" t="28247" r="25831" b="33560"/>
          <a:stretch/>
        </p:blipFill>
        <p:spPr>
          <a:xfrm>
            <a:off x="10371018" y="0"/>
            <a:ext cx="1592736" cy="1561237"/>
          </a:xfrm>
          <a:prstGeom prst="rect">
            <a:avLst/>
          </a:prstGeom>
        </p:spPr>
      </p:pic>
      <p:sp>
        <p:nvSpPr>
          <p:cNvPr id="9" name="Slide Number Placeholder 42">
            <a:extLst>
              <a:ext uri="{FF2B5EF4-FFF2-40B4-BE49-F238E27FC236}">
                <a16:creationId xmlns:a16="http://schemas.microsoft.com/office/drawing/2014/main" id="{D9339955-94A5-D48E-47FE-6559BF827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515" y="6512794"/>
            <a:ext cx="469239" cy="226616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fld id="{5EE83089-105C-2E4B-BF79-5E06165049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21D130F-982D-034B-B0C9-F7E35B1CDBFA}"/>
              </a:ext>
            </a:extLst>
          </p:cNvPr>
          <p:cNvSpPr txBox="1">
            <a:spLocks/>
          </p:cNvSpPr>
          <p:nvPr userDrawn="1"/>
        </p:nvSpPr>
        <p:spPr>
          <a:xfrm>
            <a:off x="238732" y="1643429"/>
            <a:ext cx="11743733" cy="38459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1200" b="0" i="1">
                <a:solidFill>
                  <a:srgbClr val="1B4344"/>
                </a:solidFill>
              </a:rPr>
              <a:t>JOHN MOLSON MBA International Case Competition 2023</a:t>
            </a:r>
          </a:p>
        </p:txBody>
      </p:sp>
      <p:pic>
        <p:nvPicPr>
          <p:cNvPr id="5" name="Picture 4" descr="A person in a suit smiling&#10;&#10;Description automatically generated with medium confidence">
            <a:extLst>
              <a:ext uri="{FF2B5EF4-FFF2-40B4-BE49-F238E27FC236}">
                <a16:creationId xmlns:a16="http://schemas.microsoft.com/office/drawing/2014/main" id="{3E09D2E3-644B-EB17-5864-8543CAE799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1633" r="9505" b="40569"/>
          <a:stretch/>
        </p:blipFill>
        <p:spPr>
          <a:xfrm>
            <a:off x="1424094" y="4087023"/>
            <a:ext cx="1530850" cy="1538213"/>
          </a:xfrm>
          <a:prstGeom prst="ellipse">
            <a:avLst/>
          </a:prstGeom>
          <a:ln w="3175" cap="rnd">
            <a:solidFill>
              <a:srgbClr val="1B434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D0BCC16-86A5-196B-F099-CFF4B4E789EB}"/>
              </a:ext>
            </a:extLst>
          </p:cNvPr>
          <p:cNvSpPr/>
          <p:nvPr userDrawn="1"/>
        </p:nvSpPr>
        <p:spPr>
          <a:xfrm>
            <a:off x="1424095" y="5712431"/>
            <a:ext cx="1530849" cy="5930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Aft>
                <a:spcPts val="300"/>
              </a:spcAft>
            </a:pPr>
            <a:r>
              <a:rPr lang="en-GB" sz="1200">
                <a:solidFill>
                  <a:srgbClr val="1B4344"/>
                </a:solidFill>
              </a:rPr>
              <a:t>Luke Orwin</a:t>
            </a:r>
          </a:p>
          <a:p>
            <a:pPr algn="l"/>
            <a:r>
              <a:rPr lang="en-GB" sz="1000" b="0" i="0" u="none" strike="noStrike">
                <a:solidFill>
                  <a:schemeClr val="tx1"/>
                </a:solidFill>
                <a:effectLst/>
                <a:latin typeface="+mj-lt"/>
                <a:hlinkClick r:id="rId4"/>
              </a:rPr>
              <a:t>www.linkedin.com/in/luke-orwin</a:t>
            </a:r>
            <a:endParaRPr lang="en-GB" sz="1000" b="0" i="0" u="none" strike="noStrike">
              <a:solidFill>
                <a:schemeClr val="tx1"/>
              </a:solidFill>
              <a:effectLst/>
              <a:latin typeface="+mj-lt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1534D6E-B5E2-EC7F-8160-82E2CF38968C}"/>
              </a:ext>
            </a:extLst>
          </p:cNvPr>
          <p:cNvCxnSpPr>
            <a:cxnSpLocks/>
          </p:cNvCxnSpPr>
          <p:nvPr userDrawn="1"/>
        </p:nvCxnSpPr>
        <p:spPr>
          <a:xfrm>
            <a:off x="1424094" y="5712431"/>
            <a:ext cx="0" cy="593071"/>
          </a:xfrm>
          <a:prstGeom prst="line">
            <a:avLst/>
          </a:prstGeom>
          <a:ln w="38100">
            <a:solidFill>
              <a:srgbClr val="1B43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44" descr="A picture containing person, clothing, posing&#10;&#10;Description automatically generated">
            <a:extLst>
              <a:ext uri="{FF2B5EF4-FFF2-40B4-BE49-F238E27FC236}">
                <a16:creationId xmlns:a16="http://schemas.microsoft.com/office/drawing/2014/main" id="{AF3EF6CD-4986-26DB-133C-9E512553D6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11248" t="-1" r="11248" b="41660"/>
          <a:stretch/>
        </p:blipFill>
        <p:spPr>
          <a:xfrm>
            <a:off x="6626785" y="4090726"/>
            <a:ext cx="1531579" cy="1537200"/>
          </a:xfrm>
          <a:prstGeom prst="ellipse">
            <a:avLst/>
          </a:prstGeom>
          <a:ln w="3175" cap="rnd">
            <a:solidFill>
              <a:srgbClr val="1B434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66C2D09F-E342-9BAD-6797-0A2FB5A901C4}"/>
              </a:ext>
            </a:extLst>
          </p:cNvPr>
          <p:cNvGrpSpPr/>
          <p:nvPr userDrawn="1"/>
        </p:nvGrpSpPr>
        <p:grpSpPr>
          <a:xfrm>
            <a:off x="6632734" y="5712431"/>
            <a:ext cx="1530850" cy="593071"/>
            <a:chOff x="1424094" y="5663891"/>
            <a:chExt cx="1530850" cy="593071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F594586-0F76-C472-F8A2-B563C1E38E10}"/>
                </a:ext>
              </a:extLst>
            </p:cNvPr>
            <p:cNvSpPr/>
            <p:nvPr userDrawn="1"/>
          </p:nvSpPr>
          <p:spPr>
            <a:xfrm>
              <a:off x="1424095" y="5663891"/>
              <a:ext cx="1530849" cy="5930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>
                <a:spcAft>
                  <a:spcPts val="300"/>
                </a:spcAft>
              </a:pPr>
              <a:r>
                <a:rPr lang="en-GB" sz="1200">
                  <a:solidFill>
                    <a:srgbClr val="1B4344"/>
                  </a:solidFill>
                </a:rPr>
                <a:t>Sonia Clark</a:t>
              </a:r>
            </a:p>
            <a:p>
              <a:pPr algn="l"/>
              <a:r>
                <a:rPr lang="en-GB" sz="1000" b="0" i="0" u="none" strike="noStrike">
                  <a:solidFill>
                    <a:schemeClr val="tx1"/>
                  </a:solidFill>
                  <a:effectLst/>
                  <a:latin typeface="+mj-lt"/>
                  <a:hlinkClick r:id="rId6"/>
                </a:rPr>
                <a:t>www.linkedin.com/in/soniaeclark</a:t>
              </a:r>
              <a:endParaRPr lang="en-GB" sz="1000" b="0" i="0" u="none" strike="noStrike"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EBC92BF-F195-13C2-52BD-803EB1FBF2A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424094" y="5663891"/>
              <a:ext cx="0" cy="593071"/>
            </a:xfrm>
            <a:prstGeom prst="line">
              <a:avLst/>
            </a:prstGeom>
            <a:ln w="38100">
              <a:solidFill>
                <a:srgbClr val="1B43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Picture 40" descr="A person in a suit&#10;&#10;Description automatically generated with low confidence">
            <a:extLst>
              <a:ext uri="{FF2B5EF4-FFF2-40B4-BE49-F238E27FC236}">
                <a16:creationId xmlns:a16="http://schemas.microsoft.com/office/drawing/2014/main" id="{BD3D3153-C099-3344-4C9D-F6B248389F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12106" r="10392" b="41858"/>
          <a:stretch/>
        </p:blipFill>
        <p:spPr>
          <a:xfrm>
            <a:off x="4022463" y="4087023"/>
            <a:ext cx="1536800" cy="1537200"/>
          </a:xfrm>
          <a:prstGeom prst="ellipse">
            <a:avLst/>
          </a:prstGeom>
          <a:ln w="3175" cap="rnd">
            <a:solidFill>
              <a:srgbClr val="1B434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F3CA75E8-E681-E34E-5161-94BCE6EBBB99}"/>
              </a:ext>
            </a:extLst>
          </p:cNvPr>
          <p:cNvGrpSpPr/>
          <p:nvPr userDrawn="1"/>
        </p:nvGrpSpPr>
        <p:grpSpPr>
          <a:xfrm>
            <a:off x="4028414" y="5712431"/>
            <a:ext cx="1530850" cy="593071"/>
            <a:chOff x="1424094" y="5663891"/>
            <a:chExt cx="1530850" cy="593071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C9ED2B2-7C96-E967-A319-F12DDD596E98}"/>
                </a:ext>
              </a:extLst>
            </p:cNvPr>
            <p:cNvSpPr/>
            <p:nvPr userDrawn="1"/>
          </p:nvSpPr>
          <p:spPr>
            <a:xfrm>
              <a:off x="1424095" y="5663891"/>
              <a:ext cx="1530849" cy="5930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>
                <a:spcAft>
                  <a:spcPts val="300"/>
                </a:spcAft>
              </a:pPr>
              <a:r>
                <a:rPr lang="en-GB" sz="1200">
                  <a:solidFill>
                    <a:srgbClr val="1B4344"/>
                  </a:solidFill>
                </a:rPr>
                <a:t>Nipun Varshneya</a:t>
              </a:r>
            </a:p>
            <a:p>
              <a:pPr algn="l"/>
              <a:r>
                <a:rPr lang="en-GB" sz="1000" b="0" i="0" u="none" strike="noStrike">
                  <a:solidFill>
                    <a:schemeClr val="tx1"/>
                  </a:solidFill>
                  <a:effectLst/>
                  <a:latin typeface="+mj-lt"/>
                  <a:hlinkClick r:id="rId8"/>
                </a:rPr>
                <a:t>www.linkedin.com/in/nipunvarshneya</a:t>
              </a:r>
              <a:endParaRPr lang="en-GB" sz="1000" b="0" i="0" u="none" strike="noStrike"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5B76A6C-E2E6-5A48-DC37-3A4034E5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424094" y="5663891"/>
              <a:ext cx="0" cy="593071"/>
            </a:xfrm>
            <a:prstGeom prst="line">
              <a:avLst/>
            </a:prstGeom>
            <a:ln w="38100">
              <a:solidFill>
                <a:srgbClr val="1B43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3" name="Picture 42" descr="A picture containing person, suit, clothing, person&#10;&#10;Description automatically generated">
            <a:extLst>
              <a:ext uri="{FF2B5EF4-FFF2-40B4-BE49-F238E27FC236}">
                <a16:creationId xmlns:a16="http://schemas.microsoft.com/office/drawing/2014/main" id="{42394140-D64D-CC8D-E1A1-72FB3D9A15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l="10640" r="11857" b="41858"/>
          <a:stretch/>
        </p:blipFill>
        <p:spPr>
          <a:xfrm>
            <a:off x="9231105" y="4087023"/>
            <a:ext cx="1536800" cy="1537200"/>
          </a:xfrm>
          <a:prstGeom prst="ellipse">
            <a:avLst/>
          </a:prstGeom>
          <a:ln w="3175" cap="rnd">
            <a:solidFill>
              <a:srgbClr val="1B434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F86D54FA-7217-DEF4-9F21-9FAB3CA88303}"/>
              </a:ext>
            </a:extLst>
          </p:cNvPr>
          <p:cNvGrpSpPr/>
          <p:nvPr userDrawn="1"/>
        </p:nvGrpSpPr>
        <p:grpSpPr>
          <a:xfrm>
            <a:off x="9237055" y="5712431"/>
            <a:ext cx="1530850" cy="593071"/>
            <a:chOff x="1424094" y="5663891"/>
            <a:chExt cx="1530850" cy="593071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1611482-0B42-D96E-2781-5BFCD2131C6E}"/>
                </a:ext>
              </a:extLst>
            </p:cNvPr>
            <p:cNvSpPr/>
            <p:nvPr userDrawn="1"/>
          </p:nvSpPr>
          <p:spPr>
            <a:xfrm>
              <a:off x="1424095" y="5663891"/>
              <a:ext cx="1530849" cy="5930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>
                <a:spcAft>
                  <a:spcPts val="300"/>
                </a:spcAft>
              </a:pPr>
              <a:r>
                <a:rPr lang="en-GB" sz="1200">
                  <a:solidFill>
                    <a:srgbClr val="1B4344"/>
                  </a:solidFill>
                </a:rPr>
                <a:t>Cal Nicholson</a:t>
              </a:r>
            </a:p>
            <a:p>
              <a:pPr algn="l"/>
              <a:r>
                <a:rPr lang="en-GB" sz="1000" b="0" i="0" u="none" strike="noStrike">
                  <a:solidFill>
                    <a:schemeClr val="tx1"/>
                  </a:solidFill>
                  <a:effectLst/>
                  <a:latin typeface="+mj-lt"/>
                  <a:hlinkClick r:id="rId10"/>
                </a:rPr>
                <a:t>www.linkedin.com/in/cmnicholson</a:t>
              </a:r>
              <a:endParaRPr lang="en-GB" sz="1000" b="0" i="0" u="none" strike="noStrike"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12CC61A-E164-D16F-9315-4455DB65FBC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424094" y="5663891"/>
              <a:ext cx="0" cy="593071"/>
            </a:xfrm>
            <a:prstGeom prst="line">
              <a:avLst/>
            </a:prstGeom>
            <a:ln w="38100">
              <a:solidFill>
                <a:srgbClr val="1B43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93B1631-3F9B-565B-1ED4-8832E7A18C5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38736" y="3203625"/>
            <a:ext cx="11743729" cy="655559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Company Name</a:t>
            </a:r>
          </a:p>
        </p:txBody>
      </p:sp>
    </p:spTree>
    <p:extLst>
      <p:ext uri="{BB962C8B-B14F-4D97-AF65-F5344CB8AC3E}">
        <p14:creationId xmlns:p14="http://schemas.microsoft.com/office/powerpoint/2010/main" val="11620264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Presentation with pie chart with solid fill">
            <a:extLst>
              <a:ext uri="{FF2B5EF4-FFF2-40B4-BE49-F238E27FC236}">
                <a16:creationId xmlns:a16="http://schemas.microsoft.com/office/drawing/2014/main" id="{609E3549-F34C-4749-A785-4A365545F8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46167" y="6543821"/>
            <a:ext cx="180000" cy="1800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AB2337E7-DAC5-BD17-4400-89423791166D}"/>
              </a:ext>
            </a:extLst>
          </p:cNvPr>
          <p:cNvSpPr/>
          <p:nvPr userDrawn="1"/>
        </p:nvSpPr>
        <p:spPr>
          <a:xfrm>
            <a:off x="7163092" y="6521073"/>
            <a:ext cx="3385822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latin typeface="+mn-lt"/>
              </a:rPr>
              <a:t>    IMPACT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781231-E661-A364-6160-587A705E87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4015" y="221752"/>
            <a:ext cx="11743733" cy="748448"/>
          </a:xfrm>
        </p:spPr>
        <p:txBody>
          <a:bodyPr>
            <a:normAutofit/>
          </a:bodyPr>
          <a:lstStyle>
            <a:lvl1pPr>
              <a:defRPr sz="3600" b="0" i="0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/>
              <a:t>Key point of slide</a:t>
            </a:r>
          </a:p>
        </p:txBody>
      </p:sp>
      <p:sp>
        <p:nvSpPr>
          <p:cNvPr id="13" name="Slide Number Placeholder 42">
            <a:extLst>
              <a:ext uri="{FF2B5EF4-FFF2-40B4-BE49-F238E27FC236}">
                <a16:creationId xmlns:a16="http://schemas.microsoft.com/office/drawing/2014/main" id="{A746D331-546E-3F5A-8BB3-DB0D63650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515" y="6512794"/>
            <a:ext cx="469239" cy="226616"/>
          </a:xfrm>
        </p:spPr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5EE83089-105C-2E4B-BF79-5E06165049A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0C4C6AB-164F-DA6F-7D5D-B08344D102BD}"/>
              </a:ext>
            </a:extLst>
          </p:cNvPr>
          <p:cNvGrpSpPr/>
          <p:nvPr userDrawn="1"/>
        </p:nvGrpSpPr>
        <p:grpSpPr>
          <a:xfrm>
            <a:off x="10653737" y="6501643"/>
            <a:ext cx="884700" cy="217475"/>
            <a:chOff x="10634883" y="6523945"/>
            <a:chExt cx="884700" cy="217475"/>
          </a:xfrm>
        </p:grpSpPr>
        <p:pic>
          <p:nvPicPr>
            <p:cNvPr id="17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C3BD3AF2-E442-4BA2-620A-8392A8F5CD6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28247" r="25831" b="46006"/>
            <a:stretch/>
          </p:blipFill>
          <p:spPr>
            <a:xfrm>
              <a:off x="11192692" y="6523945"/>
              <a:ext cx="326891" cy="216000"/>
            </a:xfrm>
            <a:prstGeom prst="rect">
              <a:avLst/>
            </a:prstGeom>
          </p:spPr>
        </p:pic>
        <p:pic>
          <p:nvPicPr>
            <p:cNvPr id="22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B6F24C5E-934F-E516-8243-1D639FE12CC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53116" r="25831" b="35731"/>
            <a:stretch/>
          </p:blipFill>
          <p:spPr>
            <a:xfrm>
              <a:off x="10634883" y="6561420"/>
              <a:ext cx="628910" cy="180000"/>
            </a:xfrm>
            <a:prstGeom prst="rect">
              <a:avLst/>
            </a:prstGeom>
          </p:spPr>
        </p:pic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9936E61C-852B-BE5D-5E75-0B4D3E12F1BE}"/>
              </a:ext>
            </a:extLst>
          </p:cNvPr>
          <p:cNvSpPr/>
          <p:nvPr userDrawn="1"/>
        </p:nvSpPr>
        <p:spPr>
          <a:xfrm>
            <a:off x="11545642" y="6519107"/>
            <a:ext cx="106034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solidFill>
                  <a:schemeClr val="tx1"/>
                </a:solidFill>
                <a:latin typeface="+mn-lt"/>
              </a:rPr>
              <a:t>|</a:t>
            </a:r>
          </a:p>
        </p:txBody>
      </p:sp>
      <p:sp>
        <p:nvSpPr>
          <p:cNvPr id="24" name="Trapezium 23">
            <a:extLst>
              <a:ext uri="{FF2B5EF4-FFF2-40B4-BE49-F238E27FC236}">
                <a16:creationId xmlns:a16="http://schemas.microsoft.com/office/drawing/2014/main" id="{74FDAD43-9B9F-464A-29E8-499B56A76249}"/>
              </a:ext>
            </a:extLst>
          </p:cNvPr>
          <p:cNvSpPr/>
          <p:nvPr userDrawn="1"/>
        </p:nvSpPr>
        <p:spPr>
          <a:xfrm rot="10800000">
            <a:off x="224013" y="913"/>
            <a:ext cx="11743731" cy="108000"/>
          </a:xfrm>
          <a:prstGeom prst="trapezoid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rapezium 3">
            <a:extLst>
              <a:ext uri="{FF2B5EF4-FFF2-40B4-BE49-F238E27FC236}">
                <a16:creationId xmlns:a16="http://schemas.microsoft.com/office/drawing/2014/main" id="{094B2FE3-84F0-ED41-E766-F41C933A0D8A}"/>
              </a:ext>
            </a:extLst>
          </p:cNvPr>
          <p:cNvSpPr/>
          <p:nvPr userDrawn="1"/>
        </p:nvSpPr>
        <p:spPr>
          <a:xfrm>
            <a:off x="224013" y="6750000"/>
            <a:ext cx="11743731" cy="108000"/>
          </a:xfrm>
          <a:prstGeom prst="trapezoid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210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alysis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hevron 17">
            <a:extLst>
              <a:ext uri="{FF2B5EF4-FFF2-40B4-BE49-F238E27FC236}">
                <a16:creationId xmlns:a16="http://schemas.microsoft.com/office/drawing/2014/main" id="{6258DECA-8649-BAEF-0BC5-9EE76E5A6DA5}"/>
              </a:ext>
            </a:extLst>
          </p:cNvPr>
          <p:cNvSpPr/>
          <p:nvPr userDrawn="1"/>
        </p:nvSpPr>
        <p:spPr>
          <a:xfrm>
            <a:off x="8243092" y="6564249"/>
            <a:ext cx="2340000" cy="144000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Chevron 18">
            <a:extLst>
              <a:ext uri="{FF2B5EF4-FFF2-40B4-BE49-F238E27FC236}">
                <a16:creationId xmlns:a16="http://schemas.microsoft.com/office/drawing/2014/main" id="{4978BF6D-BF19-1328-FC6B-3E16FCAC0DA8}"/>
              </a:ext>
            </a:extLst>
          </p:cNvPr>
          <p:cNvSpPr/>
          <p:nvPr userDrawn="1"/>
        </p:nvSpPr>
        <p:spPr>
          <a:xfrm>
            <a:off x="5930067" y="6559945"/>
            <a:ext cx="2340000" cy="144000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Chevron 19">
            <a:extLst>
              <a:ext uri="{FF2B5EF4-FFF2-40B4-BE49-F238E27FC236}">
                <a16:creationId xmlns:a16="http://schemas.microsoft.com/office/drawing/2014/main" id="{09775E6C-A3FC-799E-F770-D62FA4FCC0BC}"/>
              </a:ext>
            </a:extLst>
          </p:cNvPr>
          <p:cNvSpPr/>
          <p:nvPr userDrawn="1"/>
        </p:nvSpPr>
        <p:spPr>
          <a:xfrm>
            <a:off x="3617041" y="6564249"/>
            <a:ext cx="2340000" cy="144000"/>
          </a:xfrm>
          <a:prstGeom prst="chevr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8B57AA8-E84B-CE08-949D-01FB890EDB60}"/>
              </a:ext>
            </a:extLst>
          </p:cNvPr>
          <p:cNvGrpSpPr/>
          <p:nvPr userDrawn="1"/>
        </p:nvGrpSpPr>
        <p:grpSpPr>
          <a:xfrm>
            <a:off x="224015" y="6519107"/>
            <a:ext cx="3420000" cy="220838"/>
            <a:chOff x="224015" y="6519107"/>
            <a:chExt cx="3420000" cy="220838"/>
          </a:xfrm>
        </p:grpSpPr>
        <p:sp>
          <p:nvSpPr>
            <p:cNvPr id="70" name="Chevron 69">
              <a:extLst>
                <a:ext uri="{FF2B5EF4-FFF2-40B4-BE49-F238E27FC236}">
                  <a16:creationId xmlns:a16="http://schemas.microsoft.com/office/drawing/2014/main" id="{D1D23DE8-E6EA-1583-5AD5-51C511E60336}"/>
                </a:ext>
              </a:extLst>
            </p:cNvPr>
            <p:cNvSpPr/>
            <p:nvPr userDrawn="1"/>
          </p:nvSpPr>
          <p:spPr>
            <a:xfrm>
              <a:off x="224015" y="6523945"/>
              <a:ext cx="3420000" cy="216000"/>
            </a:xfrm>
            <a:prstGeom prst="chevron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b="1" i="0">
                <a:solidFill>
                  <a:schemeClr val="bg1"/>
                </a:solidFill>
                <a:latin typeface="Montserrat" pitchFamily="2" charset="77"/>
              </a:endParaRPr>
            </a:p>
          </p:txBody>
        </p:sp>
        <p:pic>
          <p:nvPicPr>
            <p:cNvPr id="71" name="Graphic 70" descr="Research with solid fill">
              <a:extLst>
                <a:ext uri="{FF2B5EF4-FFF2-40B4-BE49-F238E27FC236}">
                  <a16:creationId xmlns:a16="http://schemas.microsoft.com/office/drawing/2014/main" id="{D7347377-B897-7120-B848-D8C4FFB544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24094" y="6537107"/>
              <a:ext cx="180000" cy="180000"/>
            </a:xfrm>
            <a:prstGeom prst="rect">
              <a:avLst/>
            </a:prstGeom>
          </p:spPr>
        </p:pic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50BDBF9D-590D-32B6-637B-F707BD3EAD1F}"/>
                </a:ext>
              </a:extLst>
            </p:cNvPr>
            <p:cNvSpPr/>
            <p:nvPr userDrawn="1"/>
          </p:nvSpPr>
          <p:spPr>
            <a:xfrm>
              <a:off x="224015" y="6519107"/>
              <a:ext cx="338582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000" b="1">
                  <a:latin typeface="+mn-lt"/>
                </a:rPr>
                <a:t>    ANALYSIS</a:t>
              </a:r>
            </a:p>
          </p:txBody>
        </p:sp>
      </p:grpSp>
      <p:sp>
        <p:nvSpPr>
          <p:cNvPr id="73" name="Trapezium 72">
            <a:extLst>
              <a:ext uri="{FF2B5EF4-FFF2-40B4-BE49-F238E27FC236}">
                <a16:creationId xmlns:a16="http://schemas.microsoft.com/office/drawing/2014/main" id="{7434A79F-2ACA-964D-746E-11ECA370B73B}"/>
              </a:ext>
            </a:extLst>
          </p:cNvPr>
          <p:cNvSpPr/>
          <p:nvPr userDrawn="1"/>
        </p:nvSpPr>
        <p:spPr>
          <a:xfrm rot="10800000">
            <a:off x="224012" y="913"/>
            <a:ext cx="11739741" cy="108000"/>
          </a:xfrm>
          <a:prstGeom prst="trapezoid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Slide Number Placeholder 42">
            <a:extLst>
              <a:ext uri="{FF2B5EF4-FFF2-40B4-BE49-F238E27FC236}">
                <a16:creationId xmlns:a16="http://schemas.microsoft.com/office/drawing/2014/main" id="{943F8899-6411-F38D-5425-F972C2456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515" y="6512794"/>
            <a:ext cx="469239" cy="226616"/>
          </a:xfrm>
        </p:spPr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5EE83089-105C-2E4B-BF79-5E06165049A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72178F8-06DD-53EB-CD32-A8A9FD160B78}"/>
              </a:ext>
            </a:extLst>
          </p:cNvPr>
          <p:cNvGrpSpPr/>
          <p:nvPr userDrawn="1"/>
        </p:nvGrpSpPr>
        <p:grpSpPr>
          <a:xfrm>
            <a:off x="10653737" y="6501643"/>
            <a:ext cx="884700" cy="217475"/>
            <a:chOff x="10634883" y="6523945"/>
            <a:chExt cx="884700" cy="217475"/>
          </a:xfrm>
        </p:grpSpPr>
        <p:pic>
          <p:nvPicPr>
            <p:cNvPr id="76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6931293B-509A-9C32-1CEF-8063D6C11C6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28247" r="25831" b="46006"/>
            <a:stretch/>
          </p:blipFill>
          <p:spPr>
            <a:xfrm>
              <a:off x="11192692" y="6523945"/>
              <a:ext cx="326891" cy="216000"/>
            </a:xfrm>
            <a:prstGeom prst="rect">
              <a:avLst/>
            </a:prstGeom>
          </p:spPr>
        </p:pic>
        <p:pic>
          <p:nvPicPr>
            <p:cNvPr id="77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8B876991-9089-8938-E640-086149F4CC4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53116" r="25831" b="35731"/>
            <a:stretch/>
          </p:blipFill>
          <p:spPr>
            <a:xfrm>
              <a:off x="10634883" y="6561420"/>
              <a:ext cx="628910" cy="180000"/>
            </a:xfrm>
            <a:prstGeom prst="rect">
              <a:avLst/>
            </a:prstGeom>
          </p:spPr>
        </p:pic>
      </p:grpSp>
      <p:sp>
        <p:nvSpPr>
          <p:cNvPr id="78" name="Rectangle 77">
            <a:extLst>
              <a:ext uri="{FF2B5EF4-FFF2-40B4-BE49-F238E27FC236}">
                <a16:creationId xmlns:a16="http://schemas.microsoft.com/office/drawing/2014/main" id="{F0E89A40-BF8B-84BF-7520-D551718577EB}"/>
              </a:ext>
            </a:extLst>
          </p:cNvPr>
          <p:cNvSpPr/>
          <p:nvPr userDrawn="1"/>
        </p:nvSpPr>
        <p:spPr>
          <a:xfrm>
            <a:off x="11545642" y="6519107"/>
            <a:ext cx="106034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solidFill>
                  <a:schemeClr val="tx1"/>
                </a:solidFill>
                <a:latin typeface="+mn-lt"/>
              </a:rPr>
              <a:t>|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48ABE85-E644-F65B-9448-12FCF6CA1F71}"/>
              </a:ext>
            </a:extLst>
          </p:cNvPr>
          <p:cNvSpPr>
            <a:spLocks noChangeAspect="1"/>
          </p:cNvSpPr>
          <p:nvPr userDrawn="1"/>
        </p:nvSpPr>
        <p:spPr>
          <a:xfrm>
            <a:off x="224015" y="489895"/>
            <a:ext cx="683170" cy="720000"/>
          </a:xfrm>
          <a:prstGeom prst="ellipse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AABDC11-B026-259E-7419-E000E66FF6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3300" y="221752"/>
            <a:ext cx="10964448" cy="1175606"/>
          </a:xfrm>
        </p:spPr>
        <p:txBody>
          <a:bodyPr>
            <a:normAutofit/>
          </a:bodyPr>
          <a:lstStyle>
            <a:lvl1pPr>
              <a:defRPr sz="3600" b="0" i="0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/>
              <a:t>Key point of slide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DA9A97-1A42-A243-7888-6EEA9FBF2C7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23838" y="500063"/>
            <a:ext cx="683170" cy="720000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5585937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17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alysis Templa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hevron 17">
            <a:extLst>
              <a:ext uri="{FF2B5EF4-FFF2-40B4-BE49-F238E27FC236}">
                <a16:creationId xmlns:a16="http://schemas.microsoft.com/office/drawing/2014/main" id="{6258DECA-8649-BAEF-0BC5-9EE76E5A6DA5}"/>
              </a:ext>
            </a:extLst>
          </p:cNvPr>
          <p:cNvSpPr/>
          <p:nvPr userDrawn="1"/>
        </p:nvSpPr>
        <p:spPr>
          <a:xfrm>
            <a:off x="8243092" y="6564249"/>
            <a:ext cx="2340000" cy="144000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Chevron 18">
            <a:extLst>
              <a:ext uri="{FF2B5EF4-FFF2-40B4-BE49-F238E27FC236}">
                <a16:creationId xmlns:a16="http://schemas.microsoft.com/office/drawing/2014/main" id="{4978BF6D-BF19-1328-FC6B-3E16FCAC0DA8}"/>
              </a:ext>
            </a:extLst>
          </p:cNvPr>
          <p:cNvSpPr/>
          <p:nvPr userDrawn="1"/>
        </p:nvSpPr>
        <p:spPr>
          <a:xfrm>
            <a:off x="5930067" y="6559945"/>
            <a:ext cx="2340000" cy="144000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Chevron 19">
            <a:extLst>
              <a:ext uri="{FF2B5EF4-FFF2-40B4-BE49-F238E27FC236}">
                <a16:creationId xmlns:a16="http://schemas.microsoft.com/office/drawing/2014/main" id="{09775E6C-A3FC-799E-F770-D62FA4FCC0BC}"/>
              </a:ext>
            </a:extLst>
          </p:cNvPr>
          <p:cNvSpPr/>
          <p:nvPr userDrawn="1"/>
        </p:nvSpPr>
        <p:spPr>
          <a:xfrm>
            <a:off x="3617041" y="6564249"/>
            <a:ext cx="2340000" cy="144000"/>
          </a:xfrm>
          <a:prstGeom prst="chevr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8B57AA8-E84B-CE08-949D-01FB890EDB60}"/>
              </a:ext>
            </a:extLst>
          </p:cNvPr>
          <p:cNvGrpSpPr/>
          <p:nvPr userDrawn="1"/>
        </p:nvGrpSpPr>
        <p:grpSpPr>
          <a:xfrm>
            <a:off x="224015" y="6519107"/>
            <a:ext cx="3420000" cy="220838"/>
            <a:chOff x="224015" y="6519107"/>
            <a:chExt cx="3420000" cy="220838"/>
          </a:xfrm>
        </p:grpSpPr>
        <p:sp>
          <p:nvSpPr>
            <p:cNvPr id="70" name="Chevron 69">
              <a:extLst>
                <a:ext uri="{FF2B5EF4-FFF2-40B4-BE49-F238E27FC236}">
                  <a16:creationId xmlns:a16="http://schemas.microsoft.com/office/drawing/2014/main" id="{D1D23DE8-E6EA-1583-5AD5-51C511E60336}"/>
                </a:ext>
              </a:extLst>
            </p:cNvPr>
            <p:cNvSpPr/>
            <p:nvPr userDrawn="1"/>
          </p:nvSpPr>
          <p:spPr>
            <a:xfrm>
              <a:off x="224015" y="6523945"/>
              <a:ext cx="3420000" cy="216000"/>
            </a:xfrm>
            <a:prstGeom prst="chevron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b="1" i="0">
                <a:solidFill>
                  <a:schemeClr val="bg1"/>
                </a:solidFill>
                <a:latin typeface="Montserrat" pitchFamily="2" charset="77"/>
              </a:endParaRPr>
            </a:p>
          </p:txBody>
        </p:sp>
        <p:pic>
          <p:nvPicPr>
            <p:cNvPr id="71" name="Graphic 70" descr="Research with solid fill">
              <a:extLst>
                <a:ext uri="{FF2B5EF4-FFF2-40B4-BE49-F238E27FC236}">
                  <a16:creationId xmlns:a16="http://schemas.microsoft.com/office/drawing/2014/main" id="{D7347377-B897-7120-B848-D8C4FFB544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24094" y="6537107"/>
              <a:ext cx="180000" cy="180000"/>
            </a:xfrm>
            <a:prstGeom prst="rect">
              <a:avLst/>
            </a:prstGeom>
          </p:spPr>
        </p:pic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50BDBF9D-590D-32B6-637B-F707BD3EAD1F}"/>
                </a:ext>
              </a:extLst>
            </p:cNvPr>
            <p:cNvSpPr/>
            <p:nvPr userDrawn="1"/>
          </p:nvSpPr>
          <p:spPr>
            <a:xfrm>
              <a:off x="224015" y="6519107"/>
              <a:ext cx="338582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000" b="1">
                  <a:latin typeface="+mn-lt"/>
                </a:rPr>
                <a:t>    ANALYSIS</a:t>
              </a:r>
            </a:p>
          </p:txBody>
        </p:sp>
      </p:grpSp>
      <p:sp>
        <p:nvSpPr>
          <p:cNvPr id="73" name="Trapezium 72">
            <a:extLst>
              <a:ext uri="{FF2B5EF4-FFF2-40B4-BE49-F238E27FC236}">
                <a16:creationId xmlns:a16="http://schemas.microsoft.com/office/drawing/2014/main" id="{7434A79F-2ACA-964D-746E-11ECA370B73B}"/>
              </a:ext>
            </a:extLst>
          </p:cNvPr>
          <p:cNvSpPr/>
          <p:nvPr userDrawn="1"/>
        </p:nvSpPr>
        <p:spPr>
          <a:xfrm rot="10800000">
            <a:off x="224012" y="913"/>
            <a:ext cx="11739741" cy="108000"/>
          </a:xfrm>
          <a:prstGeom prst="trapezoid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Slide Number Placeholder 42">
            <a:extLst>
              <a:ext uri="{FF2B5EF4-FFF2-40B4-BE49-F238E27FC236}">
                <a16:creationId xmlns:a16="http://schemas.microsoft.com/office/drawing/2014/main" id="{943F8899-6411-F38D-5425-F972C2456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515" y="6512794"/>
            <a:ext cx="469239" cy="226616"/>
          </a:xfrm>
        </p:spPr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5EE83089-105C-2E4B-BF79-5E06165049A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72178F8-06DD-53EB-CD32-A8A9FD160B78}"/>
              </a:ext>
            </a:extLst>
          </p:cNvPr>
          <p:cNvGrpSpPr/>
          <p:nvPr userDrawn="1"/>
        </p:nvGrpSpPr>
        <p:grpSpPr>
          <a:xfrm>
            <a:off x="10653737" y="6501643"/>
            <a:ext cx="884700" cy="217475"/>
            <a:chOff x="10634883" y="6523945"/>
            <a:chExt cx="884700" cy="217475"/>
          </a:xfrm>
        </p:grpSpPr>
        <p:pic>
          <p:nvPicPr>
            <p:cNvPr id="76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6931293B-509A-9C32-1CEF-8063D6C11C6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28247" r="25831" b="46006"/>
            <a:stretch/>
          </p:blipFill>
          <p:spPr>
            <a:xfrm>
              <a:off x="11192692" y="6523945"/>
              <a:ext cx="326891" cy="216000"/>
            </a:xfrm>
            <a:prstGeom prst="rect">
              <a:avLst/>
            </a:prstGeom>
          </p:spPr>
        </p:pic>
        <p:pic>
          <p:nvPicPr>
            <p:cNvPr id="77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8B876991-9089-8938-E640-086149F4CC4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53116" r="25831" b="35731"/>
            <a:stretch/>
          </p:blipFill>
          <p:spPr>
            <a:xfrm>
              <a:off x="10634883" y="6561420"/>
              <a:ext cx="628910" cy="180000"/>
            </a:xfrm>
            <a:prstGeom prst="rect">
              <a:avLst/>
            </a:prstGeom>
          </p:spPr>
        </p:pic>
      </p:grpSp>
      <p:sp>
        <p:nvSpPr>
          <p:cNvPr id="78" name="Rectangle 77">
            <a:extLst>
              <a:ext uri="{FF2B5EF4-FFF2-40B4-BE49-F238E27FC236}">
                <a16:creationId xmlns:a16="http://schemas.microsoft.com/office/drawing/2014/main" id="{F0E89A40-BF8B-84BF-7520-D551718577EB}"/>
              </a:ext>
            </a:extLst>
          </p:cNvPr>
          <p:cNvSpPr/>
          <p:nvPr userDrawn="1"/>
        </p:nvSpPr>
        <p:spPr>
          <a:xfrm>
            <a:off x="11545642" y="6519107"/>
            <a:ext cx="106034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solidFill>
                  <a:schemeClr val="tx1"/>
                </a:solidFill>
                <a:latin typeface="+mn-lt"/>
              </a:rPr>
              <a:t>|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AABDC11-B026-259E-7419-E000E66FF6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4012" y="221752"/>
            <a:ext cx="11743736" cy="1175606"/>
          </a:xfrm>
        </p:spPr>
        <p:txBody>
          <a:bodyPr>
            <a:normAutofit/>
          </a:bodyPr>
          <a:lstStyle>
            <a:lvl1pPr>
              <a:defRPr sz="3600" b="0" i="0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/>
              <a:t>Key point of slide</a:t>
            </a:r>
          </a:p>
        </p:txBody>
      </p:sp>
    </p:spTree>
    <p:extLst>
      <p:ext uri="{BB962C8B-B14F-4D97-AF65-F5344CB8AC3E}">
        <p14:creationId xmlns:p14="http://schemas.microsoft.com/office/powerpoint/2010/main" val="8370145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alysis Templa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evron 5">
            <a:extLst>
              <a:ext uri="{FF2B5EF4-FFF2-40B4-BE49-F238E27FC236}">
                <a16:creationId xmlns:a16="http://schemas.microsoft.com/office/drawing/2014/main" id="{9329A9A6-A1C4-6EAD-E4E3-66FF43B428BF}"/>
              </a:ext>
            </a:extLst>
          </p:cNvPr>
          <p:cNvSpPr/>
          <p:nvPr userDrawn="1"/>
        </p:nvSpPr>
        <p:spPr>
          <a:xfrm>
            <a:off x="6381109" y="5670886"/>
            <a:ext cx="5540659" cy="724304"/>
          </a:xfrm>
          <a:prstGeom prst="chevron">
            <a:avLst>
              <a:gd name="adj" fmla="val 37726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EF3B5175-3034-B7E4-90F1-89FC8D00C45F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7083935" y="5684746"/>
            <a:ext cx="4837837" cy="701675"/>
          </a:xfr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rgbClr val="1B4344"/>
                </a:solidFill>
              </a:defRPr>
            </a:lvl1pPr>
          </a:lstStyle>
          <a:p>
            <a:pPr lvl="0"/>
            <a:r>
              <a:rPr lang="en-GB"/>
              <a:t>The point of the slide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5703FF84-39DB-0032-2360-3836E1101F1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81109" y="1641101"/>
            <a:ext cx="5562826" cy="62297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/>
              <a:t>…Sub-heading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E62391-9D27-952A-FA47-AD7FC1859E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48058" y="1641103"/>
            <a:ext cx="5562826" cy="62297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/>
              <a:t>Sub-heading…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781231-E661-A364-6160-587A705E87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3300" y="221752"/>
            <a:ext cx="10964448" cy="1175606"/>
          </a:xfrm>
        </p:spPr>
        <p:txBody>
          <a:bodyPr>
            <a:normAutofit/>
          </a:bodyPr>
          <a:lstStyle>
            <a:lvl1pPr>
              <a:defRPr sz="3600" b="0" i="0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/>
              <a:t>Key point of slide</a:t>
            </a:r>
          </a:p>
        </p:txBody>
      </p:sp>
      <p:sp>
        <p:nvSpPr>
          <p:cNvPr id="18" name="Chevron 17">
            <a:extLst>
              <a:ext uri="{FF2B5EF4-FFF2-40B4-BE49-F238E27FC236}">
                <a16:creationId xmlns:a16="http://schemas.microsoft.com/office/drawing/2014/main" id="{6258DECA-8649-BAEF-0BC5-9EE76E5A6DA5}"/>
              </a:ext>
            </a:extLst>
          </p:cNvPr>
          <p:cNvSpPr/>
          <p:nvPr userDrawn="1"/>
        </p:nvSpPr>
        <p:spPr>
          <a:xfrm>
            <a:off x="8243092" y="6564249"/>
            <a:ext cx="2340000" cy="144000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Chevron 18">
            <a:extLst>
              <a:ext uri="{FF2B5EF4-FFF2-40B4-BE49-F238E27FC236}">
                <a16:creationId xmlns:a16="http://schemas.microsoft.com/office/drawing/2014/main" id="{4978BF6D-BF19-1328-FC6B-3E16FCAC0DA8}"/>
              </a:ext>
            </a:extLst>
          </p:cNvPr>
          <p:cNvSpPr/>
          <p:nvPr userDrawn="1"/>
        </p:nvSpPr>
        <p:spPr>
          <a:xfrm>
            <a:off x="5930067" y="6559945"/>
            <a:ext cx="2340000" cy="144000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Chevron 19">
            <a:extLst>
              <a:ext uri="{FF2B5EF4-FFF2-40B4-BE49-F238E27FC236}">
                <a16:creationId xmlns:a16="http://schemas.microsoft.com/office/drawing/2014/main" id="{09775E6C-A3FC-799E-F770-D62FA4FCC0BC}"/>
              </a:ext>
            </a:extLst>
          </p:cNvPr>
          <p:cNvSpPr/>
          <p:nvPr userDrawn="1"/>
        </p:nvSpPr>
        <p:spPr>
          <a:xfrm>
            <a:off x="3617041" y="6564249"/>
            <a:ext cx="2340000" cy="144000"/>
          </a:xfrm>
          <a:prstGeom prst="chevr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8B57AA8-E84B-CE08-949D-01FB890EDB60}"/>
              </a:ext>
            </a:extLst>
          </p:cNvPr>
          <p:cNvGrpSpPr/>
          <p:nvPr userDrawn="1"/>
        </p:nvGrpSpPr>
        <p:grpSpPr>
          <a:xfrm>
            <a:off x="224015" y="6519107"/>
            <a:ext cx="3420000" cy="220838"/>
            <a:chOff x="224015" y="6519107"/>
            <a:chExt cx="3420000" cy="220838"/>
          </a:xfrm>
        </p:grpSpPr>
        <p:sp>
          <p:nvSpPr>
            <p:cNvPr id="70" name="Chevron 69">
              <a:extLst>
                <a:ext uri="{FF2B5EF4-FFF2-40B4-BE49-F238E27FC236}">
                  <a16:creationId xmlns:a16="http://schemas.microsoft.com/office/drawing/2014/main" id="{D1D23DE8-E6EA-1583-5AD5-51C511E60336}"/>
                </a:ext>
              </a:extLst>
            </p:cNvPr>
            <p:cNvSpPr/>
            <p:nvPr userDrawn="1"/>
          </p:nvSpPr>
          <p:spPr>
            <a:xfrm>
              <a:off x="224015" y="6523945"/>
              <a:ext cx="3420000" cy="216000"/>
            </a:xfrm>
            <a:prstGeom prst="chevron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b="1" i="0">
                <a:solidFill>
                  <a:schemeClr val="bg1"/>
                </a:solidFill>
                <a:latin typeface="Montserrat" pitchFamily="2" charset="77"/>
              </a:endParaRPr>
            </a:p>
          </p:txBody>
        </p:sp>
        <p:pic>
          <p:nvPicPr>
            <p:cNvPr id="71" name="Graphic 70" descr="Research with solid fill">
              <a:extLst>
                <a:ext uri="{FF2B5EF4-FFF2-40B4-BE49-F238E27FC236}">
                  <a16:creationId xmlns:a16="http://schemas.microsoft.com/office/drawing/2014/main" id="{D7347377-B897-7120-B848-D8C4FFB544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24094" y="6537107"/>
              <a:ext cx="180000" cy="180000"/>
            </a:xfrm>
            <a:prstGeom prst="rect">
              <a:avLst/>
            </a:prstGeom>
          </p:spPr>
        </p:pic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50BDBF9D-590D-32B6-637B-F707BD3EAD1F}"/>
                </a:ext>
              </a:extLst>
            </p:cNvPr>
            <p:cNvSpPr/>
            <p:nvPr userDrawn="1"/>
          </p:nvSpPr>
          <p:spPr>
            <a:xfrm>
              <a:off x="224015" y="6519107"/>
              <a:ext cx="338582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000" b="1">
                  <a:latin typeface="+mn-lt"/>
                </a:rPr>
                <a:t>    ANALYSIS</a:t>
              </a:r>
            </a:p>
          </p:txBody>
        </p:sp>
      </p:grpSp>
      <p:sp>
        <p:nvSpPr>
          <p:cNvPr id="73" name="Trapezium 72">
            <a:extLst>
              <a:ext uri="{FF2B5EF4-FFF2-40B4-BE49-F238E27FC236}">
                <a16:creationId xmlns:a16="http://schemas.microsoft.com/office/drawing/2014/main" id="{7434A79F-2ACA-964D-746E-11ECA370B73B}"/>
              </a:ext>
            </a:extLst>
          </p:cNvPr>
          <p:cNvSpPr/>
          <p:nvPr userDrawn="1"/>
        </p:nvSpPr>
        <p:spPr>
          <a:xfrm rot="10800000">
            <a:off x="224012" y="913"/>
            <a:ext cx="11739741" cy="108000"/>
          </a:xfrm>
          <a:prstGeom prst="trapezoid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Slide Number Placeholder 42">
            <a:extLst>
              <a:ext uri="{FF2B5EF4-FFF2-40B4-BE49-F238E27FC236}">
                <a16:creationId xmlns:a16="http://schemas.microsoft.com/office/drawing/2014/main" id="{943F8899-6411-F38D-5425-F972C2456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515" y="6512794"/>
            <a:ext cx="469239" cy="226616"/>
          </a:xfrm>
        </p:spPr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5EE83089-105C-2E4B-BF79-5E06165049A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72178F8-06DD-53EB-CD32-A8A9FD160B78}"/>
              </a:ext>
            </a:extLst>
          </p:cNvPr>
          <p:cNvGrpSpPr/>
          <p:nvPr userDrawn="1"/>
        </p:nvGrpSpPr>
        <p:grpSpPr>
          <a:xfrm>
            <a:off x="10653737" y="6501643"/>
            <a:ext cx="884700" cy="217475"/>
            <a:chOff x="10634883" y="6523945"/>
            <a:chExt cx="884700" cy="217475"/>
          </a:xfrm>
        </p:grpSpPr>
        <p:pic>
          <p:nvPicPr>
            <p:cNvPr id="76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6931293B-509A-9C32-1CEF-8063D6C11C6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28247" r="25831" b="46006"/>
            <a:stretch/>
          </p:blipFill>
          <p:spPr>
            <a:xfrm>
              <a:off x="11192692" y="6523945"/>
              <a:ext cx="326891" cy="216000"/>
            </a:xfrm>
            <a:prstGeom prst="rect">
              <a:avLst/>
            </a:prstGeom>
          </p:spPr>
        </p:pic>
        <p:pic>
          <p:nvPicPr>
            <p:cNvPr id="77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8B876991-9089-8938-E640-086149F4CC4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53116" r="25831" b="35731"/>
            <a:stretch/>
          </p:blipFill>
          <p:spPr>
            <a:xfrm>
              <a:off x="10634883" y="6561420"/>
              <a:ext cx="628910" cy="180000"/>
            </a:xfrm>
            <a:prstGeom prst="rect">
              <a:avLst/>
            </a:prstGeom>
          </p:spPr>
        </p:pic>
      </p:grpSp>
      <p:sp>
        <p:nvSpPr>
          <p:cNvPr id="78" name="Rectangle 77">
            <a:extLst>
              <a:ext uri="{FF2B5EF4-FFF2-40B4-BE49-F238E27FC236}">
                <a16:creationId xmlns:a16="http://schemas.microsoft.com/office/drawing/2014/main" id="{F0E89A40-BF8B-84BF-7520-D551718577EB}"/>
              </a:ext>
            </a:extLst>
          </p:cNvPr>
          <p:cNvSpPr/>
          <p:nvPr userDrawn="1"/>
        </p:nvSpPr>
        <p:spPr>
          <a:xfrm>
            <a:off x="11545642" y="6519107"/>
            <a:ext cx="106034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solidFill>
                  <a:schemeClr val="tx1"/>
                </a:solidFill>
                <a:latin typeface="+mn-lt"/>
              </a:rPr>
              <a:t>|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7866AFC-645E-96C1-BC33-6B5FB823FE9F}"/>
              </a:ext>
            </a:extLst>
          </p:cNvPr>
          <p:cNvSpPr>
            <a:spLocks noChangeAspect="1"/>
          </p:cNvSpPr>
          <p:nvPr userDrawn="1"/>
        </p:nvSpPr>
        <p:spPr>
          <a:xfrm>
            <a:off x="224015" y="489895"/>
            <a:ext cx="683170" cy="720000"/>
          </a:xfrm>
          <a:prstGeom prst="ellipse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/>
              <a:t>x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38F5347-A5ED-393E-0FC6-BBBC75390051}"/>
              </a:ext>
            </a:extLst>
          </p:cNvPr>
          <p:cNvCxnSpPr>
            <a:cxnSpLocks/>
          </p:cNvCxnSpPr>
          <p:nvPr userDrawn="1"/>
        </p:nvCxnSpPr>
        <p:spPr>
          <a:xfrm>
            <a:off x="224015" y="2259775"/>
            <a:ext cx="5562831" cy="0"/>
          </a:xfrm>
          <a:prstGeom prst="line">
            <a:avLst/>
          </a:prstGeom>
          <a:ln w="28575">
            <a:solidFill>
              <a:srgbClr val="1B43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05658DD-EBAB-9562-677E-9A562B1A6050}"/>
              </a:ext>
            </a:extLst>
          </p:cNvPr>
          <p:cNvCxnSpPr>
            <a:cxnSpLocks/>
          </p:cNvCxnSpPr>
          <p:nvPr userDrawn="1"/>
        </p:nvCxnSpPr>
        <p:spPr>
          <a:xfrm>
            <a:off x="6363935" y="2259775"/>
            <a:ext cx="5558403" cy="0"/>
          </a:xfrm>
          <a:prstGeom prst="line">
            <a:avLst/>
          </a:prstGeom>
          <a:ln w="28575">
            <a:solidFill>
              <a:srgbClr val="1B43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1F1EB8F9-3B5A-5380-423E-661C78BA129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24012" y="2378718"/>
            <a:ext cx="5562826" cy="400901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/>
              <a:t>Smart art boxes for key facts</a:t>
            </a:r>
          </a:p>
          <a:p>
            <a:pPr lvl="0"/>
            <a:r>
              <a:rPr lang="en-GB"/>
              <a:t>Graph</a:t>
            </a:r>
          </a:p>
          <a:p>
            <a:pPr lvl="0"/>
            <a:r>
              <a:rPr lang="en-GB"/>
              <a:t>Graphic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699AB93D-29DE-E29E-2A5C-190A3084804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63935" y="2372777"/>
            <a:ext cx="5562826" cy="313765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/>
              <a:t>Smart art for key insights</a:t>
            </a:r>
          </a:p>
        </p:txBody>
      </p:sp>
      <p:pic>
        <p:nvPicPr>
          <p:cNvPr id="5" name="Graphic 4" descr="Help with solid fill">
            <a:extLst>
              <a:ext uri="{FF2B5EF4-FFF2-40B4-BE49-F238E27FC236}">
                <a16:creationId xmlns:a16="http://schemas.microsoft.com/office/drawing/2014/main" id="{BB84AC65-29E0-30A4-43D1-569D980B394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63935" y="5675190"/>
            <a:ext cx="720000" cy="720000"/>
          </a:xfrm>
          <a:prstGeom prst="rect">
            <a:avLst/>
          </a:prstGeom>
        </p:spPr>
      </p:pic>
      <p:sp>
        <p:nvSpPr>
          <p:cNvPr id="8" name="Chevron 7">
            <a:extLst>
              <a:ext uri="{FF2B5EF4-FFF2-40B4-BE49-F238E27FC236}">
                <a16:creationId xmlns:a16="http://schemas.microsoft.com/office/drawing/2014/main" id="{93E31BF6-9755-B1F5-9F4C-9D7D1F28C0F7}"/>
              </a:ext>
            </a:extLst>
          </p:cNvPr>
          <p:cNvSpPr/>
          <p:nvPr userDrawn="1"/>
        </p:nvSpPr>
        <p:spPr>
          <a:xfrm>
            <a:off x="5967882" y="2578900"/>
            <a:ext cx="252000" cy="2799503"/>
          </a:xfrm>
          <a:prstGeom prst="chevron">
            <a:avLst>
              <a:gd name="adj" fmla="val 74417"/>
            </a:avLst>
          </a:prstGeom>
          <a:solidFill>
            <a:srgbClr val="1B434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2078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tegy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hevron 20">
            <a:extLst>
              <a:ext uri="{FF2B5EF4-FFF2-40B4-BE49-F238E27FC236}">
                <a16:creationId xmlns:a16="http://schemas.microsoft.com/office/drawing/2014/main" id="{C160BA5F-DA66-2366-0EB6-BECED2E0556C}"/>
              </a:ext>
            </a:extLst>
          </p:cNvPr>
          <p:cNvSpPr/>
          <p:nvPr userDrawn="1"/>
        </p:nvSpPr>
        <p:spPr>
          <a:xfrm>
            <a:off x="2539861" y="6523945"/>
            <a:ext cx="3420000" cy="216000"/>
          </a:xfrm>
          <a:prstGeom prst="chevron">
            <a:avLst/>
          </a:prstGeom>
          <a:solidFill>
            <a:srgbClr val="24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1" i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B2337E7-DAC5-BD17-4400-89423791166D}"/>
              </a:ext>
            </a:extLst>
          </p:cNvPr>
          <p:cNvSpPr/>
          <p:nvPr userDrawn="1"/>
        </p:nvSpPr>
        <p:spPr>
          <a:xfrm>
            <a:off x="2539861" y="6521073"/>
            <a:ext cx="3385822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latin typeface="+mn-lt"/>
              </a:rPr>
              <a:t>    RECOMMENDATIONS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781231-E661-A364-6160-587A705E87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4015" y="221752"/>
            <a:ext cx="11743733" cy="1175606"/>
          </a:xfrm>
        </p:spPr>
        <p:txBody>
          <a:bodyPr>
            <a:normAutofit/>
          </a:bodyPr>
          <a:lstStyle>
            <a:lvl1pPr>
              <a:defRPr sz="3600" b="0" i="0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/>
              <a:t>Key point of slide</a:t>
            </a:r>
          </a:p>
        </p:txBody>
      </p:sp>
      <p:sp>
        <p:nvSpPr>
          <p:cNvPr id="18" name="Chevron 17">
            <a:extLst>
              <a:ext uri="{FF2B5EF4-FFF2-40B4-BE49-F238E27FC236}">
                <a16:creationId xmlns:a16="http://schemas.microsoft.com/office/drawing/2014/main" id="{6258DECA-8649-BAEF-0BC5-9EE76E5A6DA5}"/>
              </a:ext>
            </a:extLst>
          </p:cNvPr>
          <p:cNvSpPr/>
          <p:nvPr userDrawn="1"/>
        </p:nvSpPr>
        <p:spPr>
          <a:xfrm>
            <a:off x="8243092" y="6564249"/>
            <a:ext cx="2340000" cy="144000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Chevron 18">
            <a:extLst>
              <a:ext uri="{FF2B5EF4-FFF2-40B4-BE49-F238E27FC236}">
                <a16:creationId xmlns:a16="http://schemas.microsoft.com/office/drawing/2014/main" id="{4978BF6D-BF19-1328-FC6B-3E16FCAC0DA8}"/>
              </a:ext>
            </a:extLst>
          </p:cNvPr>
          <p:cNvSpPr/>
          <p:nvPr userDrawn="1"/>
        </p:nvSpPr>
        <p:spPr>
          <a:xfrm>
            <a:off x="5931476" y="6559945"/>
            <a:ext cx="2340000" cy="144000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Chevron 19">
            <a:extLst>
              <a:ext uri="{FF2B5EF4-FFF2-40B4-BE49-F238E27FC236}">
                <a16:creationId xmlns:a16="http://schemas.microsoft.com/office/drawing/2014/main" id="{09775E6C-A3FC-799E-F770-D62FA4FCC0BC}"/>
              </a:ext>
            </a:extLst>
          </p:cNvPr>
          <p:cNvSpPr/>
          <p:nvPr userDrawn="1"/>
        </p:nvSpPr>
        <p:spPr>
          <a:xfrm>
            <a:off x="228246" y="6564248"/>
            <a:ext cx="2340000" cy="144000"/>
          </a:xfrm>
          <a:prstGeom prst="chevron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Slide Number Placeholder 42">
            <a:extLst>
              <a:ext uri="{FF2B5EF4-FFF2-40B4-BE49-F238E27FC236}">
                <a16:creationId xmlns:a16="http://schemas.microsoft.com/office/drawing/2014/main" id="{96BC8A83-CC11-4C39-6E71-80464B6BCC5F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1494515" y="6512794"/>
            <a:ext cx="469239" cy="226616"/>
          </a:xfrm>
        </p:spPr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5EE83089-105C-2E4B-BF79-5E06165049A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2B652FC-F0D2-780D-4A88-697B150B869C}"/>
              </a:ext>
            </a:extLst>
          </p:cNvPr>
          <p:cNvGrpSpPr/>
          <p:nvPr userDrawn="1"/>
        </p:nvGrpSpPr>
        <p:grpSpPr>
          <a:xfrm>
            <a:off x="10653737" y="6501643"/>
            <a:ext cx="884700" cy="217475"/>
            <a:chOff x="10634883" y="6523945"/>
            <a:chExt cx="884700" cy="217475"/>
          </a:xfrm>
        </p:grpSpPr>
        <p:pic>
          <p:nvPicPr>
            <p:cNvPr id="31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10C1DBB8-E532-7A1A-349C-0B6FC580BB2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48187" t="28247" r="25831" b="46006"/>
            <a:stretch/>
          </p:blipFill>
          <p:spPr>
            <a:xfrm>
              <a:off x="11192692" y="6523945"/>
              <a:ext cx="326891" cy="216000"/>
            </a:xfrm>
            <a:prstGeom prst="rect">
              <a:avLst/>
            </a:prstGeom>
          </p:spPr>
        </p:pic>
        <p:pic>
          <p:nvPicPr>
            <p:cNvPr id="44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2A0BC398-3D20-2C05-9C4F-61A38839DAD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48187" t="53116" r="25831" b="35731"/>
            <a:stretch/>
          </p:blipFill>
          <p:spPr>
            <a:xfrm>
              <a:off x="10634883" y="6561420"/>
              <a:ext cx="628910" cy="180000"/>
            </a:xfrm>
            <a:prstGeom prst="rect">
              <a:avLst/>
            </a:prstGeom>
          </p:spPr>
        </p:pic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7FCEF8B9-1720-EBA2-8589-52B3296CF64E}"/>
              </a:ext>
            </a:extLst>
          </p:cNvPr>
          <p:cNvSpPr/>
          <p:nvPr userDrawn="1"/>
        </p:nvSpPr>
        <p:spPr>
          <a:xfrm>
            <a:off x="11545642" y="6519107"/>
            <a:ext cx="106034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solidFill>
                  <a:schemeClr val="tx1"/>
                </a:solidFill>
                <a:latin typeface="+mn-lt"/>
              </a:rPr>
              <a:t>|</a:t>
            </a:r>
          </a:p>
        </p:txBody>
      </p:sp>
      <p:sp>
        <p:nvSpPr>
          <p:cNvPr id="24" name="Trapezium 23">
            <a:extLst>
              <a:ext uri="{FF2B5EF4-FFF2-40B4-BE49-F238E27FC236}">
                <a16:creationId xmlns:a16="http://schemas.microsoft.com/office/drawing/2014/main" id="{4E70339B-AEDB-BAAE-4783-ABE2E5B35D02}"/>
              </a:ext>
            </a:extLst>
          </p:cNvPr>
          <p:cNvSpPr/>
          <p:nvPr userDrawn="1"/>
        </p:nvSpPr>
        <p:spPr>
          <a:xfrm rot="10800000">
            <a:off x="224012" y="913"/>
            <a:ext cx="11739741" cy="108000"/>
          </a:xfrm>
          <a:prstGeom prst="trapezoid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E488A56B-6C21-A975-82FE-295B0E2C539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81109" y="1641101"/>
            <a:ext cx="5562826" cy="62297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/>
              <a:t>…Sub-heading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88C3A7D8-7CD5-7251-B3AF-BA650DDF248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48058" y="1641103"/>
            <a:ext cx="5562826" cy="62297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/>
              <a:t>Sub-heading…</a:t>
            </a:r>
          </a:p>
        </p:txBody>
      </p:sp>
      <p:pic>
        <p:nvPicPr>
          <p:cNvPr id="6" name="Graphic 5" descr="Toggle with solid fill">
            <a:extLst>
              <a:ext uri="{FF2B5EF4-FFF2-40B4-BE49-F238E27FC236}">
                <a16:creationId xmlns:a16="http://schemas.microsoft.com/office/drawing/2014/main" id="{8749F329-67D7-AEFB-7F9B-B1CB7B1ED2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59938" y="6544448"/>
            <a:ext cx="183600" cy="18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7639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lementation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hevron 20">
            <a:extLst>
              <a:ext uri="{FF2B5EF4-FFF2-40B4-BE49-F238E27FC236}">
                <a16:creationId xmlns:a16="http://schemas.microsoft.com/office/drawing/2014/main" id="{C160BA5F-DA66-2366-0EB6-BECED2E0556C}"/>
              </a:ext>
            </a:extLst>
          </p:cNvPr>
          <p:cNvSpPr/>
          <p:nvPr userDrawn="1"/>
        </p:nvSpPr>
        <p:spPr>
          <a:xfrm>
            <a:off x="4851476" y="6523945"/>
            <a:ext cx="3420000" cy="216000"/>
          </a:xfrm>
          <a:prstGeom prst="chevron">
            <a:avLst/>
          </a:prstGeom>
          <a:solidFill>
            <a:srgbClr val="1F83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1" i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4" name="Graphic 3" descr="Route (Two Pins With A Path) with solid fill">
            <a:extLst>
              <a:ext uri="{FF2B5EF4-FFF2-40B4-BE49-F238E27FC236}">
                <a16:creationId xmlns:a16="http://schemas.microsoft.com/office/drawing/2014/main" id="{58D45CA1-4F36-E529-E013-CA000132D5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29050" y="6537107"/>
            <a:ext cx="180000" cy="1800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AB2337E7-DAC5-BD17-4400-89423791166D}"/>
              </a:ext>
            </a:extLst>
          </p:cNvPr>
          <p:cNvSpPr/>
          <p:nvPr userDrawn="1"/>
        </p:nvSpPr>
        <p:spPr>
          <a:xfrm>
            <a:off x="4851476" y="6521073"/>
            <a:ext cx="3385822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latin typeface="+mn-lt"/>
              </a:rPr>
              <a:t>    IMPLEMENTATION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781231-E661-A364-6160-587A705E87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4015" y="221752"/>
            <a:ext cx="11743733" cy="1175606"/>
          </a:xfrm>
        </p:spPr>
        <p:txBody>
          <a:bodyPr>
            <a:normAutofit/>
          </a:bodyPr>
          <a:lstStyle>
            <a:lvl1pPr>
              <a:defRPr sz="3600" b="0" i="0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/>
              <a:t>Key point of slide</a:t>
            </a:r>
          </a:p>
        </p:txBody>
      </p:sp>
      <p:sp>
        <p:nvSpPr>
          <p:cNvPr id="18" name="Chevron 17">
            <a:extLst>
              <a:ext uri="{FF2B5EF4-FFF2-40B4-BE49-F238E27FC236}">
                <a16:creationId xmlns:a16="http://schemas.microsoft.com/office/drawing/2014/main" id="{6258DECA-8649-BAEF-0BC5-9EE76E5A6DA5}"/>
              </a:ext>
            </a:extLst>
          </p:cNvPr>
          <p:cNvSpPr/>
          <p:nvPr userDrawn="1"/>
        </p:nvSpPr>
        <p:spPr>
          <a:xfrm>
            <a:off x="8243092" y="6564249"/>
            <a:ext cx="2340000" cy="144000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Chevron 18">
            <a:extLst>
              <a:ext uri="{FF2B5EF4-FFF2-40B4-BE49-F238E27FC236}">
                <a16:creationId xmlns:a16="http://schemas.microsoft.com/office/drawing/2014/main" id="{4978BF6D-BF19-1328-FC6B-3E16FCAC0DA8}"/>
              </a:ext>
            </a:extLst>
          </p:cNvPr>
          <p:cNvSpPr/>
          <p:nvPr userDrawn="1"/>
        </p:nvSpPr>
        <p:spPr>
          <a:xfrm>
            <a:off x="2539861" y="6564248"/>
            <a:ext cx="2340000" cy="144000"/>
          </a:xfrm>
          <a:prstGeom prst="chevron">
            <a:avLst/>
          </a:prstGeom>
          <a:solidFill>
            <a:srgbClr val="24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Chevron 19">
            <a:extLst>
              <a:ext uri="{FF2B5EF4-FFF2-40B4-BE49-F238E27FC236}">
                <a16:creationId xmlns:a16="http://schemas.microsoft.com/office/drawing/2014/main" id="{09775E6C-A3FC-799E-F770-D62FA4FCC0BC}"/>
              </a:ext>
            </a:extLst>
          </p:cNvPr>
          <p:cNvSpPr/>
          <p:nvPr userDrawn="1"/>
        </p:nvSpPr>
        <p:spPr>
          <a:xfrm>
            <a:off x="228246" y="6564248"/>
            <a:ext cx="2340000" cy="144000"/>
          </a:xfrm>
          <a:prstGeom prst="chevron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rapezium 12">
            <a:extLst>
              <a:ext uri="{FF2B5EF4-FFF2-40B4-BE49-F238E27FC236}">
                <a16:creationId xmlns:a16="http://schemas.microsoft.com/office/drawing/2014/main" id="{3B4EB5F9-DE79-BE40-65B5-2CAEE822C955}"/>
              </a:ext>
            </a:extLst>
          </p:cNvPr>
          <p:cNvSpPr/>
          <p:nvPr userDrawn="1"/>
        </p:nvSpPr>
        <p:spPr>
          <a:xfrm rot="10800000">
            <a:off x="224013" y="913"/>
            <a:ext cx="11743731" cy="108000"/>
          </a:xfrm>
          <a:prstGeom prst="trapezoid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Slide Number Placeholder 42">
            <a:extLst>
              <a:ext uri="{FF2B5EF4-FFF2-40B4-BE49-F238E27FC236}">
                <a16:creationId xmlns:a16="http://schemas.microsoft.com/office/drawing/2014/main" id="{7B4D6335-296E-5456-1629-0961AC93F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515" y="6512794"/>
            <a:ext cx="469239" cy="226616"/>
          </a:xfrm>
        </p:spPr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5EE83089-105C-2E4B-BF79-5E06165049A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5835F48-978A-09F9-708B-F37D18BB0EEB}"/>
              </a:ext>
            </a:extLst>
          </p:cNvPr>
          <p:cNvGrpSpPr/>
          <p:nvPr userDrawn="1"/>
        </p:nvGrpSpPr>
        <p:grpSpPr>
          <a:xfrm>
            <a:off x="10653737" y="6501643"/>
            <a:ext cx="884700" cy="217475"/>
            <a:chOff x="10634883" y="6523945"/>
            <a:chExt cx="884700" cy="217475"/>
          </a:xfrm>
        </p:grpSpPr>
        <p:pic>
          <p:nvPicPr>
            <p:cNvPr id="22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31E57844-7283-86EC-DFF5-075C0A3F462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28247" r="25831" b="46006"/>
            <a:stretch/>
          </p:blipFill>
          <p:spPr>
            <a:xfrm>
              <a:off x="11192692" y="6523945"/>
              <a:ext cx="326891" cy="216000"/>
            </a:xfrm>
            <a:prstGeom prst="rect">
              <a:avLst/>
            </a:prstGeom>
          </p:spPr>
        </p:pic>
        <p:pic>
          <p:nvPicPr>
            <p:cNvPr id="23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B4E35A08-5F77-9105-40E7-9F32AEAEC86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53116" r="25831" b="35731"/>
            <a:stretch/>
          </p:blipFill>
          <p:spPr>
            <a:xfrm>
              <a:off x="10634883" y="6561420"/>
              <a:ext cx="628910" cy="180000"/>
            </a:xfrm>
            <a:prstGeom prst="rect">
              <a:avLst/>
            </a:prstGeom>
          </p:spPr>
        </p:pic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2CAA65A5-8470-08DA-615F-1079E70996AC}"/>
              </a:ext>
            </a:extLst>
          </p:cNvPr>
          <p:cNvSpPr/>
          <p:nvPr userDrawn="1"/>
        </p:nvSpPr>
        <p:spPr>
          <a:xfrm>
            <a:off x="11545642" y="6519107"/>
            <a:ext cx="106034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solidFill>
                  <a:schemeClr val="tx1"/>
                </a:solidFill>
                <a:latin typeface="+mn-lt"/>
              </a:rPr>
              <a:t>|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B6D177E8-4F3F-D5CA-CDB1-4C568CE5F6A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81109" y="1641101"/>
            <a:ext cx="5562826" cy="62297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/>
              <a:t>…Sub-heading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4676E5AB-BF3F-53B4-625E-DE55C1A2A6F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48058" y="1641103"/>
            <a:ext cx="5562826" cy="62297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/>
              <a:t>Sub-heading…</a:t>
            </a:r>
          </a:p>
        </p:txBody>
      </p:sp>
    </p:spTree>
    <p:extLst>
      <p:ext uri="{BB962C8B-B14F-4D97-AF65-F5344CB8AC3E}">
        <p14:creationId xmlns:p14="http://schemas.microsoft.com/office/powerpoint/2010/main" val="33047706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hevron 20">
            <a:extLst>
              <a:ext uri="{FF2B5EF4-FFF2-40B4-BE49-F238E27FC236}">
                <a16:creationId xmlns:a16="http://schemas.microsoft.com/office/drawing/2014/main" id="{C160BA5F-DA66-2366-0EB6-BECED2E0556C}"/>
              </a:ext>
            </a:extLst>
          </p:cNvPr>
          <p:cNvSpPr/>
          <p:nvPr userDrawn="1"/>
        </p:nvSpPr>
        <p:spPr>
          <a:xfrm>
            <a:off x="7163092" y="6523945"/>
            <a:ext cx="3420000" cy="216000"/>
          </a:xfrm>
          <a:prstGeom prst="chevron">
            <a:avLst/>
          </a:prstGeom>
          <a:solidFill>
            <a:srgbClr val="88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1" i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3" name="Graphic 2" descr="Presentation with pie chart with solid fill">
            <a:extLst>
              <a:ext uri="{FF2B5EF4-FFF2-40B4-BE49-F238E27FC236}">
                <a16:creationId xmlns:a16="http://schemas.microsoft.com/office/drawing/2014/main" id="{609E3549-F34C-4749-A785-4A365545F8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46167" y="6543821"/>
            <a:ext cx="180000" cy="1800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AB2337E7-DAC5-BD17-4400-89423791166D}"/>
              </a:ext>
            </a:extLst>
          </p:cNvPr>
          <p:cNvSpPr/>
          <p:nvPr userDrawn="1"/>
        </p:nvSpPr>
        <p:spPr>
          <a:xfrm>
            <a:off x="7163092" y="6521073"/>
            <a:ext cx="3385822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latin typeface="+mn-lt"/>
              </a:rPr>
              <a:t>    IMPACT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781231-E661-A364-6160-587A705E87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4015" y="221752"/>
            <a:ext cx="11743733" cy="1175606"/>
          </a:xfrm>
        </p:spPr>
        <p:txBody>
          <a:bodyPr>
            <a:normAutofit/>
          </a:bodyPr>
          <a:lstStyle>
            <a:lvl1pPr>
              <a:defRPr sz="3600" b="0" i="0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/>
              <a:t>Key point of slide</a:t>
            </a:r>
          </a:p>
        </p:txBody>
      </p:sp>
      <p:sp>
        <p:nvSpPr>
          <p:cNvPr id="18" name="Chevron 17">
            <a:extLst>
              <a:ext uri="{FF2B5EF4-FFF2-40B4-BE49-F238E27FC236}">
                <a16:creationId xmlns:a16="http://schemas.microsoft.com/office/drawing/2014/main" id="{6258DECA-8649-BAEF-0BC5-9EE76E5A6DA5}"/>
              </a:ext>
            </a:extLst>
          </p:cNvPr>
          <p:cNvSpPr/>
          <p:nvPr userDrawn="1"/>
        </p:nvSpPr>
        <p:spPr>
          <a:xfrm>
            <a:off x="4851476" y="6564248"/>
            <a:ext cx="2340000" cy="144000"/>
          </a:xfrm>
          <a:prstGeom prst="chevron">
            <a:avLst/>
          </a:prstGeom>
          <a:solidFill>
            <a:srgbClr val="1F83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Chevron 18">
            <a:extLst>
              <a:ext uri="{FF2B5EF4-FFF2-40B4-BE49-F238E27FC236}">
                <a16:creationId xmlns:a16="http://schemas.microsoft.com/office/drawing/2014/main" id="{4978BF6D-BF19-1328-FC6B-3E16FCAC0DA8}"/>
              </a:ext>
            </a:extLst>
          </p:cNvPr>
          <p:cNvSpPr/>
          <p:nvPr userDrawn="1"/>
        </p:nvSpPr>
        <p:spPr>
          <a:xfrm>
            <a:off x="2539861" y="6564248"/>
            <a:ext cx="2340000" cy="144000"/>
          </a:xfrm>
          <a:prstGeom prst="chevron">
            <a:avLst/>
          </a:prstGeom>
          <a:solidFill>
            <a:srgbClr val="24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Chevron 19">
            <a:extLst>
              <a:ext uri="{FF2B5EF4-FFF2-40B4-BE49-F238E27FC236}">
                <a16:creationId xmlns:a16="http://schemas.microsoft.com/office/drawing/2014/main" id="{09775E6C-A3FC-799E-F770-D62FA4FCC0BC}"/>
              </a:ext>
            </a:extLst>
          </p:cNvPr>
          <p:cNvSpPr/>
          <p:nvPr userDrawn="1"/>
        </p:nvSpPr>
        <p:spPr>
          <a:xfrm>
            <a:off x="228246" y="6564248"/>
            <a:ext cx="2340000" cy="144000"/>
          </a:xfrm>
          <a:prstGeom prst="chevron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Slide Number Placeholder 42">
            <a:extLst>
              <a:ext uri="{FF2B5EF4-FFF2-40B4-BE49-F238E27FC236}">
                <a16:creationId xmlns:a16="http://schemas.microsoft.com/office/drawing/2014/main" id="{A746D331-546E-3F5A-8BB3-DB0D63650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515" y="6512794"/>
            <a:ext cx="469239" cy="226616"/>
          </a:xfrm>
        </p:spPr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5EE83089-105C-2E4B-BF79-5E06165049A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0C4C6AB-164F-DA6F-7D5D-B08344D102BD}"/>
              </a:ext>
            </a:extLst>
          </p:cNvPr>
          <p:cNvGrpSpPr/>
          <p:nvPr userDrawn="1"/>
        </p:nvGrpSpPr>
        <p:grpSpPr>
          <a:xfrm>
            <a:off x="10653737" y="6501643"/>
            <a:ext cx="884700" cy="217475"/>
            <a:chOff x="10634883" y="6523945"/>
            <a:chExt cx="884700" cy="217475"/>
          </a:xfrm>
        </p:grpSpPr>
        <p:pic>
          <p:nvPicPr>
            <p:cNvPr id="17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C3BD3AF2-E442-4BA2-620A-8392A8F5CD6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28247" r="25831" b="46006"/>
            <a:stretch/>
          </p:blipFill>
          <p:spPr>
            <a:xfrm>
              <a:off x="11192692" y="6523945"/>
              <a:ext cx="326891" cy="216000"/>
            </a:xfrm>
            <a:prstGeom prst="rect">
              <a:avLst/>
            </a:prstGeom>
          </p:spPr>
        </p:pic>
        <p:pic>
          <p:nvPicPr>
            <p:cNvPr id="22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B6F24C5E-934F-E516-8243-1D639FE12CC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53116" r="25831" b="35731"/>
            <a:stretch/>
          </p:blipFill>
          <p:spPr>
            <a:xfrm>
              <a:off x="10634883" y="6561420"/>
              <a:ext cx="628910" cy="180000"/>
            </a:xfrm>
            <a:prstGeom prst="rect">
              <a:avLst/>
            </a:prstGeom>
          </p:spPr>
        </p:pic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9936E61C-852B-BE5D-5E75-0B4D3E12F1BE}"/>
              </a:ext>
            </a:extLst>
          </p:cNvPr>
          <p:cNvSpPr/>
          <p:nvPr userDrawn="1"/>
        </p:nvSpPr>
        <p:spPr>
          <a:xfrm>
            <a:off x="11545642" y="6519107"/>
            <a:ext cx="106034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solidFill>
                  <a:schemeClr val="tx1"/>
                </a:solidFill>
                <a:latin typeface="+mn-lt"/>
              </a:rPr>
              <a:t>|</a:t>
            </a:r>
          </a:p>
        </p:txBody>
      </p:sp>
      <p:sp>
        <p:nvSpPr>
          <p:cNvPr id="24" name="Trapezium 23">
            <a:extLst>
              <a:ext uri="{FF2B5EF4-FFF2-40B4-BE49-F238E27FC236}">
                <a16:creationId xmlns:a16="http://schemas.microsoft.com/office/drawing/2014/main" id="{74FDAD43-9B9F-464A-29E8-499B56A76249}"/>
              </a:ext>
            </a:extLst>
          </p:cNvPr>
          <p:cNvSpPr/>
          <p:nvPr userDrawn="1"/>
        </p:nvSpPr>
        <p:spPr>
          <a:xfrm rot="10800000">
            <a:off x="224013" y="913"/>
            <a:ext cx="11743731" cy="108000"/>
          </a:xfrm>
          <a:prstGeom prst="trapezoid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2A64E4A-89E8-79FA-70DA-29B33CF82BA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81109" y="1641101"/>
            <a:ext cx="5562826" cy="62297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/>
              <a:t>…Sub-heading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73E5EE21-95B8-2FCC-93AD-26C1E88F9C3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48058" y="1641103"/>
            <a:ext cx="5562826" cy="62297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/>
              <a:t>Sub-heading…</a:t>
            </a:r>
          </a:p>
        </p:txBody>
      </p:sp>
    </p:spTree>
    <p:extLst>
      <p:ext uri="{BB962C8B-B14F-4D97-AF65-F5344CB8AC3E}">
        <p14:creationId xmlns:p14="http://schemas.microsoft.com/office/powerpoint/2010/main" val="301310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40C65-FFE6-7C46-1139-C6604A8D50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78E2DC-D64D-01EE-645F-59953ECD4E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12A4DE-BA29-0A77-843A-ECE3EA240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C1BBC-1FB1-CF42-97DE-429A9A932D09}" type="datetime1">
              <a:rPr lang="en-GB" smtClean="0"/>
              <a:t>04/01/2023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AB8D5B-CCF8-0E73-76E6-0A28AB83D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CC8F12-AFBC-132C-BB4E-1A1F08DBD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999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29B96-34B7-AC42-C205-44D1AE67F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65155D-7205-C6C0-9BA4-54F27BBEFB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79C4E5-8514-E159-D89C-A70E9ED16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4E0F-367B-5E4D-A060-D07099A2A57B}" type="datetime1">
              <a:rPr lang="en-GB" smtClean="0"/>
              <a:t>04/01/2023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2B97A9-26C9-9C3F-F3FB-6C6F0214D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9E497-1A3D-82B0-E729-5F5EB4AA1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1110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00FA9-893F-7C0A-0BE1-83AAEF01A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C05CEC-1DC6-6CB6-4FA8-780716B29D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CCF331-4382-8BD9-9F60-96E33CFA2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B7D9F-02AE-8C4C-8366-324CA41FC921}" type="datetime1">
              <a:rPr lang="en-GB" smtClean="0"/>
              <a:t>04/01/2023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CE8262-35D2-80F6-0555-DB4DF1B44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3E31D-778A-EEFB-2AF1-7036B3463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9612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BB742-B424-ABE9-A6B3-0C2E44863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104EA-95A4-8548-7FCA-EEE9BA9F45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D78D27-C917-E813-6523-C220FE1B4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DC32E9-FF80-1B71-D641-90D6D62A1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D2A27-6742-3346-BCE3-BF7CFB9E8C39}" type="datetime1">
              <a:rPr lang="en-GB" smtClean="0"/>
              <a:t>04/01/2023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483965-8046-FBF8-A6AF-4E7851EDE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3D7A03-EFC5-2359-3E29-F49B437B9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7197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55830-DC44-6044-2AAC-0E4945307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982339-F347-40C7-1C42-A467DF24F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EFFC23-6D17-F6A6-8C4D-E47F35035E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0063BB-5742-B707-67D7-DB71A92FED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75B523-400D-0DA0-8E9E-995DC305D3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785214-EA98-AE8F-51F9-8CFC82981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696B-D3DA-7147-92AA-24AF50D6866E}" type="datetime1">
              <a:rPr lang="en-GB" smtClean="0"/>
              <a:t>04/01/2023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D76FC2-36F9-1B41-2C89-B6D34686B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0D7184-C4D4-0B95-FB76-0C664E547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166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41E12-03DC-D009-E5DF-C9FC89AF5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8BE0F7-83E6-9584-8E5C-C1E13D848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67850-E3AE-6E48-A4C4-09CE8E42EE6A}" type="datetime1">
              <a:rPr lang="en-GB" smtClean="0"/>
              <a:t>04/01/2023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F48AA4-915E-6D4B-BE7D-63B5C2D6F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47050B-5E95-72ED-74A9-F6C9FA7E6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0216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EE08D7-97EC-BD1B-BDAD-408B2B3B3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5C91-78C9-4A4E-B27A-9DCCB4C4D5D0}" type="datetime1">
              <a:rPr lang="en-GB" smtClean="0"/>
              <a:t>04/01/2023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FF680F-DFBA-FEB9-2DB4-1842EF153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9736F1-BA7E-9E36-400D-0BFD11DDC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3726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D11DC-9317-FCEE-31D3-85BB72F04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ABA7E-0EEF-5A1B-2D69-AA4F6CC2C4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AECEB3-28CE-C05E-E98F-D04F581D10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BC7807-BA6B-AD61-283E-8620A4E69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0A6A-0C37-6E42-9797-C98A2C6754A2}" type="datetime1">
              <a:rPr lang="en-GB" smtClean="0"/>
              <a:t>04/01/2023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ADFAC5-6C5B-84D0-37CA-30E39B6AD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2122C9-2D1A-BE9C-F673-CD4725A70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7876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3C210-D5BB-3149-36B1-4C0C0FC38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D439F6-D372-6134-6DBC-2DB0464EF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E4E754-3361-C30C-EE17-F447AA56D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4B462C-2D75-1986-C167-18DAB3358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269C1-BEDB-1C4F-9AB6-22E8DB5DDEF2}" type="datetime1">
              <a:rPr lang="en-GB" smtClean="0"/>
              <a:t>04/01/2023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E313A8-8B79-2EF7-EB32-FC659FE0F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0537D5-2D4B-4EA6-84D6-27DC6F50A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64518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C7AFD-909B-B430-C989-9C43E50D0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FD1661-785D-E788-F2AA-BD5882569D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2B9B4-DE82-F10C-957B-4F0A32578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423A-A8FE-644F-B4E2-952665DC544E}" type="datetime1">
              <a:rPr lang="en-GB" smtClean="0"/>
              <a:t>04/01/2023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9A02BE-86DF-A3D2-039F-388E41084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6CDF43-7F70-0D09-EED1-DAEAC1A05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1823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AF7950-C0E1-1084-632F-D8417E786F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E5B099-DF92-F6D4-4673-82D550AC87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207719-1ABA-C5B2-4068-F2F03B6BE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FB114-D743-E744-B5D4-1DF86A88B801}" type="datetime1">
              <a:rPr lang="en-GB" smtClean="0"/>
              <a:t>04/01/2023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9D0F98-EFBD-8284-AC21-EA50DCED6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6AA0F-BE04-0E0E-FE15-EC5F67012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9345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706DD-1EC6-CD6B-6D68-79826C859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8575F1-AB56-3883-3CED-5EE6935BD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776D7-7D9D-1648-A259-0463F5C16F3C}" type="datetime1">
              <a:rPr lang="en-GB" smtClean="0"/>
              <a:t>04/01/2023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B25474-DF61-C402-9448-DC4170758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451287-0473-C29B-BEDD-606EC8973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0215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trategy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hevron 20">
            <a:extLst>
              <a:ext uri="{FF2B5EF4-FFF2-40B4-BE49-F238E27FC236}">
                <a16:creationId xmlns:a16="http://schemas.microsoft.com/office/drawing/2014/main" id="{C160BA5F-DA66-2366-0EB6-BECED2E0556C}"/>
              </a:ext>
            </a:extLst>
          </p:cNvPr>
          <p:cNvSpPr/>
          <p:nvPr userDrawn="1"/>
        </p:nvSpPr>
        <p:spPr>
          <a:xfrm>
            <a:off x="2539861" y="6523945"/>
            <a:ext cx="3420000" cy="216000"/>
          </a:xfrm>
          <a:prstGeom prst="chevron">
            <a:avLst/>
          </a:prstGeom>
          <a:solidFill>
            <a:srgbClr val="24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1" i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4" name="Graphic 3" descr="Playbook with solid fill">
            <a:extLst>
              <a:ext uri="{FF2B5EF4-FFF2-40B4-BE49-F238E27FC236}">
                <a16:creationId xmlns:a16="http://schemas.microsoft.com/office/drawing/2014/main" id="{3E88ACF4-D413-0C37-D3AE-6138F73062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4497" y="6539073"/>
            <a:ext cx="180000" cy="1800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AB2337E7-DAC5-BD17-4400-89423791166D}"/>
              </a:ext>
            </a:extLst>
          </p:cNvPr>
          <p:cNvSpPr/>
          <p:nvPr userDrawn="1"/>
        </p:nvSpPr>
        <p:spPr>
          <a:xfrm>
            <a:off x="2539861" y="6521073"/>
            <a:ext cx="3385822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latin typeface="+mn-lt"/>
              </a:rPr>
              <a:t>    STRATEGY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781231-E661-A364-6160-587A705E8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015" y="221752"/>
            <a:ext cx="11743733" cy="1175606"/>
          </a:xfrm>
        </p:spPr>
        <p:txBody>
          <a:bodyPr>
            <a:normAutofit/>
          </a:bodyPr>
          <a:lstStyle>
            <a:lvl1pPr>
              <a:defRPr sz="3600" b="0" i="0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8" name="Chevron 17">
            <a:extLst>
              <a:ext uri="{FF2B5EF4-FFF2-40B4-BE49-F238E27FC236}">
                <a16:creationId xmlns:a16="http://schemas.microsoft.com/office/drawing/2014/main" id="{6258DECA-8649-BAEF-0BC5-9EE76E5A6DA5}"/>
              </a:ext>
            </a:extLst>
          </p:cNvPr>
          <p:cNvSpPr/>
          <p:nvPr userDrawn="1"/>
        </p:nvSpPr>
        <p:spPr>
          <a:xfrm>
            <a:off x="8243092" y="6564249"/>
            <a:ext cx="2340000" cy="144000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Chevron 18">
            <a:extLst>
              <a:ext uri="{FF2B5EF4-FFF2-40B4-BE49-F238E27FC236}">
                <a16:creationId xmlns:a16="http://schemas.microsoft.com/office/drawing/2014/main" id="{4978BF6D-BF19-1328-FC6B-3E16FCAC0DA8}"/>
              </a:ext>
            </a:extLst>
          </p:cNvPr>
          <p:cNvSpPr/>
          <p:nvPr userDrawn="1"/>
        </p:nvSpPr>
        <p:spPr>
          <a:xfrm>
            <a:off x="5931476" y="6559945"/>
            <a:ext cx="2340000" cy="144000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Chevron 19">
            <a:extLst>
              <a:ext uri="{FF2B5EF4-FFF2-40B4-BE49-F238E27FC236}">
                <a16:creationId xmlns:a16="http://schemas.microsoft.com/office/drawing/2014/main" id="{09775E6C-A3FC-799E-F770-D62FA4FCC0BC}"/>
              </a:ext>
            </a:extLst>
          </p:cNvPr>
          <p:cNvSpPr/>
          <p:nvPr userDrawn="1"/>
        </p:nvSpPr>
        <p:spPr>
          <a:xfrm>
            <a:off x="228246" y="6564248"/>
            <a:ext cx="2340000" cy="144000"/>
          </a:xfrm>
          <a:prstGeom prst="chevron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Slide Number Placeholder 42">
            <a:extLst>
              <a:ext uri="{FF2B5EF4-FFF2-40B4-BE49-F238E27FC236}">
                <a16:creationId xmlns:a16="http://schemas.microsoft.com/office/drawing/2014/main" id="{96BC8A83-CC11-4C39-6E71-80464B6BCC5F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1494515" y="6512794"/>
            <a:ext cx="469239" cy="226616"/>
          </a:xfrm>
        </p:spPr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5EE83089-105C-2E4B-BF79-5E06165049A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2B652FC-F0D2-780D-4A88-697B150B869C}"/>
              </a:ext>
            </a:extLst>
          </p:cNvPr>
          <p:cNvGrpSpPr/>
          <p:nvPr userDrawn="1"/>
        </p:nvGrpSpPr>
        <p:grpSpPr>
          <a:xfrm>
            <a:off x="10653737" y="6501643"/>
            <a:ext cx="884700" cy="217475"/>
            <a:chOff x="10634883" y="6523945"/>
            <a:chExt cx="884700" cy="217475"/>
          </a:xfrm>
        </p:grpSpPr>
        <p:pic>
          <p:nvPicPr>
            <p:cNvPr id="31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10C1DBB8-E532-7A1A-349C-0B6FC580BB2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28247" r="25831" b="46006"/>
            <a:stretch/>
          </p:blipFill>
          <p:spPr>
            <a:xfrm>
              <a:off x="11192692" y="6523945"/>
              <a:ext cx="326891" cy="216000"/>
            </a:xfrm>
            <a:prstGeom prst="rect">
              <a:avLst/>
            </a:prstGeom>
          </p:spPr>
        </p:pic>
        <p:pic>
          <p:nvPicPr>
            <p:cNvPr id="44" name="Picture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2A0BC398-3D20-2C05-9C4F-61A38839DAD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48187" t="53116" r="25831" b="35731"/>
            <a:stretch/>
          </p:blipFill>
          <p:spPr>
            <a:xfrm>
              <a:off x="10634883" y="6561420"/>
              <a:ext cx="628910" cy="180000"/>
            </a:xfrm>
            <a:prstGeom prst="rect">
              <a:avLst/>
            </a:prstGeom>
          </p:spPr>
        </p:pic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7FCEF8B9-1720-EBA2-8589-52B3296CF64E}"/>
              </a:ext>
            </a:extLst>
          </p:cNvPr>
          <p:cNvSpPr/>
          <p:nvPr userDrawn="1"/>
        </p:nvSpPr>
        <p:spPr>
          <a:xfrm>
            <a:off x="11545642" y="6519107"/>
            <a:ext cx="106034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>
                <a:solidFill>
                  <a:schemeClr val="tx1"/>
                </a:solidFill>
                <a:latin typeface="+mn-lt"/>
              </a:rPr>
              <a:t>|</a:t>
            </a:r>
          </a:p>
        </p:txBody>
      </p:sp>
      <p:sp>
        <p:nvSpPr>
          <p:cNvPr id="24" name="Trapezium 23">
            <a:extLst>
              <a:ext uri="{FF2B5EF4-FFF2-40B4-BE49-F238E27FC236}">
                <a16:creationId xmlns:a16="http://schemas.microsoft.com/office/drawing/2014/main" id="{4E70339B-AEDB-BAAE-4783-ABE2E5B35D02}"/>
              </a:ext>
            </a:extLst>
          </p:cNvPr>
          <p:cNvSpPr/>
          <p:nvPr userDrawn="1"/>
        </p:nvSpPr>
        <p:spPr>
          <a:xfrm rot="10800000">
            <a:off x="224012" y="913"/>
            <a:ext cx="11739741" cy="108000"/>
          </a:xfrm>
          <a:prstGeom prst="trapezoid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803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bg>
      <p:bgPr>
        <a:solidFill>
          <a:schemeClr val="accent2">
            <a:alpha val="84688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487D090-112A-DB1D-60C7-E7CEF312F6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7369" y="3634845"/>
            <a:ext cx="9493431" cy="574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i="1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/>
              <a:t>Title</a:t>
            </a:r>
            <a:br>
              <a:rPr lang="en-GB"/>
            </a:br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236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26" Type="http://schemas.openxmlformats.org/officeDocument/2006/relationships/image" Target="../media/image18.emf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5" Type="http://schemas.openxmlformats.org/officeDocument/2006/relationships/oleObject" Target="../embeddings/oleObject1.bin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tags" Target="../tags/tag1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2E9043-7EC0-2E89-DFB3-C8CC86260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AAC132-2567-684E-308C-5799638372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6FDDBF-7021-41AB-DCA8-FA80BA1EDF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0F611-7253-9A45-836D-880777C29E4D}" type="datetime1">
              <a:rPr lang="en-GB" smtClean="0"/>
              <a:t>04/01/2023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E21102-B097-80EA-AAF4-95EF8422D7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FFDBE-C98D-0D35-BA90-CA57E204FA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753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9" r:id="rId2"/>
    <p:sldLayoutId id="2147483661" r:id="rId3"/>
    <p:sldLayoutId id="2147483679" r:id="rId4"/>
    <p:sldLayoutId id="2147483670" r:id="rId5"/>
    <p:sldLayoutId id="2147483672" r:id="rId6"/>
    <p:sldLayoutId id="2147483665" r:id="rId7"/>
    <p:sldLayoutId id="2147483666" r:id="rId8"/>
    <p:sldLayoutId id="2147483649" r:id="rId9"/>
    <p:sldLayoutId id="2147483650" r:id="rId10"/>
    <p:sldLayoutId id="2147483651" r:id="rId11"/>
    <p:sldLayoutId id="2147483652" r:id="rId12"/>
    <p:sldLayoutId id="2147483653" r:id="rId13"/>
    <p:sldLayoutId id="2147483654" r:id="rId14"/>
    <p:sldLayoutId id="2147483655" r:id="rId15"/>
    <p:sldLayoutId id="2147483656" r:id="rId16"/>
    <p:sldLayoutId id="2147483657" r:id="rId17"/>
    <p:sldLayoutId id="2147483658" r:id="rId18"/>
    <p:sldLayoutId id="2147483659" r:id="rId19"/>
    <p:sldLayoutId id="2147483660" r:id="rId20"/>
    <p:sldLayoutId id="2147483671" r:id="rId2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6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057649F2-CAA1-BAD0-7AE4-39247C8BAC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4"/>
            </p:custDataLst>
            <p:extLst>
              <p:ext uri="{D42A27DB-BD31-4B8C-83A1-F6EECF244321}">
                <p14:modId xmlns:p14="http://schemas.microsoft.com/office/powerpoint/2010/main" val="25891741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5" imgW="499" imgH="499" progId="TCLayout.ActiveDocument.1">
                  <p:embed/>
                </p:oleObj>
              </mc:Choice>
              <mc:Fallback>
                <p:oleObj name="think-cell Slide" r:id="rId25" imgW="499" imgH="499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057649F2-CAA1-BAD0-7AE4-39247C8BAC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2E9043-7EC0-2E89-DFB3-C8CC86260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AAC132-2567-684E-308C-5799638372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6FDDBF-7021-41AB-DCA8-FA80BA1EDF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0F611-7253-9A45-836D-880777C29E4D}" type="datetime1">
              <a:rPr lang="en-GB" smtClean="0"/>
              <a:t>04/01/2023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E21102-B097-80EA-AAF4-95EF8422D7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FFDBE-C98D-0D35-BA90-CA57E204FA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E83089-105C-2E4B-BF79-5E0616504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753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3" r:id="rId4"/>
    <p:sldLayoutId id="2147483680" r:id="rId5"/>
    <p:sldLayoutId id="2147483664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  <p:sldLayoutId id="2147483674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6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svg"/><Relationship Id="rId7" Type="http://schemas.openxmlformats.org/officeDocument/2006/relationships/image" Target="../media/image20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2.svg"/><Relationship Id="rId7" Type="http://schemas.openxmlformats.org/officeDocument/2006/relationships/image" Target="../media/image20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1.svg"/><Relationship Id="rId7" Type="http://schemas.openxmlformats.org/officeDocument/2006/relationships/image" Target="../media/image26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svg"/><Relationship Id="rId7" Type="http://schemas.openxmlformats.org/officeDocument/2006/relationships/image" Target="../media/image20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Relationship Id="rId9" Type="http://schemas.openxmlformats.org/officeDocument/2006/relationships/image" Target="../media/image15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oleObject" Target="../embeddings/oleObject2.bin"/><Relationship Id="rId7" Type="http://schemas.openxmlformats.org/officeDocument/2006/relationships/image" Target="../media/image39.png"/><Relationship Id="rId12" Type="http://schemas.openxmlformats.org/officeDocument/2006/relationships/image" Target="../media/image44.sv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2.xml"/><Relationship Id="rId6" Type="http://schemas.openxmlformats.org/officeDocument/2006/relationships/image" Target="../media/image38.sv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svg"/><Relationship Id="rId4" Type="http://schemas.openxmlformats.org/officeDocument/2006/relationships/image" Target="../media/image18.emf"/><Relationship Id="rId9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4.sv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3.xml"/><Relationship Id="rId6" Type="http://schemas.openxmlformats.org/officeDocument/2006/relationships/image" Target="../media/image43.png"/><Relationship Id="rId11" Type="http://schemas.openxmlformats.org/officeDocument/2006/relationships/image" Target="../media/image42.svg"/><Relationship Id="rId5" Type="http://schemas.openxmlformats.org/officeDocument/2006/relationships/image" Target="../media/image18.emf"/><Relationship Id="rId10" Type="http://schemas.openxmlformats.org/officeDocument/2006/relationships/image" Target="../media/image41.png"/><Relationship Id="rId4" Type="http://schemas.openxmlformats.org/officeDocument/2006/relationships/oleObject" Target="../embeddings/oleObject3.bin"/><Relationship Id="rId9" Type="http://schemas.openxmlformats.org/officeDocument/2006/relationships/image" Target="../media/image40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4.sv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4.xml"/><Relationship Id="rId6" Type="http://schemas.openxmlformats.org/officeDocument/2006/relationships/image" Target="../media/image43.png"/><Relationship Id="rId11" Type="http://schemas.openxmlformats.org/officeDocument/2006/relationships/image" Target="../media/image42.svg"/><Relationship Id="rId5" Type="http://schemas.openxmlformats.org/officeDocument/2006/relationships/image" Target="../media/image18.emf"/><Relationship Id="rId10" Type="http://schemas.openxmlformats.org/officeDocument/2006/relationships/image" Target="../media/image41.png"/><Relationship Id="rId4" Type="http://schemas.openxmlformats.org/officeDocument/2006/relationships/oleObject" Target="../embeddings/oleObject4.bin"/><Relationship Id="rId9" Type="http://schemas.openxmlformats.org/officeDocument/2006/relationships/image" Target="../media/image40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4.sv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5.xml"/><Relationship Id="rId6" Type="http://schemas.openxmlformats.org/officeDocument/2006/relationships/image" Target="../media/image43.png"/><Relationship Id="rId11" Type="http://schemas.openxmlformats.org/officeDocument/2006/relationships/image" Target="../media/image42.svg"/><Relationship Id="rId5" Type="http://schemas.openxmlformats.org/officeDocument/2006/relationships/image" Target="../media/image18.emf"/><Relationship Id="rId10" Type="http://schemas.openxmlformats.org/officeDocument/2006/relationships/image" Target="../media/image41.png"/><Relationship Id="rId4" Type="http://schemas.openxmlformats.org/officeDocument/2006/relationships/oleObject" Target="../embeddings/oleObject5.bin"/><Relationship Id="rId9" Type="http://schemas.openxmlformats.org/officeDocument/2006/relationships/image" Target="../media/image40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4.sv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6.xml"/><Relationship Id="rId6" Type="http://schemas.openxmlformats.org/officeDocument/2006/relationships/image" Target="../media/image43.png"/><Relationship Id="rId11" Type="http://schemas.openxmlformats.org/officeDocument/2006/relationships/image" Target="../media/image42.svg"/><Relationship Id="rId5" Type="http://schemas.openxmlformats.org/officeDocument/2006/relationships/image" Target="../media/image18.emf"/><Relationship Id="rId10" Type="http://schemas.openxmlformats.org/officeDocument/2006/relationships/image" Target="../media/image41.png"/><Relationship Id="rId4" Type="http://schemas.openxmlformats.org/officeDocument/2006/relationships/oleObject" Target="../embeddings/oleObject6.bin"/><Relationship Id="rId9" Type="http://schemas.openxmlformats.org/officeDocument/2006/relationships/image" Target="../media/image40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44.sv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7.xml"/><Relationship Id="rId6" Type="http://schemas.openxmlformats.org/officeDocument/2006/relationships/image" Target="../media/image43.png"/><Relationship Id="rId11" Type="http://schemas.openxmlformats.org/officeDocument/2006/relationships/image" Target="../media/image42.svg"/><Relationship Id="rId5" Type="http://schemas.openxmlformats.org/officeDocument/2006/relationships/image" Target="../media/image18.emf"/><Relationship Id="rId10" Type="http://schemas.openxmlformats.org/officeDocument/2006/relationships/image" Target="../media/image41.png"/><Relationship Id="rId4" Type="http://schemas.openxmlformats.org/officeDocument/2006/relationships/oleObject" Target="../embeddings/oleObject7.bin"/><Relationship Id="rId9" Type="http://schemas.openxmlformats.org/officeDocument/2006/relationships/image" Target="../media/image40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oleObject" Target="../embeddings/oleObject8.bin"/><Relationship Id="rId7" Type="http://schemas.openxmlformats.org/officeDocument/2006/relationships/image" Target="../media/image48.png"/><Relationship Id="rId12" Type="http://schemas.openxmlformats.org/officeDocument/2006/relationships/image" Target="../media/image53.sv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8.xml"/><Relationship Id="rId6" Type="http://schemas.openxmlformats.org/officeDocument/2006/relationships/image" Target="../media/image47.sv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svg"/><Relationship Id="rId4" Type="http://schemas.openxmlformats.org/officeDocument/2006/relationships/image" Target="../media/image45.emf"/><Relationship Id="rId9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9.svg"/><Relationship Id="rId7" Type="http://schemas.openxmlformats.org/officeDocument/2006/relationships/image" Target="../media/image20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55.sv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svg"/><Relationship Id="rId7" Type="http://schemas.openxmlformats.org/officeDocument/2006/relationships/image" Target="../media/image57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5.sv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emf"/><Relationship Id="rId4" Type="http://schemas.openxmlformats.org/officeDocument/2006/relationships/package" Target="../embeddings/Microsoft_Excel_Worksheet1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311DD-92E0-79C5-850C-499FE80A5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Dialling the experience up to ten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C0799C-E700-4EFB-1EC1-CAFF76E78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D9D197-317F-82EA-20B2-25DDD22A568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/>
              <a:t>Blue Labs</a:t>
            </a:r>
          </a:p>
        </p:txBody>
      </p:sp>
    </p:spTree>
    <p:extLst>
      <p:ext uri="{BB962C8B-B14F-4D97-AF65-F5344CB8AC3E}">
        <p14:creationId xmlns:p14="http://schemas.microsoft.com/office/powerpoint/2010/main" val="1154560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1B195-D06D-12C3-2C2A-BE7D49DCF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62F148-CF79-423D-EC69-70209292B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6E9844-776D-4890-6FEE-061418A26D3A}"/>
              </a:ext>
            </a:extLst>
          </p:cNvPr>
          <p:cNvSpPr/>
          <p:nvPr/>
        </p:nvSpPr>
        <p:spPr>
          <a:xfrm>
            <a:off x="426361" y="1847306"/>
            <a:ext cx="2423160" cy="28917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/>
              <a:t>ANALYSIS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939DAA-93D8-F11B-12D0-2A189FF125EA}"/>
              </a:ext>
            </a:extLst>
          </p:cNvPr>
          <p:cNvSpPr/>
          <p:nvPr/>
        </p:nvSpPr>
        <p:spPr>
          <a:xfrm>
            <a:off x="3398401" y="1847306"/>
            <a:ext cx="2423160" cy="28917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/>
              <a:t>RECOMMENDATIONS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B2C0EB-ED92-4873-EAC8-1AE041E5E747}"/>
              </a:ext>
            </a:extLst>
          </p:cNvPr>
          <p:cNvSpPr/>
          <p:nvPr/>
        </p:nvSpPr>
        <p:spPr>
          <a:xfrm>
            <a:off x="6370441" y="1847306"/>
            <a:ext cx="2423160" cy="28917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/>
              <a:t>IMPLEMENTATION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C6DBA9-1F4B-C018-98AB-22417511EBA1}"/>
              </a:ext>
            </a:extLst>
          </p:cNvPr>
          <p:cNvSpPr/>
          <p:nvPr/>
        </p:nvSpPr>
        <p:spPr>
          <a:xfrm>
            <a:off x="9342481" y="1847306"/>
            <a:ext cx="2423160" cy="28917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/>
              <a:t>IMPACT</a:t>
            </a:r>
          </a:p>
        </p:txBody>
      </p:sp>
      <p:pic>
        <p:nvPicPr>
          <p:cNvPr id="10" name="Graphic 9" descr="Research with solid fill">
            <a:extLst>
              <a:ext uri="{FF2B5EF4-FFF2-40B4-BE49-F238E27FC236}">
                <a16:creationId xmlns:a16="http://schemas.microsoft.com/office/drawing/2014/main" id="{469B0E77-F87D-75E9-7AB7-D4D0E06EE1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4356" y="2220686"/>
            <a:ext cx="914400" cy="914400"/>
          </a:xfrm>
          <a:prstGeom prst="rect">
            <a:avLst/>
          </a:prstGeom>
        </p:spPr>
      </p:pic>
      <p:pic>
        <p:nvPicPr>
          <p:cNvPr id="12" name="Graphic 11" descr="Toggle with solid fill">
            <a:extLst>
              <a:ext uri="{FF2B5EF4-FFF2-40B4-BE49-F238E27FC236}">
                <a16:creationId xmlns:a16="http://schemas.microsoft.com/office/drawing/2014/main" id="{EE83ACA6-CD60-EA3D-2E05-FF8BADFAF4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52781" y="2220686"/>
            <a:ext cx="914400" cy="914400"/>
          </a:xfrm>
          <a:prstGeom prst="rect">
            <a:avLst/>
          </a:prstGeom>
        </p:spPr>
      </p:pic>
      <p:pic>
        <p:nvPicPr>
          <p:cNvPr id="14" name="Graphic 13" descr="Ripple with solid fill">
            <a:extLst>
              <a:ext uri="{FF2B5EF4-FFF2-40B4-BE49-F238E27FC236}">
                <a16:creationId xmlns:a16="http://schemas.microsoft.com/office/drawing/2014/main" id="{14A77CBC-D55B-F6C2-69EE-D0B9EDC57F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23244" y="2220686"/>
            <a:ext cx="914400" cy="914400"/>
          </a:xfrm>
          <a:prstGeom prst="rect">
            <a:avLst/>
          </a:prstGeom>
        </p:spPr>
      </p:pic>
      <p:pic>
        <p:nvPicPr>
          <p:cNvPr id="4" name="Graphic 3" descr="Route (Two Pins With A Path) with solid fill">
            <a:extLst>
              <a:ext uri="{FF2B5EF4-FFF2-40B4-BE49-F238E27FC236}">
                <a16:creationId xmlns:a16="http://schemas.microsoft.com/office/drawing/2014/main" id="{CD77A2BB-33A5-9E98-787E-0C72765563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24821" y="222068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054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58335-7E51-95B2-3F3D-E37CC823A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015" y="221752"/>
            <a:ext cx="11743733" cy="720000"/>
          </a:xfrm>
        </p:spPr>
        <p:txBody>
          <a:bodyPr/>
          <a:lstStyle/>
          <a:p>
            <a:r>
              <a:rPr lang="en-GB"/>
              <a:t>Executive Summary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55B287-B310-D87D-D556-751C8BD38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C3E8438-753B-9890-7913-BB32C73E49C4}"/>
              </a:ext>
            </a:extLst>
          </p:cNvPr>
          <p:cNvGrpSpPr/>
          <p:nvPr/>
        </p:nvGrpSpPr>
        <p:grpSpPr>
          <a:xfrm>
            <a:off x="224015" y="1079888"/>
            <a:ext cx="11739729" cy="647389"/>
            <a:chOff x="224015" y="1299809"/>
            <a:chExt cx="11739729" cy="64738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8B12325-A765-B766-00B4-7EF8E6D29248}"/>
                </a:ext>
              </a:extLst>
            </p:cNvPr>
            <p:cNvSpPr txBox="1"/>
            <p:nvPr/>
          </p:nvSpPr>
          <p:spPr>
            <a:xfrm>
              <a:off x="224015" y="1300867"/>
              <a:ext cx="1228300" cy="64633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b="1">
                  <a:solidFill>
                    <a:srgbClr val="1B4344"/>
                  </a:solidFill>
                </a:rPr>
                <a:t>CHALLENGE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0CB2491-EE0B-FB9A-D6C6-D5B8B6EC1BB6}"/>
                </a:ext>
              </a:extLst>
            </p:cNvPr>
            <p:cNvCxnSpPr>
              <a:cxnSpLocks/>
            </p:cNvCxnSpPr>
            <p:nvPr/>
          </p:nvCxnSpPr>
          <p:spPr>
            <a:xfrm>
              <a:off x="1552567" y="1305978"/>
              <a:ext cx="0" cy="641218"/>
            </a:xfrm>
            <a:prstGeom prst="line">
              <a:avLst/>
            </a:prstGeom>
            <a:ln w="28575">
              <a:solidFill>
                <a:srgbClr val="1B43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CCEDC65-E2C4-CCB1-0024-64E74D351A57}"/>
                </a:ext>
              </a:extLst>
            </p:cNvPr>
            <p:cNvSpPr txBox="1"/>
            <p:nvPr/>
          </p:nvSpPr>
          <p:spPr>
            <a:xfrm>
              <a:off x="1786274" y="1299809"/>
              <a:ext cx="10177470" cy="641218"/>
            </a:xfrm>
            <a:prstGeom prst="roundRect">
              <a:avLst>
                <a:gd name="adj" fmla="val 7361"/>
              </a:avLst>
            </a:prstGeom>
            <a:noFill/>
            <a:ln>
              <a:noFill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GB" sz="1600">
                  <a:effectLst/>
                  <a:latin typeface="+mj-lt"/>
                </a:rPr>
                <a:t>Given current market trends, how can Blue Labs shape the retail experience of tomorrow?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8371D70-DC91-FE24-DFD6-E528EB75E675}"/>
              </a:ext>
            </a:extLst>
          </p:cNvPr>
          <p:cNvGrpSpPr/>
          <p:nvPr/>
        </p:nvGrpSpPr>
        <p:grpSpPr>
          <a:xfrm>
            <a:off x="224009" y="2004848"/>
            <a:ext cx="11638761" cy="1100281"/>
            <a:chOff x="352415" y="1880698"/>
            <a:chExt cx="11638761" cy="1100281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6E6BC7C-BAB0-B648-3153-FCAA738BBC32}"/>
                </a:ext>
              </a:extLst>
            </p:cNvPr>
            <p:cNvSpPr/>
            <p:nvPr/>
          </p:nvSpPr>
          <p:spPr>
            <a:xfrm>
              <a:off x="2017030" y="1887019"/>
              <a:ext cx="3096000" cy="108217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Creator Economy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326A5E0-FF33-9488-3B7D-E5EEC97C06C8}"/>
                </a:ext>
              </a:extLst>
            </p:cNvPr>
            <p:cNvSpPr/>
            <p:nvPr/>
          </p:nvSpPr>
          <p:spPr>
            <a:xfrm>
              <a:off x="5456103" y="1898808"/>
              <a:ext cx="3096000" cy="1082171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Preference for Experience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8B55B8A-BDAE-B762-BD9D-45F50FEA936B}"/>
                </a:ext>
              </a:extLst>
            </p:cNvPr>
            <p:cNvSpPr txBox="1"/>
            <p:nvPr/>
          </p:nvSpPr>
          <p:spPr>
            <a:xfrm>
              <a:off x="352415" y="1887020"/>
              <a:ext cx="1228300" cy="108217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b="1">
                  <a:solidFill>
                    <a:srgbClr val="1B4344"/>
                  </a:solidFill>
                </a:rPr>
                <a:t>KEY ISSUES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E5968E3-CDD4-8EA5-1DAB-5CEF35C9C2EE}"/>
                </a:ext>
              </a:extLst>
            </p:cNvPr>
            <p:cNvCxnSpPr>
              <a:cxnSpLocks/>
            </p:cNvCxnSpPr>
            <p:nvPr/>
          </p:nvCxnSpPr>
          <p:spPr>
            <a:xfrm>
              <a:off x="1683022" y="1880698"/>
              <a:ext cx="6363" cy="1082171"/>
            </a:xfrm>
            <a:prstGeom prst="line">
              <a:avLst/>
            </a:prstGeom>
            <a:ln w="28575">
              <a:solidFill>
                <a:srgbClr val="1B43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77C3461-05FA-4FB5-F1F3-D46E9456242B}"/>
                </a:ext>
              </a:extLst>
            </p:cNvPr>
            <p:cNvSpPr/>
            <p:nvPr/>
          </p:nvSpPr>
          <p:spPr>
            <a:xfrm>
              <a:off x="8895176" y="1889189"/>
              <a:ext cx="3096000" cy="108217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Evolution of Shopping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3821773-D351-5C49-7D55-D389AD092EC3}"/>
              </a:ext>
            </a:extLst>
          </p:cNvPr>
          <p:cNvGrpSpPr/>
          <p:nvPr/>
        </p:nvGrpSpPr>
        <p:grpSpPr>
          <a:xfrm>
            <a:off x="224008" y="5566287"/>
            <a:ext cx="11633052" cy="746374"/>
            <a:chOff x="377860" y="5417924"/>
            <a:chExt cx="11633052" cy="746374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59352B6F-903F-B631-62C5-A4646E5DEC8B}"/>
                </a:ext>
              </a:extLst>
            </p:cNvPr>
            <p:cNvSpPr/>
            <p:nvPr/>
          </p:nvSpPr>
          <p:spPr>
            <a:xfrm>
              <a:off x="2042475" y="5417925"/>
              <a:ext cx="3091257" cy="73458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2000" b="1">
                  <a:solidFill>
                    <a:srgbClr val="1B4344"/>
                  </a:solidFill>
                </a:rPr>
                <a:t>+4.5M</a:t>
              </a:r>
              <a:br>
                <a:rPr lang="en-AU" sz="2000">
                  <a:solidFill>
                    <a:schemeClr val="tx1"/>
                  </a:solidFill>
                </a:rPr>
              </a:br>
              <a:r>
                <a:rPr lang="en-AU" sz="1600">
                  <a:solidFill>
                    <a:schemeClr val="tx1"/>
                  </a:solidFill>
                </a:rPr>
                <a:t>Daily Interactions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49D95E4-1ECA-1D2A-84DC-2F1A4AC4D3F8}"/>
                </a:ext>
              </a:extLst>
            </p:cNvPr>
            <p:cNvSpPr/>
            <p:nvPr/>
          </p:nvSpPr>
          <p:spPr>
            <a:xfrm>
              <a:off x="5475847" y="5417925"/>
              <a:ext cx="3101693" cy="7345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2000" b="1">
                  <a:solidFill>
                    <a:srgbClr val="1B4344"/>
                  </a:solidFill>
                </a:rPr>
                <a:t>+15%</a:t>
              </a:r>
              <a:br>
                <a:rPr lang="en-AU" sz="2000">
                  <a:solidFill>
                    <a:schemeClr val="tx1"/>
                  </a:solidFill>
                </a:rPr>
              </a:br>
              <a:r>
                <a:rPr lang="en-AU" sz="1600">
                  <a:solidFill>
                    <a:schemeClr val="tx1"/>
                  </a:solidFill>
                </a:rPr>
                <a:t>Basket Size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BC1094AC-FDC8-ACD2-5379-8AB36D5708B9}"/>
                </a:ext>
              </a:extLst>
            </p:cNvPr>
            <p:cNvSpPr/>
            <p:nvPr/>
          </p:nvSpPr>
          <p:spPr>
            <a:xfrm>
              <a:off x="8919655" y="5429713"/>
              <a:ext cx="3091257" cy="73458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000">
                <a:solidFill>
                  <a:srgbClr val="1B4344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45E7CD4-AD11-7702-2E63-5E3E3A2F8631}"/>
                </a:ext>
              </a:extLst>
            </p:cNvPr>
            <p:cNvSpPr txBox="1"/>
            <p:nvPr/>
          </p:nvSpPr>
          <p:spPr>
            <a:xfrm>
              <a:off x="377860" y="5417924"/>
              <a:ext cx="1228300" cy="734585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b="1">
                  <a:solidFill>
                    <a:srgbClr val="1B4344"/>
                  </a:solidFill>
                </a:rPr>
                <a:t>IMPACT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03EAA14-5DFA-D2E0-4030-CFAC463DBE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10088" y="5417925"/>
              <a:ext cx="4743" cy="734586"/>
            </a:xfrm>
            <a:prstGeom prst="line">
              <a:avLst/>
            </a:prstGeom>
            <a:ln w="28575">
              <a:solidFill>
                <a:srgbClr val="1B43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5335F59-E13A-843D-EFD6-586B38B083AB}"/>
              </a:ext>
            </a:extLst>
          </p:cNvPr>
          <p:cNvGrpSpPr/>
          <p:nvPr/>
        </p:nvGrpSpPr>
        <p:grpSpPr>
          <a:xfrm>
            <a:off x="224009" y="3373082"/>
            <a:ext cx="11637428" cy="1911633"/>
            <a:chOff x="224009" y="3373082"/>
            <a:chExt cx="11637428" cy="191163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2F6E9DA-0B77-869C-717D-303FAE0854F0}"/>
                </a:ext>
              </a:extLst>
            </p:cNvPr>
            <p:cNvGrpSpPr/>
            <p:nvPr/>
          </p:nvGrpSpPr>
          <p:grpSpPr>
            <a:xfrm>
              <a:off x="224009" y="3373082"/>
              <a:ext cx="11637428" cy="1911633"/>
              <a:chOff x="224009" y="3444421"/>
              <a:chExt cx="11637428" cy="2088311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1A928F6B-3C21-AE72-BC07-AD0C4AD4EEF3}"/>
                  </a:ext>
                </a:extLst>
              </p:cNvPr>
              <p:cNvGrpSpPr/>
              <p:nvPr/>
            </p:nvGrpSpPr>
            <p:grpSpPr>
              <a:xfrm>
                <a:off x="224009" y="3444421"/>
                <a:ext cx="11637428" cy="1911634"/>
                <a:chOff x="349537" y="3266611"/>
                <a:chExt cx="11637428" cy="1911634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3A3D2FDA-FA22-993E-1681-749CA0138DD3}"/>
                    </a:ext>
                  </a:extLst>
                </p:cNvPr>
                <p:cNvSpPr txBox="1"/>
                <p:nvPr/>
              </p:nvSpPr>
              <p:spPr>
                <a:xfrm>
                  <a:off x="2014154" y="3266611"/>
                  <a:ext cx="9972811" cy="436336"/>
                </a:xfrm>
                <a:prstGeom prst="rect">
                  <a:avLst/>
                </a:prstGeom>
                <a:solidFill>
                  <a:srgbClr val="1B4344"/>
                </a:solidFill>
                <a:ln>
                  <a:noFill/>
                </a:ln>
              </p:spPr>
              <p:txBody>
                <a:bodyPr wrap="square" lIns="90000" tIns="45720" rIns="91440" bIns="45720" rtlCol="0" anchor="ctr">
                  <a:noAutofit/>
                </a:bodyPr>
                <a:lstStyle/>
                <a:p>
                  <a:pPr algn="ctr"/>
                  <a:r>
                    <a:rPr lang="en-US" sz="1600" b="1">
                      <a:solidFill>
                        <a:schemeClr val="bg1"/>
                      </a:solidFill>
                    </a:rPr>
                    <a:t>Walmart Virtual Creator: a Curated Marketplace from your </a:t>
                  </a:r>
                  <a:r>
                    <a:rPr lang="en-US" sz="1600" b="1" err="1">
                      <a:solidFill>
                        <a:schemeClr val="bg1"/>
                      </a:solidFill>
                    </a:rPr>
                    <a:t>favourite</a:t>
                  </a:r>
                  <a:r>
                    <a:rPr lang="en-US" sz="1600" b="1">
                      <a:solidFill>
                        <a:schemeClr val="bg1"/>
                      </a:solidFill>
                    </a:rPr>
                    <a:t> Creator</a:t>
                  </a: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5DE4C2DB-717A-9A08-B0D3-208583F197BF}"/>
                    </a:ext>
                  </a:extLst>
                </p:cNvPr>
                <p:cNvSpPr txBox="1"/>
                <p:nvPr/>
              </p:nvSpPr>
              <p:spPr>
                <a:xfrm>
                  <a:off x="349537" y="3266611"/>
                  <a:ext cx="1228300" cy="1911634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algn="r"/>
                  <a:r>
                    <a:rPr lang="en-US" sz="1200" b="1">
                      <a:solidFill>
                        <a:srgbClr val="1B4344"/>
                      </a:solidFill>
                    </a:rPr>
                    <a:t>STRATEGY</a:t>
                  </a:r>
                </a:p>
              </p:txBody>
            </p:sp>
            <p:cxnSp>
              <p:nvCxnSpPr>
                <p:cNvPr id="14" name="Straight Connector 13">
                  <a:extLst>
                    <a:ext uri="{FF2B5EF4-FFF2-40B4-BE49-F238E27FC236}">
                      <a16:creationId xmlns:a16="http://schemas.microsoft.com/office/drawing/2014/main" id="{884411E9-A56E-9ED4-3CDF-1A622DC9CE6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87651" y="3266611"/>
                  <a:ext cx="0" cy="1911633"/>
                </a:xfrm>
                <a:prstGeom prst="line">
                  <a:avLst/>
                </a:prstGeom>
                <a:ln w="28575">
                  <a:solidFill>
                    <a:srgbClr val="1B434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48BC3A-4435-6465-7F2B-95A5B1A0545C}"/>
                  </a:ext>
                </a:extLst>
              </p:cNvPr>
              <p:cNvSpPr txBox="1"/>
              <p:nvPr/>
            </p:nvSpPr>
            <p:spPr>
              <a:xfrm>
                <a:off x="1888623" y="4437599"/>
                <a:ext cx="9972814" cy="109513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lIns="90000" tIns="45720" rIns="91440" bIns="45720" rtlCol="0" anchor="ctr">
                <a:noAutofit/>
              </a:bodyPr>
              <a:lstStyle/>
              <a:p>
                <a:pPr algn="ctr"/>
                <a:r>
                  <a:rPr lang="en-US" sz="1400" b="1"/>
                  <a:t>A curated shopping experience that’s driven by content creators around their expertise. Where customers get ideas for experiences and design ideas from their </a:t>
                </a:r>
                <a:r>
                  <a:rPr lang="en-US" sz="1400" b="1" err="1"/>
                  <a:t>favourite</a:t>
                </a:r>
                <a:r>
                  <a:rPr lang="en-US" sz="1400" b="1"/>
                  <a:t> in</a:t>
                </a:r>
              </a:p>
            </p:txBody>
          </p:sp>
        </p:grp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3A3D2FDA-FA22-993E-1681-749CA0138DD3}"/>
                </a:ext>
              </a:extLst>
            </p:cNvPr>
            <p:cNvSpPr txBox="1"/>
            <p:nvPr/>
          </p:nvSpPr>
          <p:spPr>
            <a:xfrm>
              <a:off x="1888626" y="3373082"/>
              <a:ext cx="9972811" cy="436336"/>
            </a:xfrm>
            <a:prstGeom prst="rect">
              <a:avLst/>
            </a:prstGeom>
            <a:solidFill>
              <a:srgbClr val="1B4344"/>
            </a:solidFill>
            <a:ln>
              <a:noFill/>
            </a:ln>
          </p:spPr>
          <p:txBody>
            <a:bodyPr wrap="square" lIns="90000" tIns="45720" rIns="91440" bIns="45720" rtlCol="0" anchor="ctr">
              <a:no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</a:rPr>
                <a:t>Walmart Virtual Creator: a Curated Marketplace from your favorite Creator</a:t>
              </a:r>
            </a:p>
          </p:txBody>
        </p:sp>
        <p:cxnSp>
          <p:nvCxnSpPr>
            <p:cNvPr id="6" name="Straight Connector 13">
              <a:extLst>
                <a:ext uri="{FF2B5EF4-FFF2-40B4-BE49-F238E27FC236}">
                  <a16:creationId xmlns:a16="http://schemas.microsoft.com/office/drawing/2014/main" id="{884411E9-A56E-9ED4-3CDF-1A622DC9CE6F}"/>
                </a:ext>
              </a:extLst>
            </p:cNvPr>
            <p:cNvCxnSpPr>
              <a:cxnSpLocks/>
            </p:cNvCxnSpPr>
            <p:nvPr/>
          </p:nvCxnSpPr>
          <p:spPr>
            <a:xfrm>
              <a:off x="1562123" y="3373082"/>
              <a:ext cx="0" cy="1911633"/>
            </a:xfrm>
            <a:prstGeom prst="line">
              <a:avLst/>
            </a:prstGeom>
            <a:ln w="28575">
              <a:solidFill>
                <a:srgbClr val="1B43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6">
              <a:extLst>
                <a:ext uri="{FF2B5EF4-FFF2-40B4-BE49-F238E27FC236}">
                  <a16:creationId xmlns:a16="http://schemas.microsoft.com/office/drawing/2014/main" id="{D048BC3A-4435-6465-7F2B-95A5B1A0545C}"/>
                </a:ext>
              </a:extLst>
            </p:cNvPr>
            <p:cNvSpPr txBox="1"/>
            <p:nvPr/>
          </p:nvSpPr>
          <p:spPr>
            <a:xfrm>
              <a:off x="1888623" y="4085024"/>
              <a:ext cx="9972814" cy="111561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lIns="90000" tIns="45720" rIns="91440" bIns="45720" rtlCol="0" anchor="ctr">
              <a:noAutofit/>
            </a:bodyPr>
            <a:lstStyle/>
            <a:p>
              <a:pPr algn="ctr"/>
              <a:r>
                <a:rPr lang="en-US" sz="1600" dirty="0"/>
                <a:t>A curated shopping experience that’s driven by content creators around their expertise, where customers get customized shopping lists based on experiences and design ideas from their favorite creators  </a:t>
              </a:r>
            </a:p>
          </p:txBody>
        </p:sp>
        <p:sp>
          <p:nvSpPr>
            <p:cNvPr id="16" name="Triangle 15">
              <a:extLst>
                <a:ext uri="{FF2B5EF4-FFF2-40B4-BE49-F238E27FC236}">
                  <a16:creationId xmlns:a16="http://schemas.microsoft.com/office/drawing/2014/main" id="{3C3AB62B-6183-BB07-E8D3-406913E45FBE}"/>
                </a:ext>
              </a:extLst>
            </p:cNvPr>
            <p:cNvSpPr/>
            <p:nvPr/>
          </p:nvSpPr>
          <p:spPr>
            <a:xfrm flipV="1">
              <a:off x="6168648" y="3836421"/>
              <a:ext cx="1408386" cy="2160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3385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1B195-D06D-12C3-2C2A-BE7D49DCF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62F148-CF79-423D-EC69-70209292B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6E9844-776D-4890-6FEE-061418A26D3A}"/>
              </a:ext>
            </a:extLst>
          </p:cNvPr>
          <p:cNvSpPr/>
          <p:nvPr/>
        </p:nvSpPr>
        <p:spPr>
          <a:xfrm>
            <a:off x="426361" y="1847306"/>
            <a:ext cx="2423160" cy="28917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  <a:p>
            <a:pPr algn="ctr"/>
            <a:endParaRPr lang="en-US" sz="1600">
              <a:solidFill>
                <a:schemeClr val="tx1"/>
              </a:solidFill>
            </a:endParaRPr>
          </a:p>
          <a:p>
            <a:pPr algn="ctr"/>
            <a:endParaRPr lang="en-US" sz="1600">
              <a:solidFill>
                <a:schemeClr val="tx1"/>
              </a:solidFill>
            </a:endParaRPr>
          </a:p>
          <a:p>
            <a:pPr algn="ctr"/>
            <a:endParaRPr lang="en-US" sz="1600">
              <a:solidFill>
                <a:schemeClr val="tx1"/>
              </a:solidFill>
            </a:endParaRPr>
          </a:p>
          <a:p>
            <a:pPr algn="ctr"/>
            <a:endParaRPr lang="en-US" sz="1600">
              <a:solidFill>
                <a:schemeClr val="tx1"/>
              </a:solidFill>
            </a:endParaRPr>
          </a:p>
          <a:p>
            <a:pPr algn="ctr"/>
            <a:r>
              <a:rPr lang="en-US" sz="1600">
                <a:solidFill>
                  <a:schemeClr val="tx1"/>
                </a:solidFill>
              </a:rPr>
              <a:t>ANALYSIS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939DAA-93D8-F11B-12D0-2A189FF125EA}"/>
              </a:ext>
            </a:extLst>
          </p:cNvPr>
          <p:cNvSpPr/>
          <p:nvPr/>
        </p:nvSpPr>
        <p:spPr>
          <a:xfrm>
            <a:off x="3398401" y="1847306"/>
            <a:ext cx="2423160" cy="28917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/>
              <a:t>RECOMMENDATIONS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B2C0EB-ED92-4873-EAC8-1AE041E5E747}"/>
              </a:ext>
            </a:extLst>
          </p:cNvPr>
          <p:cNvSpPr/>
          <p:nvPr/>
        </p:nvSpPr>
        <p:spPr>
          <a:xfrm>
            <a:off x="6370441" y="1847306"/>
            <a:ext cx="2423160" cy="28917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/>
              <a:t>IMPLEMENTATION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C6DBA9-1F4B-C018-98AB-22417511EBA1}"/>
              </a:ext>
            </a:extLst>
          </p:cNvPr>
          <p:cNvSpPr/>
          <p:nvPr/>
        </p:nvSpPr>
        <p:spPr>
          <a:xfrm>
            <a:off x="9342481" y="1847306"/>
            <a:ext cx="2423160" cy="28917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/>
              <a:t>IMPACT</a:t>
            </a:r>
          </a:p>
        </p:txBody>
      </p:sp>
      <p:pic>
        <p:nvPicPr>
          <p:cNvPr id="10" name="Graphic 9" descr="Research with solid fill">
            <a:extLst>
              <a:ext uri="{FF2B5EF4-FFF2-40B4-BE49-F238E27FC236}">
                <a16:creationId xmlns:a16="http://schemas.microsoft.com/office/drawing/2014/main" id="{469B0E77-F87D-75E9-7AB7-D4D0E06EE1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4356" y="2220686"/>
            <a:ext cx="914400" cy="914400"/>
          </a:xfrm>
          <a:prstGeom prst="rect">
            <a:avLst/>
          </a:prstGeom>
        </p:spPr>
      </p:pic>
      <p:pic>
        <p:nvPicPr>
          <p:cNvPr id="12" name="Graphic 11" descr="Toggle with solid fill">
            <a:extLst>
              <a:ext uri="{FF2B5EF4-FFF2-40B4-BE49-F238E27FC236}">
                <a16:creationId xmlns:a16="http://schemas.microsoft.com/office/drawing/2014/main" id="{EE83ACA6-CD60-EA3D-2E05-FF8BADFAF4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52781" y="2220686"/>
            <a:ext cx="914400" cy="914400"/>
          </a:xfrm>
          <a:prstGeom prst="rect">
            <a:avLst/>
          </a:prstGeom>
        </p:spPr>
      </p:pic>
      <p:pic>
        <p:nvPicPr>
          <p:cNvPr id="14" name="Graphic 13" descr="Ripple with solid fill">
            <a:extLst>
              <a:ext uri="{FF2B5EF4-FFF2-40B4-BE49-F238E27FC236}">
                <a16:creationId xmlns:a16="http://schemas.microsoft.com/office/drawing/2014/main" id="{14A77CBC-D55B-F6C2-69EE-D0B9EDC57F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23244" y="2220686"/>
            <a:ext cx="914400" cy="914400"/>
          </a:xfrm>
          <a:prstGeom prst="rect">
            <a:avLst/>
          </a:prstGeom>
        </p:spPr>
      </p:pic>
      <p:pic>
        <p:nvPicPr>
          <p:cNvPr id="4" name="Graphic 3" descr="Route (Two Pins With A Path) with solid fill">
            <a:extLst>
              <a:ext uri="{FF2B5EF4-FFF2-40B4-BE49-F238E27FC236}">
                <a16:creationId xmlns:a16="http://schemas.microsoft.com/office/drawing/2014/main" id="{F54E189B-E000-5580-E2D3-FE8D179883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24821" y="222068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847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E06F4A3-48F9-C341-C031-8FC4DCD83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1" name="Title 3">
            <a:extLst>
              <a:ext uri="{FF2B5EF4-FFF2-40B4-BE49-F238E27FC236}">
                <a16:creationId xmlns:a16="http://schemas.microsoft.com/office/drawing/2014/main" id="{B747C133-32D0-11C6-1442-9364620F3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300" y="221752"/>
            <a:ext cx="10964448" cy="1175606"/>
          </a:xfrm>
        </p:spPr>
        <p:txBody>
          <a:bodyPr/>
          <a:lstStyle/>
          <a:p>
            <a:r>
              <a:rPr lang="en-GB"/>
              <a:t>Creators influence the purchasing decisions of customers in new ways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12EAAFC-638E-84A8-8D90-E46EF9E7C5E0}"/>
              </a:ext>
            </a:extLst>
          </p:cNvPr>
          <p:cNvSpPr>
            <a:spLocks noChangeAspect="1"/>
          </p:cNvSpPr>
          <p:nvPr/>
        </p:nvSpPr>
        <p:spPr>
          <a:xfrm>
            <a:off x="224015" y="489895"/>
            <a:ext cx="683170" cy="720000"/>
          </a:xfrm>
          <a:prstGeom prst="ellipse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/>
              <a:t>1</a:t>
            </a:r>
          </a:p>
        </p:txBody>
      </p:sp>
      <p:sp>
        <p:nvSpPr>
          <p:cNvPr id="3" name="Chevron 2">
            <a:extLst>
              <a:ext uri="{FF2B5EF4-FFF2-40B4-BE49-F238E27FC236}">
                <a16:creationId xmlns:a16="http://schemas.microsoft.com/office/drawing/2014/main" id="{843CA98C-BE29-B026-4D79-3BE69BA4F312}"/>
              </a:ext>
            </a:extLst>
          </p:cNvPr>
          <p:cNvSpPr/>
          <p:nvPr/>
        </p:nvSpPr>
        <p:spPr>
          <a:xfrm>
            <a:off x="236720" y="5652570"/>
            <a:ext cx="11727034" cy="724304"/>
          </a:xfrm>
          <a:prstGeom prst="chevron">
            <a:avLst>
              <a:gd name="adj" fmla="val 37726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Content Placeholder 32">
            <a:extLst>
              <a:ext uri="{FF2B5EF4-FFF2-40B4-BE49-F238E27FC236}">
                <a16:creationId xmlns:a16="http://schemas.microsoft.com/office/drawing/2014/main" id="{76FFBB7B-35C1-DAAC-E2E9-177530C1230C}"/>
              </a:ext>
            </a:extLst>
          </p:cNvPr>
          <p:cNvSpPr txBox="1">
            <a:spLocks/>
          </p:cNvSpPr>
          <p:nvPr/>
        </p:nvSpPr>
        <p:spPr>
          <a:xfrm>
            <a:off x="939546" y="5666430"/>
            <a:ext cx="11015733" cy="70167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>
                <a:solidFill>
                  <a:srgbClr val="1B43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800"/>
              <a:t>How can we leverage the influence creators have over purchasing decisions?</a:t>
            </a:r>
          </a:p>
        </p:txBody>
      </p:sp>
      <p:pic>
        <p:nvPicPr>
          <p:cNvPr id="10" name="Graphic 9" descr="Help with solid fill">
            <a:extLst>
              <a:ext uri="{FF2B5EF4-FFF2-40B4-BE49-F238E27FC236}">
                <a16:creationId xmlns:a16="http://schemas.microsoft.com/office/drawing/2014/main" id="{5146F871-E844-CB57-03C8-E0C162C4F2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9546" y="5656874"/>
            <a:ext cx="720000" cy="720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CC59239-067B-AE61-3B7A-13E413979378}"/>
              </a:ext>
            </a:extLst>
          </p:cNvPr>
          <p:cNvSpPr/>
          <p:nvPr/>
        </p:nvSpPr>
        <p:spPr>
          <a:xfrm>
            <a:off x="462864" y="1533278"/>
            <a:ext cx="2653803" cy="431228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GB" sz="2000" b="1"/>
              <a:t>Creators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642A081-C5BB-046D-C0F5-69A70191E225}"/>
              </a:ext>
            </a:extLst>
          </p:cNvPr>
          <p:cNvSpPr/>
          <p:nvPr/>
        </p:nvSpPr>
        <p:spPr>
          <a:xfrm>
            <a:off x="462864" y="2120771"/>
            <a:ext cx="2653803" cy="3050027"/>
          </a:xfrm>
          <a:prstGeom prst="roundRect">
            <a:avLst/>
          </a:prstGeom>
          <a:noFill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n-GB" b="1">
                <a:solidFill>
                  <a:schemeClr val="accent6"/>
                </a:solidFill>
              </a:rPr>
              <a:t>Creator </a:t>
            </a:r>
          </a:p>
          <a:p>
            <a:pPr algn="ctr"/>
            <a:r>
              <a:rPr lang="en-GB">
                <a:solidFill>
                  <a:schemeClr val="accent6"/>
                </a:solidFill>
              </a:rPr>
              <a:t>(coach to vlogger)</a:t>
            </a:r>
            <a:endParaRPr lang="en-GB" b="1">
              <a:solidFill>
                <a:schemeClr val="accent6"/>
              </a:solidFill>
            </a:endParaRPr>
          </a:p>
          <a:p>
            <a:pPr algn="ctr"/>
            <a:endParaRPr lang="en-GB" b="1">
              <a:solidFill>
                <a:schemeClr val="accent6"/>
              </a:solidFill>
            </a:endParaRPr>
          </a:p>
          <a:p>
            <a:pPr algn="ctr"/>
            <a:r>
              <a:rPr lang="en-GB" b="1">
                <a:solidFill>
                  <a:schemeClr val="accent6"/>
                </a:solidFill>
              </a:rPr>
              <a:t>Content type</a:t>
            </a:r>
            <a:r>
              <a:rPr lang="en-GB">
                <a:solidFill>
                  <a:schemeClr val="accent6"/>
                </a:solidFill>
              </a:rPr>
              <a:t> (sports to tech)</a:t>
            </a:r>
            <a:endParaRPr lang="en-GB" b="1">
              <a:solidFill>
                <a:schemeClr val="accent6"/>
              </a:solidFill>
            </a:endParaRPr>
          </a:p>
          <a:p>
            <a:pPr algn="ctr"/>
            <a:endParaRPr lang="en-GB" b="1">
              <a:solidFill>
                <a:schemeClr val="accent6"/>
              </a:solidFill>
            </a:endParaRPr>
          </a:p>
          <a:p>
            <a:pPr algn="ctr"/>
            <a:r>
              <a:rPr lang="en-GB" b="1">
                <a:solidFill>
                  <a:schemeClr val="accent6"/>
                </a:solidFill>
              </a:rPr>
              <a:t>Multiple platforms</a:t>
            </a:r>
          </a:p>
          <a:p>
            <a:pPr algn="ctr"/>
            <a:r>
              <a:rPr lang="en-GB">
                <a:solidFill>
                  <a:schemeClr val="accent6"/>
                </a:solidFill>
              </a:rPr>
              <a:t>(</a:t>
            </a:r>
            <a:r>
              <a:rPr lang="en-GB" err="1">
                <a:solidFill>
                  <a:schemeClr val="accent6"/>
                </a:solidFill>
              </a:rPr>
              <a:t>Tiktok</a:t>
            </a:r>
            <a:r>
              <a:rPr lang="en-GB">
                <a:solidFill>
                  <a:schemeClr val="accent6"/>
                </a:solidFill>
              </a:rPr>
              <a:t> to </a:t>
            </a:r>
            <a:r>
              <a:rPr lang="en-GB" err="1">
                <a:solidFill>
                  <a:schemeClr val="accent6"/>
                </a:solidFill>
              </a:rPr>
              <a:t>Youtube</a:t>
            </a:r>
            <a:r>
              <a:rPr lang="en-GB">
                <a:solidFill>
                  <a:schemeClr val="accent6"/>
                </a:solidFill>
              </a:rPr>
              <a:t>)</a:t>
            </a:r>
          </a:p>
          <a:p>
            <a:pPr algn="ctr"/>
            <a:endParaRPr lang="en-GB" b="1">
              <a:solidFill>
                <a:schemeClr val="accent6"/>
              </a:solidFill>
            </a:endParaRPr>
          </a:p>
          <a:p>
            <a:pPr algn="ctr"/>
            <a:r>
              <a:rPr lang="en-GB" b="1">
                <a:solidFill>
                  <a:schemeClr val="accent6"/>
                </a:solidFill>
              </a:rPr>
              <a:t>Multiple sizes</a:t>
            </a:r>
          </a:p>
          <a:p>
            <a:pPr algn="ctr"/>
            <a:r>
              <a:rPr lang="en-GB">
                <a:solidFill>
                  <a:schemeClr val="accent6"/>
                </a:solidFill>
              </a:rPr>
              <a:t>(1k -1m+)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B37A34-B70A-E53D-D4F4-EFA7D96FB69A}"/>
              </a:ext>
            </a:extLst>
          </p:cNvPr>
          <p:cNvSpPr/>
          <p:nvPr/>
        </p:nvSpPr>
        <p:spPr>
          <a:xfrm>
            <a:off x="3333687" y="2206751"/>
            <a:ext cx="2653803" cy="45818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GB" sz="2000" b="1"/>
              <a:t>Influence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A111A17-2B47-4DE4-43E7-DF72E99F76FF}"/>
              </a:ext>
            </a:extLst>
          </p:cNvPr>
          <p:cNvSpPr/>
          <p:nvPr/>
        </p:nvSpPr>
        <p:spPr>
          <a:xfrm>
            <a:off x="3333686" y="2800851"/>
            <a:ext cx="2653803" cy="2162038"/>
          </a:xfrm>
          <a:prstGeom prst="roundRect">
            <a:avLst/>
          </a:prstGeom>
          <a:noFill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n-GB" b="1">
                <a:solidFill>
                  <a:schemeClr val="accent6"/>
                </a:solidFill>
              </a:rPr>
              <a:t>Product &amp; innovation</a:t>
            </a:r>
          </a:p>
          <a:p>
            <a:pPr algn="ctr"/>
            <a:endParaRPr lang="en-GB" b="1">
              <a:solidFill>
                <a:schemeClr val="accent6"/>
              </a:solidFill>
            </a:endParaRPr>
          </a:p>
          <a:p>
            <a:pPr algn="ctr"/>
            <a:r>
              <a:rPr lang="en-GB" b="1">
                <a:solidFill>
                  <a:schemeClr val="accent6"/>
                </a:solidFill>
              </a:rPr>
              <a:t>Marketing</a:t>
            </a:r>
          </a:p>
          <a:p>
            <a:pPr algn="ctr"/>
            <a:endParaRPr lang="en-GB" b="1">
              <a:solidFill>
                <a:schemeClr val="accent6"/>
              </a:solidFill>
            </a:endParaRPr>
          </a:p>
          <a:p>
            <a:pPr algn="ctr"/>
            <a:r>
              <a:rPr lang="en-GB" b="1">
                <a:solidFill>
                  <a:schemeClr val="accent6"/>
                </a:solidFill>
              </a:rPr>
              <a:t>Ideology &amp; Entertainment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3C4374-1624-8F5E-50E8-63600406BBFF}"/>
              </a:ext>
            </a:extLst>
          </p:cNvPr>
          <p:cNvSpPr/>
          <p:nvPr/>
        </p:nvSpPr>
        <p:spPr>
          <a:xfrm>
            <a:off x="6204509" y="2907176"/>
            <a:ext cx="2653803" cy="431228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GB" sz="2000" b="1"/>
              <a:t>Collaboration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BFF75E5-5BBC-D496-AA9F-80C31FF4A59E}"/>
              </a:ext>
            </a:extLst>
          </p:cNvPr>
          <p:cNvSpPr/>
          <p:nvPr/>
        </p:nvSpPr>
        <p:spPr>
          <a:xfrm>
            <a:off x="6204508" y="3474325"/>
            <a:ext cx="2653803" cy="1869687"/>
          </a:xfrm>
          <a:prstGeom prst="roundRect">
            <a:avLst/>
          </a:prstGeom>
          <a:noFill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n-GB" b="1">
                <a:solidFill>
                  <a:schemeClr val="accent6"/>
                </a:solidFill>
              </a:rPr>
              <a:t>Nurturing</a:t>
            </a:r>
          </a:p>
          <a:p>
            <a:pPr algn="ctr"/>
            <a:endParaRPr lang="en-GB" b="1">
              <a:solidFill>
                <a:schemeClr val="accent6"/>
              </a:solidFill>
            </a:endParaRPr>
          </a:p>
          <a:p>
            <a:pPr algn="ctr"/>
            <a:r>
              <a:rPr lang="en-GB" b="1">
                <a:solidFill>
                  <a:schemeClr val="accent6"/>
                </a:solidFill>
              </a:rPr>
              <a:t>Community</a:t>
            </a:r>
          </a:p>
          <a:p>
            <a:pPr algn="ctr"/>
            <a:endParaRPr lang="en-GB" b="1">
              <a:solidFill>
                <a:schemeClr val="accent6"/>
              </a:solidFill>
            </a:endParaRPr>
          </a:p>
          <a:p>
            <a:pPr algn="ctr"/>
            <a:r>
              <a:rPr lang="en-GB" b="1">
                <a:solidFill>
                  <a:schemeClr val="accent6"/>
                </a:solidFill>
              </a:rPr>
              <a:t>Product &amp; Fulfilment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D915A22-50C5-5063-666F-DA97E761A93C}"/>
              </a:ext>
            </a:extLst>
          </p:cNvPr>
          <p:cNvSpPr/>
          <p:nvPr/>
        </p:nvSpPr>
        <p:spPr>
          <a:xfrm>
            <a:off x="9075330" y="3450685"/>
            <a:ext cx="2653803" cy="431228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GB" sz="2000" b="1"/>
              <a:t>Risk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4174EE77-CA16-33DF-51B1-388AC49B6B5A}"/>
              </a:ext>
            </a:extLst>
          </p:cNvPr>
          <p:cNvSpPr/>
          <p:nvPr/>
        </p:nvSpPr>
        <p:spPr>
          <a:xfrm>
            <a:off x="9075330" y="4017832"/>
            <a:ext cx="2653803" cy="1498817"/>
          </a:xfrm>
          <a:prstGeom prst="roundRect">
            <a:avLst/>
          </a:prstGeom>
          <a:noFill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n-GB" b="1">
                <a:solidFill>
                  <a:schemeClr val="accent6"/>
                </a:solidFill>
              </a:rPr>
              <a:t>Reputation</a:t>
            </a:r>
          </a:p>
          <a:p>
            <a:pPr algn="ctr"/>
            <a:r>
              <a:rPr lang="en-GB">
                <a:solidFill>
                  <a:schemeClr val="accent6"/>
                </a:solidFill>
              </a:rPr>
              <a:t>(Andrew Tate)</a:t>
            </a:r>
          </a:p>
          <a:p>
            <a:pPr algn="ctr"/>
            <a:endParaRPr lang="en-GB">
              <a:solidFill>
                <a:schemeClr val="accent6"/>
              </a:solidFill>
            </a:endParaRPr>
          </a:p>
          <a:p>
            <a:pPr algn="ctr"/>
            <a:r>
              <a:rPr lang="en-GB" b="1">
                <a:solidFill>
                  <a:schemeClr val="accent6"/>
                </a:solidFill>
              </a:rPr>
              <a:t>Customer ownership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AA5CC930-6CB0-42EA-AB64-46DDA60929E1}"/>
              </a:ext>
            </a:extLst>
          </p:cNvPr>
          <p:cNvSpPr txBox="1">
            <a:spLocks/>
          </p:cNvSpPr>
          <p:nvPr/>
        </p:nvSpPr>
        <p:spPr>
          <a:xfrm>
            <a:off x="7028121" y="1301110"/>
            <a:ext cx="4918031" cy="136382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>
                <a:solidFill>
                  <a:srgbClr val="1B4344"/>
                </a:solidFill>
              </a:rPr>
              <a:t>Creators need to monetise their influence in as many ways as possible</a:t>
            </a:r>
          </a:p>
        </p:txBody>
      </p:sp>
    </p:spTree>
    <p:extLst>
      <p:ext uri="{BB962C8B-B14F-4D97-AF65-F5344CB8AC3E}">
        <p14:creationId xmlns:p14="http://schemas.microsoft.com/office/powerpoint/2010/main" val="296782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3C4542B-ECDC-F632-B542-FCD585001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9A60F3F-2BA4-5700-B7C0-C033A9EE0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 customers desire for experience requires an element of product purchasing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1714B1-CE2C-2D8C-A55E-5D9B83C73F3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/>
              <a:t>2</a:t>
            </a:r>
          </a:p>
        </p:txBody>
      </p:sp>
      <p:sp>
        <p:nvSpPr>
          <p:cNvPr id="5" name="Chevron 4">
            <a:extLst>
              <a:ext uri="{FF2B5EF4-FFF2-40B4-BE49-F238E27FC236}">
                <a16:creationId xmlns:a16="http://schemas.microsoft.com/office/drawing/2014/main" id="{3AE19A53-98A7-E189-8D5B-41E0DFA27855}"/>
              </a:ext>
            </a:extLst>
          </p:cNvPr>
          <p:cNvSpPr/>
          <p:nvPr/>
        </p:nvSpPr>
        <p:spPr>
          <a:xfrm>
            <a:off x="236720" y="5733595"/>
            <a:ext cx="11727034" cy="724304"/>
          </a:xfrm>
          <a:prstGeom prst="chevron">
            <a:avLst>
              <a:gd name="adj" fmla="val 37726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Content Placeholder 32">
            <a:extLst>
              <a:ext uri="{FF2B5EF4-FFF2-40B4-BE49-F238E27FC236}">
                <a16:creationId xmlns:a16="http://schemas.microsoft.com/office/drawing/2014/main" id="{B221B172-E4A4-B475-401D-2B1F602D985D}"/>
              </a:ext>
            </a:extLst>
          </p:cNvPr>
          <p:cNvSpPr txBox="1">
            <a:spLocks/>
          </p:cNvSpPr>
          <p:nvPr/>
        </p:nvSpPr>
        <p:spPr>
          <a:xfrm>
            <a:off x="939546" y="5747455"/>
            <a:ext cx="11015733" cy="70167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>
                <a:solidFill>
                  <a:srgbClr val="1B43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800"/>
              <a:t>How can we create smooth connection between products and experience? </a:t>
            </a:r>
          </a:p>
        </p:txBody>
      </p:sp>
      <p:pic>
        <p:nvPicPr>
          <p:cNvPr id="7" name="Graphic 6" descr="Help with solid fill">
            <a:extLst>
              <a:ext uri="{FF2B5EF4-FFF2-40B4-BE49-F238E27FC236}">
                <a16:creationId xmlns:a16="http://schemas.microsoft.com/office/drawing/2014/main" id="{8755CD85-6CAB-103B-C5F2-0449296175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9546" y="5737899"/>
            <a:ext cx="720000" cy="720000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7A9187E8-5AC8-2ECF-7E60-5E397E7E3B62}"/>
              </a:ext>
            </a:extLst>
          </p:cNvPr>
          <p:cNvSpPr txBox="1">
            <a:spLocks/>
          </p:cNvSpPr>
          <p:nvPr/>
        </p:nvSpPr>
        <p:spPr>
          <a:xfrm>
            <a:off x="8125427" y="2076277"/>
            <a:ext cx="3801333" cy="315548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>
                <a:solidFill>
                  <a:srgbClr val="1B4344"/>
                </a:solidFill>
              </a:rPr>
              <a:t>Products enhance the consumer need to maximise the quality of an experience</a:t>
            </a:r>
          </a:p>
        </p:txBody>
      </p:sp>
      <p:sp>
        <p:nvSpPr>
          <p:cNvPr id="9" name="Chevron 8">
            <a:extLst>
              <a:ext uri="{FF2B5EF4-FFF2-40B4-BE49-F238E27FC236}">
                <a16:creationId xmlns:a16="http://schemas.microsoft.com/office/drawing/2014/main" id="{5D78EB25-2833-BE79-CC32-C71C58E7D0BB}"/>
              </a:ext>
            </a:extLst>
          </p:cNvPr>
          <p:cNvSpPr/>
          <p:nvPr/>
        </p:nvSpPr>
        <p:spPr>
          <a:xfrm>
            <a:off x="7704085" y="2076277"/>
            <a:ext cx="312625" cy="3155480"/>
          </a:xfrm>
          <a:prstGeom prst="chevron">
            <a:avLst>
              <a:gd name="adj" fmla="val 74417"/>
            </a:avLst>
          </a:prstGeom>
          <a:solidFill>
            <a:srgbClr val="1B434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3DB6706A-251F-6C63-64D7-FFC6FE61D876}"/>
              </a:ext>
            </a:extLst>
          </p:cNvPr>
          <p:cNvSpPr/>
          <p:nvPr/>
        </p:nvSpPr>
        <p:spPr>
          <a:xfrm>
            <a:off x="1532219" y="2284896"/>
            <a:ext cx="5368311" cy="824685"/>
          </a:xfrm>
          <a:custGeom>
            <a:avLst/>
            <a:gdLst>
              <a:gd name="connsiteX0" fmla="*/ 0 w 5405120"/>
              <a:gd name="connsiteY0" fmla="*/ 0 h 1106169"/>
              <a:gd name="connsiteX1" fmla="*/ 4852036 w 5405120"/>
              <a:gd name="connsiteY1" fmla="*/ 0 h 1106169"/>
              <a:gd name="connsiteX2" fmla="*/ 5405120 w 5405120"/>
              <a:gd name="connsiteY2" fmla="*/ 553085 h 1106169"/>
              <a:gd name="connsiteX3" fmla="*/ 4852036 w 5405120"/>
              <a:gd name="connsiteY3" fmla="*/ 1106169 h 1106169"/>
              <a:gd name="connsiteX4" fmla="*/ 0 w 5405120"/>
              <a:gd name="connsiteY4" fmla="*/ 1106169 h 1106169"/>
              <a:gd name="connsiteX5" fmla="*/ 0 w 5405120"/>
              <a:gd name="connsiteY5" fmla="*/ 0 h 1106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5120" h="1106169">
                <a:moveTo>
                  <a:pt x="5405120" y="1106168"/>
                </a:moveTo>
                <a:lnTo>
                  <a:pt x="553084" y="1106168"/>
                </a:lnTo>
                <a:lnTo>
                  <a:pt x="0" y="553084"/>
                </a:lnTo>
                <a:lnTo>
                  <a:pt x="553084" y="1"/>
                </a:lnTo>
                <a:lnTo>
                  <a:pt x="5405120" y="1"/>
                </a:lnTo>
                <a:lnTo>
                  <a:pt x="5405120" y="110616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4332" tIns="194311" rIns="362712" bIns="194311" numCol="1" spcCol="1270" anchor="ctr" anchorCtr="0">
            <a:noAutofit/>
          </a:bodyPr>
          <a:lstStyle/>
          <a:p>
            <a:pPr marL="0" lvl="0" indent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b="1">
                <a:solidFill>
                  <a:schemeClr val="bg1"/>
                </a:solidFill>
              </a:rPr>
              <a:t>Enhance your hiking experience with hiking gear</a:t>
            </a:r>
            <a:endParaRPr lang="en-GB" b="1" kern="1200">
              <a:solidFill>
                <a:schemeClr val="bg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1B8D87F-918B-4015-4149-6DEDBC862DBE}"/>
              </a:ext>
            </a:extLst>
          </p:cNvPr>
          <p:cNvSpPr/>
          <p:nvPr/>
        </p:nvSpPr>
        <p:spPr>
          <a:xfrm>
            <a:off x="611581" y="2284896"/>
            <a:ext cx="828000" cy="824684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B5AA254-F5A2-0D59-F531-5AB90E186955}"/>
              </a:ext>
            </a:extLst>
          </p:cNvPr>
          <p:cNvSpPr/>
          <p:nvPr/>
        </p:nvSpPr>
        <p:spPr>
          <a:xfrm>
            <a:off x="1532219" y="3299325"/>
            <a:ext cx="5368311" cy="824685"/>
          </a:xfrm>
          <a:custGeom>
            <a:avLst/>
            <a:gdLst>
              <a:gd name="connsiteX0" fmla="*/ 0 w 5405120"/>
              <a:gd name="connsiteY0" fmla="*/ 0 h 1106169"/>
              <a:gd name="connsiteX1" fmla="*/ 4852036 w 5405120"/>
              <a:gd name="connsiteY1" fmla="*/ 0 h 1106169"/>
              <a:gd name="connsiteX2" fmla="*/ 5405120 w 5405120"/>
              <a:gd name="connsiteY2" fmla="*/ 553085 h 1106169"/>
              <a:gd name="connsiteX3" fmla="*/ 4852036 w 5405120"/>
              <a:gd name="connsiteY3" fmla="*/ 1106169 h 1106169"/>
              <a:gd name="connsiteX4" fmla="*/ 0 w 5405120"/>
              <a:gd name="connsiteY4" fmla="*/ 1106169 h 1106169"/>
              <a:gd name="connsiteX5" fmla="*/ 0 w 5405120"/>
              <a:gd name="connsiteY5" fmla="*/ 0 h 1106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5120" h="1106169">
                <a:moveTo>
                  <a:pt x="5405120" y="1106168"/>
                </a:moveTo>
                <a:lnTo>
                  <a:pt x="553084" y="1106168"/>
                </a:lnTo>
                <a:lnTo>
                  <a:pt x="0" y="553084"/>
                </a:lnTo>
                <a:lnTo>
                  <a:pt x="553084" y="1"/>
                </a:lnTo>
                <a:lnTo>
                  <a:pt x="5405120" y="1"/>
                </a:lnTo>
                <a:lnTo>
                  <a:pt x="5405120" y="110616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4332" tIns="194311" rIns="362712" bIns="194310" numCol="1" spcCol="1270" anchor="ctr" anchorCtr="0">
            <a:noAutofit/>
          </a:bodyPr>
          <a:lstStyle/>
          <a:p>
            <a:pPr marL="0" lvl="0" indent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b="1">
                <a:solidFill>
                  <a:schemeClr val="bg1"/>
                </a:solidFill>
              </a:rPr>
              <a:t>Relive your food tour back home with the right groceries</a:t>
            </a:r>
            <a:endParaRPr lang="en-GB" b="1" kern="1200">
              <a:solidFill>
                <a:schemeClr val="bg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C304E71-F09D-3013-F511-9D0749B99C99}"/>
              </a:ext>
            </a:extLst>
          </p:cNvPr>
          <p:cNvSpPr/>
          <p:nvPr/>
        </p:nvSpPr>
        <p:spPr>
          <a:xfrm>
            <a:off x="611581" y="3299325"/>
            <a:ext cx="828000" cy="824684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E66A00AA-EC95-D561-9009-14DC39E3AA54}"/>
              </a:ext>
            </a:extLst>
          </p:cNvPr>
          <p:cNvSpPr/>
          <p:nvPr/>
        </p:nvSpPr>
        <p:spPr>
          <a:xfrm>
            <a:off x="1532218" y="4313754"/>
            <a:ext cx="5368311" cy="824685"/>
          </a:xfrm>
          <a:custGeom>
            <a:avLst/>
            <a:gdLst>
              <a:gd name="connsiteX0" fmla="*/ 0 w 5405120"/>
              <a:gd name="connsiteY0" fmla="*/ 0 h 1106169"/>
              <a:gd name="connsiteX1" fmla="*/ 4852036 w 5405120"/>
              <a:gd name="connsiteY1" fmla="*/ 0 h 1106169"/>
              <a:gd name="connsiteX2" fmla="*/ 5405120 w 5405120"/>
              <a:gd name="connsiteY2" fmla="*/ 553085 h 1106169"/>
              <a:gd name="connsiteX3" fmla="*/ 4852036 w 5405120"/>
              <a:gd name="connsiteY3" fmla="*/ 1106169 h 1106169"/>
              <a:gd name="connsiteX4" fmla="*/ 0 w 5405120"/>
              <a:gd name="connsiteY4" fmla="*/ 1106169 h 1106169"/>
              <a:gd name="connsiteX5" fmla="*/ 0 w 5405120"/>
              <a:gd name="connsiteY5" fmla="*/ 0 h 1106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5120" h="1106169">
                <a:moveTo>
                  <a:pt x="5405120" y="1106168"/>
                </a:moveTo>
                <a:lnTo>
                  <a:pt x="553084" y="1106168"/>
                </a:lnTo>
                <a:lnTo>
                  <a:pt x="0" y="553084"/>
                </a:lnTo>
                <a:lnTo>
                  <a:pt x="553084" y="1"/>
                </a:lnTo>
                <a:lnTo>
                  <a:pt x="5405120" y="1"/>
                </a:lnTo>
                <a:lnTo>
                  <a:pt x="5405120" y="110616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4332" tIns="194311" rIns="362712" bIns="194310" numCol="1" spcCol="1270" anchor="ctr" anchorCtr="0">
            <a:noAutofit/>
          </a:bodyPr>
          <a:lstStyle/>
          <a:p>
            <a:pPr marL="0" lvl="0" indent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b="1" kern="1200">
                <a:solidFill>
                  <a:schemeClr val="bg1"/>
                </a:solidFill>
              </a:rPr>
              <a:t>Build strong bonds with family and friends while looking </a:t>
            </a:r>
            <a:r>
              <a:rPr lang="en-GB" b="1">
                <a:solidFill>
                  <a:schemeClr val="bg1"/>
                </a:solidFill>
              </a:rPr>
              <a:t>and feeling at your best</a:t>
            </a:r>
            <a:endParaRPr lang="en-GB" b="1" kern="120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1A31314-9ED1-0328-0632-14718EF6274F}"/>
              </a:ext>
            </a:extLst>
          </p:cNvPr>
          <p:cNvSpPr/>
          <p:nvPr/>
        </p:nvSpPr>
        <p:spPr>
          <a:xfrm>
            <a:off x="612298" y="4313754"/>
            <a:ext cx="828000" cy="824684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8" name="Graphic 17" descr="Chevron arrows with solid fill">
            <a:extLst>
              <a:ext uri="{FF2B5EF4-FFF2-40B4-BE49-F238E27FC236}">
                <a16:creationId xmlns:a16="http://schemas.microsoft.com/office/drawing/2014/main" id="{3C8EB5CE-8CF4-BD87-F069-C0DECF4BB7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9581" y="3405667"/>
            <a:ext cx="612000" cy="612000"/>
          </a:xfrm>
          <a:prstGeom prst="rect">
            <a:avLst/>
          </a:prstGeom>
        </p:spPr>
      </p:pic>
      <p:pic>
        <p:nvPicPr>
          <p:cNvPr id="19" name="Graphic 18" descr="Circles with arrows with solid fill">
            <a:extLst>
              <a:ext uri="{FF2B5EF4-FFF2-40B4-BE49-F238E27FC236}">
                <a16:creationId xmlns:a16="http://schemas.microsoft.com/office/drawing/2014/main" id="{04B2D37D-F925-4C33-0F4B-A20228946D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581" y="4423866"/>
            <a:ext cx="612000" cy="612000"/>
          </a:xfrm>
          <a:prstGeom prst="rect">
            <a:avLst/>
          </a:prstGeom>
        </p:spPr>
      </p:pic>
      <p:pic>
        <p:nvPicPr>
          <p:cNvPr id="21" name="Graphic 20" descr="Direction with solid fill">
            <a:extLst>
              <a:ext uri="{FF2B5EF4-FFF2-40B4-BE49-F238E27FC236}">
                <a16:creationId xmlns:a16="http://schemas.microsoft.com/office/drawing/2014/main" id="{1FCD1247-EB6E-233D-BD83-D4D8B8EEEF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9581" y="2391238"/>
            <a:ext cx="61200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385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FD56F0-F532-90E7-FBE3-B14E33D84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A639E8-5CF1-9959-4E18-907DD1C89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evolution of shopping creates new ways to engage with customers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7F43AD-5F7E-D4F1-9FCA-C4D976850A0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/>
              <a:t>3</a:t>
            </a:r>
          </a:p>
        </p:txBody>
      </p:sp>
      <p:sp>
        <p:nvSpPr>
          <p:cNvPr id="5" name="Chevron 4">
            <a:extLst>
              <a:ext uri="{FF2B5EF4-FFF2-40B4-BE49-F238E27FC236}">
                <a16:creationId xmlns:a16="http://schemas.microsoft.com/office/drawing/2014/main" id="{DD6ADE7F-90DB-196F-08EB-F06E4AA5F3A7}"/>
              </a:ext>
            </a:extLst>
          </p:cNvPr>
          <p:cNvSpPr/>
          <p:nvPr/>
        </p:nvSpPr>
        <p:spPr>
          <a:xfrm>
            <a:off x="236720" y="5733595"/>
            <a:ext cx="11727034" cy="724304"/>
          </a:xfrm>
          <a:prstGeom prst="chevron">
            <a:avLst>
              <a:gd name="adj" fmla="val 37726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Content Placeholder 32">
            <a:extLst>
              <a:ext uri="{FF2B5EF4-FFF2-40B4-BE49-F238E27FC236}">
                <a16:creationId xmlns:a16="http://schemas.microsoft.com/office/drawing/2014/main" id="{BEEDE1ED-F3D0-7875-74F2-0E2CAAE8E5D6}"/>
              </a:ext>
            </a:extLst>
          </p:cNvPr>
          <p:cNvSpPr txBox="1">
            <a:spLocks/>
          </p:cNvSpPr>
          <p:nvPr/>
        </p:nvSpPr>
        <p:spPr>
          <a:xfrm>
            <a:off x="939546" y="5747455"/>
            <a:ext cx="11015733" cy="70167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>
                <a:solidFill>
                  <a:srgbClr val="1B43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800"/>
              <a:t>How can we create more personalised and efficient ways to engage with consumers   </a:t>
            </a:r>
          </a:p>
        </p:txBody>
      </p:sp>
      <p:pic>
        <p:nvPicPr>
          <p:cNvPr id="7" name="Graphic 6" descr="Help with solid fill">
            <a:extLst>
              <a:ext uri="{FF2B5EF4-FFF2-40B4-BE49-F238E27FC236}">
                <a16:creationId xmlns:a16="http://schemas.microsoft.com/office/drawing/2014/main" id="{6EA6CDF3-D380-24EF-884B-FA3163FE83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9546" y="5737899"/>
            <a:ext cx="720000" cy="720000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0E54E57B-7D37-4ACA-C88D-06D563EA6ABD}"/>
              </a:ext>
            </a:extLst>
          </p:cNvPr>
          <p:cNvSpPr txBox="1">
            <a:spLocks/>
          </p:cNvSpPr>
          <p:nvPr/>
        </p:nvSpPr>
        <p:spPr>
          <a:xfrm>
            <a:off x="8125427" y="2076277"/>
            <a:ext cx="3801333" cy="315548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>
                <a:solidFill>
                  <a:srgbClr val="1B4344"/>
                </a:solidFill>
              </a:rPr>
              <a:t>Consumers needs are satisfied in a more personalised and faster ways</a:t>
            </a:r>
          </a:p>
        </p:txBody>
      </p:sp>
      <p:sp>
        <p:nvSpPr>
          <p:cNvPr id="9" name="Chevron 8">
            <a:extLst>
              <a:ext uri="{FF2B5EF4-FFF2-40B4-BE49-F238E27FC236}">
                <a16:creationId xmlns:a16="http://schemas.microsoft.com/office/drawing/2014/main" id="{E07370A2-28B6-F92E-1073-73EE91F5DC18}"/>
              </a:ext>
            </a:extLst>
          </p:cNvPr>
          <p:cNvSpPr/>
          <p:nvPr/>
        </p:nvSpPr>
        <p:spPr>
          <a:xfrm>
            <a:off x="7704085" y="2076277"/>
            <a:ext cx="312625" cy="3155480"/>
          </a:xfrm>
          <a:prstGeom prst="chevron">
            <a:avLst>
              <a:gd name="adj" fmla="val 74417"/>
            </a:avLst>
          </a:prstGeom>
          <a:solidFill>
            <a:srgbClr val="1B434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CAB9E2B-3181-6D57-C95F-5A737297AD99}"/>
              </a:ext>
            </a:extLst>
          </p:cNvPr>
          <p:cNvGrpSpPr/>
          <p:nvPr/>
        </p:nvGrpSpPr>
        <p:grpSpPr>
          <a:xfrm>
            <a:off x="508954" y="1721901"/>
            <a:ext cx="6540432" cy="3753866"/>
            <a:chOff x="508954" y="2105685"/>
            <a:chExt cx="5587046" cy="3180194"/>
          </a:xfrm>
        </p:grpSpPr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E954F33B-5F4A-1EA9-C76B-5A9EAA47AEAF}"/>
                </a:ext>
              </a:extLst>
            </p:cNvPr>
            <p:cNvSpPr/>
            <p:nvPr/>
          </p:nvSpPr>
          <p:spPr>
            <a:xfrm>
              <a:off x="508954" y="2105685"/>
              <a:ext cx="1800000" cy="1172565"/>
            </a:xfrm>
            <a:prstGeom prst="parallelogram">
              <a:avLst/>
            </a:prstGeom>
            <a:solidFill>
              <a:srgbClr val="1B43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/>
                <a:t>Easy content creation and sharing</a:t>
              </a:r>
            </a:p>
          </p:txBody>
        </p:sp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DEA3D515-FF79-735A-56E5-7E65D18EF211}"/>
                </a:ext>
              </a:extLst>
            </p:cNvPr>
            <p:cNvSpPr/>
            <p:nvPr/>
          </p:nvSpPr>
          <p:spPr>
            <a:xfrm>
              <a:off x="2402477" y="2105685"/>
              <a:ext cx="1800000" cy="1172565"/>
            </a:xfrm>
            <a:prstGeom prst="parallelogram">
              <a:avLst/>
            </a:prstGeom>
            <a:solidFill>
              <a:srgbClr val="1B43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/>
                <a:t>Emergence of AI &amp; AR</a:t>
              </a:r>
            </a:p>
          </p:txBody>
        </p: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1E435C83-3F57-25FB-CABF-999E02E50FAE}"/>
                </a:ext>
              </a:extLst>
            </p:cNvPr>
            <p:cNvSpPr/>
            <p:nvPr/>
          </p:nvSpPr>
          <p:spPr>
            <a:xfrm>
              <a:off x="4296000" y="2105685"/>
              <a:ext cx="1800000" cy="1172565"/>
            </a:xfrm>
            <a:prstGeom prst="parallelogram">
              <a:avLst/>
            </a:prstGeom>
            <a:solidFill>
              <a:srgbClr val="1B43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/>
                <a:t>Social media and e-comm integration</a:t>
              </a:r>
            </a:p>
          </p:txBody>
        </p:sp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3D7BE0B6-3AB8-6C95-7340-C24EC43F2858}"/>
                </a:ext>
              </a:extLst>
            </p:cNvPr>
            <p:cNvSpPr/>
            <p:nvPr/>
          </p:nvSpPr>
          <p:spPr>
            <a:xfrm>
              <a:off x="508954" y="4113314"/>
              <a:ext cx="1800000" cy="1172565"/>
            </a:xfrm>
            <a:prstGeom prst="parallelogram">
              <a:avLst/>
            </a:prstGeom>
            <a:solidFill>
              <a:srgbClr val="1F83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b="1"/>
                <a:t>Wider variety of content</a:t>
              </a:r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0E9DF600-26F1-CC36-55FA-300652B9849A}"/>
                </a:ext>
              </a:extLst>
            </p:cNvPr>
            <p:cNvSpPr/>
            <p:nvPr/>
          </p:nvSpPr>
          <p:spPr>
            <a:xfrm>
              <a:off x="2402477" y="4113314"/>
              <a:ext cx="1800000" cy="1172565"/>
            </a:xfrm>
            <a:prstGeom prst="parallelogram">
              <a:avLst/>
            </a:prstGeom>
            <a:solidFill>
              <a:srgbClr val="1F83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b="1"/>
                <a:t>Advanced search algorithms</a:t>
              </a:r>
            </a:p>
          </p:txBody>
        </p:sp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16E6CF52-717B-0250-A059-EFFBB463102D}"/>
                </a:ext>
              </a:extLst>
            </p:cNvPr>
            <p:cNvSpPr/>
            <p:nvPr/>
          </p:nvSpPr>
          <p:spPr>
            <a:xfrm>
              <a:off x="4296000" y="4113314"/>
              <a:ext cx="1800000" cy="1172565"/>
            </a:xfrm>
            <a:prstGeom prst="parallelogram">
              <a:avLst/>
            </a:prstGeom>
            <a:solidFill>
              <a:srgbClr val="1F83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b="1"/>
                <a:t>Interactivity &amp; personalisation</a:t>
              </a:r>
            </a:p>
          </p:txBody>
        </p:sp>
      </p:grpSp>
      <p:sp>
        <p:nvSpPr>
          <p:cNvPr id="20" name="Down Arrow 19">
            <a:extLst>
              <a:ext uri="{FF2B5EF4-FFF2-40B4-BE49-F238E27FC236}">
                <a16:creationId xmlns:a16="http://schemas.microsoft.com/office/drawing/2014/main" id="{6EE1C102-F72D-5156-5C8A-072DA1732C77}"/>
              </a:ext>
            </a:extLst>
          </p:cNvPr>
          <p:cNvSpPr/>
          <p:nvPr/>
        </p:nvSpPr>
        <p:spPr>
          <a:xfrm>
            <a:off x="3625702" y="3311860"/>
            <a:ext cx="484632" cy="684314"/>
          </a:xfrm>
          <a:prstGeom prst="downArrow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3887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92B9DE0-ADF7-1A9D-CB8E-5ABBBF23F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65175E3-5016-BB56-7F4D-E832A1F58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Walmart has a lot to offer the creator economy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A61CA7-0D13-68B9-D491-ADDE2E673CC2}"/>
              </a:ext>
            </a:extLst>
          </p:cNvPr>
          <p:cNvSpPr/>
          <p:nvPr/>
        </p:nvSpPr>
        <p:spPr>
          <a:xfrm>
            <a:off x="224015" y="1536700"/>
            <a:ext cx="8373885" cy="48387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295BD1C-28AD-ACF7-971B-7D3E1CC65AF8}"/>
              </a:ext>
            </a:extLst>
          </p:cNvPr>
          <p:cNvCxnSpPr>
            <a:cxnSpLocks/>
          </p:cNvCxnSpPr>
          <p:nvPr/>
        </p:nvCxnSpPr>
        <p:spPr>
          <a:xfrm flipH="1">
            <a:off x="224015" y="1535726"/>
            <a:ext cx="8373885" cy="4839674"/>
          </a:xfrm>
          <a:prstGeom prst="line">
            <a:avLst/>
          </a:prstGeom>
          <a:ln w="19050">
            <a:solidFill>
              <a:srgbClr val="1B43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Hexagon 5">
            <a:extLst>
              <a:ext uri="{FF2B5EF4-FFF2-40B4-BE49-F238E27FC236}">
                <a16:creationId xmlns:a16="http://schemas.microsoft.com/office/drawing/2014/main" id="{CB179ABB-C999-9F50-4AFF-0A7BFA5276DC}"/>
              </a:ext>
            </a:extLst>
          </p:cNvPr>
          <p:cNvSpPr>
            <a:spLocks noChangeAspect="1"/>
          </p:cNvSpPr>
          <p:nvPr/>
        </p:nvSpPr>
        <p:spPr>
          <a:xfrm>
            <a:off x="3369293" y="4554458"/>
            <a:ext cx="1920727" cy="1656000"/>
          </a:xfrm>
          <a:prstGeom prst="hexagon">
            <a:avLst>
              <a:gd name="adj" fmla="val 25000"/>
              <a:gd name="vf" fmla="val 11547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r>
              <a:rPr lang="en-GB" sz="1200" b="1"/>
              <a:t>Not fully leveraging influencers</a:t>
            </a:r>
          </a:p>
        </p:txBody>
      </p:sp>
      <p:sp>
        <p:nvSpPr>
          <p:cNvPr id="7" name="Hexagon 6">
            <a:extLst>
              <a:ext uri="{FF2B5EF4-FFF2-40B4-BE49-F238E27FC236}">
                <a16:creationId xmlns:a16="http://schemas.microsoft.com/office/drawing/2014/main" id="{A087D95D-1B3B-FBC1-76A0-19827F3BD866}"/>
              </a:ext>
            </a:extLst>
          </p:cNvPr>
          <p:cNvSpPr>
            <a:spLocks noChangeAspect="1"/>
          </p:cNvSpPr>
          <p:nvPr/>
        </p:nvSpPr>
        <p:spPr>
          <a:xfrm>
            <a:off x="5813475" y="3665300"/>
            <a:ext cx="1920727" cy="1656000"/>
          </a:xfrm>
          <a:prstGeom prst="hexagon">
            <a:avLst>
              <a:gd name="adj" fmla="val 25000"/>
              <a:gd name="vf" fmla="val 11547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r>
              <a:rPr lang="en-GB" sz="1200" b="1"/>
              <a:t>Walmart association with utility over emotion</a:t>
            </a:r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2963AB3D-46E9-967C-73D1-31E13D2A75EA}"/>
              </a:ext>
            </a:extLst>
          </p:cNvPr>
          <p:cNvSpPr>
            <a:spLocks noChangeAspect="1"/>
          </p:cNvSpPr>
          <p:nvPr/>
        </p:nvSpPr>
        <p:spPr>
          <a:xfrm>
            <a:off x="10471754" y="1535726"/>
            <a:ext cx="417546" cy="360000"/>
          </a:xfrm>
          <a:prstGeom prst="hexagon">
            <a:avLst>
              <a:gd name="adj" fmla="val 25000"/>
              <a:gd name="vf" fmla="val 11547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13095A-AB6C-7BA2-5F40-7391AB16C955}"/>
              </a:ext>
            </a:extLst>
          </p:cNvPr>
          <p:cNvSpPr>
            <a:spLocks/>
          </p:cNvSpPr>
          <p:nvPr/>
        </p:nvSpPr>
        <p:spPr>
          <a:xfrm>
            <a:off x="10955752" y="1535726"/>
            <a:ext cx="1008001" cy="360000"/>
          </a:xfrm>
          <a:prstGeom prst="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r>
              <a:rPr lang="en-GB" sz="1000" b="1"/>
              <a:t>Weakness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EE5B784C-15FB-F6E6-6013-B234D10D0C94}"/>
              </a:ext>
            </a:extLst>
          </p:cNvPr>
          <p:cNvSpPr>
            <a:spLocks noChangeAspect="1"/>
          </p:cNvSpPr>
          <p:nvPr/>
        </p:nvSpPr>
        <p:spPr>
          <a:xfrm>
            <a:off x="8877300" y="1535726"/>
            <a:ext cx="417546" cy="360000"/>
          </a:xfrm>
          <a:custGeom>
            <a:avLst/>
            <a:gdLst>
              <a:gd name="connsiteX0" fmla="*/ 0 w 2283968"/>
              <a:gd name="connsiteY0" fmla="*/ 984589 h 1969178"/>
              <a:gd name="connsiteX1" fmla="*/ 492295 w 2283968"/>
              <a:gd name="connsiteY1" fmla="*/ 0 h 1969178"/>
              <a:gd name="connsiteX2" fmla="*/ 1791674 w 2283968"/>
              <a:gd name="connsiteY2" fmla="*/ 0 h 1969178"/>
              <a:gd name="connsiteX3" fmla="*/ 2283968 w 2283968"/>
              <a:gd name="connsiteY3" fmla="*/ 984589 h 1969178"/>
              <a:gd name="connsiteX4" fmla="*/ 1791674 w 2283968"/>
              <a:gd name="connsiteY4" fmla="*/ 1969178 h 1969178"/>
              <a:gd name="connsiteX5" fmla="*/ 492295 w 2283968"/>
              <a:gd name="connsiteY5" fmla="*/ 1969178 h 1969178"/>
              <a:gd name="connsiteX6" fmla="*/ 0 w 2283968"/>
              <a:gd name="connsiteY6" fmla="*/ 984589 h 196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3968" h="1969178">
                <a:moveTo>
                  <a:pt x="0" y="984589"/>
                </a:moveTo>
                <a:lnTo>
                  <a:pt x="492295" y="0"/>
                </a:lnTo>
                <a:lnTo>
                  <a:pt x="1791674" y="0"/>
                </a:lnTo>
                <a:lnTo>
                  <a:pt x="2283968" y="984589"/>
                </a:lnTo>
                <a:lnTo>
                  <a:pt x="1791674" y="1969178"/>
                </a:lnTo>
                <a:lnTo>
                  <a:pt x="492295" y="1969178"/>
                </a:lnTo>
                <a:lnTo>
                  <a:pt x="0" y="984589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54429" tIns="357649" rIns="354429" bIns="357649" numCol="1" spcCol="1270" anchor="ctr" anchorCtr="0">
            <a:noAutofit/>
          </a:bodyPr>
          <a:lstStyle/>
          <a:p>
            <a:pPr marL="0" lvl="0" indent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4100" kern="12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F6532F7-52C5-A5BA-F227-707C51093650}"/>
              </a:ext>
            </a:extLst>
          </p:cNvPr>
          <p:cNvSpPr>
            <a:spLocks/>
          </p:cNvSpPr>
          <p:nvPr/>
        </p:nvSpPr>
        <p:spPr>
          <a:xfrm>
            <a:off x="9361300" y="1535726"/>
            <a:ext cx="1044000" cy="360000"/>
          </a:xfrm>
          <a:prstGeom prst="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r>
              <a:rPr lang="en-GB" sz="1000" b="1"/>
              <a:t>Strengths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CDD2CBF-506E-633D-052F-37DE02FB571E}"/>
              </a:ext>
            </a:extLst>
          </p:cNvPr>
          <p:cNvSpPr>
            <a:spLocks noChangeAspect="1"/>
          </p:cNvSpPr>
          <p:nvPr/>
        </p:nvSpPr>
        <p:spPr>
          <a:xfrm>
            <a:off x="1601315" y="1852173"/>
            <a:ext cx="1920727" cy="1656000"/>
          </a:xfrm>
          <a:custGeom>
            <a:avLst/>
            <a:gdLst>
              <a:gd name="connsiteX0" fmla="*/ 0 w 2283968"/>
              <a:gd name="connsiteY0" fmla="*/ 984589 h 1969178"/>
              <a:gd name="connsiteX1" fmla="*/ 492295 w 2283968"/>
              <a:gd name="connsiteY1" fmla="*/ 0 h 1969178"/>
              <a:gd name="connsiteX2" fmla="*/ 1791674 w 2283968"/>
              <a:gd name="connsiteY2" fmla="*/ 0 h 1969178"/>
              <a:gd name="connsiteX3" fmla="*/ 2283968 w 2283968"/>
              <a:gd name="connsiteY3" fmla="*/ 984589 h 1969178"/>
              <a:gd name="connsiteX4" fmla="*/ 1791674 w 2283968"/>
              <a:gd name="connsiteY4" fmla="*/ 1969178 h 1969178"/>
              <a:gd name="connsiteX5" fmla="*/ 492295 w 2283968"/>
              <a:gd name="connsiteY5" fmla="*/ 1969178 h 1969178"/>
              <a:gd name="connsiteX6" fmla="*/ 0 w 2283968"/>
              <a:gd name="connsiteY6" fmla="*/ 984589 h 196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3968" h="1969178">
                <a:moveTo>
                  <a:pt x="0" y="984589"/>
                </a:moveTo>
                <a:lnTo>
                  <a:pt x="492295" y="0"/>
                </a:lnTo>
                <a:lnTo>
                  <a:pt x="1791674" y="0"/>
                </a:lnTo>
                <a:lnTo>
                  <a:pt x="2283968" y="984589"/>
                </a:lnTo>
                <a:lnTo>
                  <a:pt x="1791674" y="1969178"/>
                </a:lnTo>
                <a:lnTo>
                  <a:pt x="492295" y="1969178"/>
                </a:lnTo>
                <a:lnTo>
                  <a:pt x="0" y="984589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54429" tIns="357649" rIns="354429" bIns="357649" numCol="1" spcCol="1270" anchor="ctr" anchorCtr="0">
            <a:noAutofit/>
          </a:bodyPr>
          <a:lstStyle/>
          <a:p>
            <a:pPr marL="0" lvl="0" indent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200" b="1"/>
              <a:t>Brand and reach – </a:t>
            </a:r>
            <a:r>
              <a:rPr lang="en-GB" sz="1200"/>
              <a:t>offers a reach to 80% of Canada</a:t>
            </a:r>
            <a:endParaRPr lang="en-GB" sz="1200" kern="1200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BD4C4A91-3078-B64C-AC36-98D4EC73AB6B}"/>
              </a:ext>
            </a:extLst>
          </p:cNvPr>
          <p:cNvSpPr>
            <a:spLocks noChangeAspect="1"/>
          </p:cNvSpPr>
          <p:nvPr/>
        </p:nvSpPr>
        <p:spPr>
          <a:xfrm>
            <a:off x="3907290" y="1624293"/>
            <a:ext cx="1920727" cy="1656000"/>
          </a:xfrm>
          <a:custGeom>
            <a:avLst/>
            <a:gdLst>
              <a:gd name="connsiteX0" fmla="*/ 0 w 2283968"/>
              <a:gd name="connsiteY0" fmla="*/ 984589 h 1969178"/>
              <a:gd name="connsiteX1" fmla="*/ 492295 w 2283968"/>
              <a:gd name="connsiteY1" fmla="*/ 0 h 1969178"/>
              <a:gd name="connsiteX2" fmla="*/ 1791674 w 2283968"/>
              <a:gd name="connsiteY2" fmla="*/ 0 h 1969178"/>
              <a:gd name="connsiteX3" fmla="*/ 2283968 w 2283968"/>
              <a:gd name="connsiteY3" fmla="*/ 984589 h 1969178"/>
              <a:gd name="connsiteX4" fmla="*/ 1791674 w 2283968"/>
              <a:gd name="connsiteY4" fmla="*/ 1969178 h 1969178"/>
              <a:gd name="connsiteX5" fmla="*/ 492295 w 2283968"/>
              <a:gd name="connsiteY5" fmla="*/ 1969178 h 1969178"/>
              <a:gd name="connsiteX6" fmla="*/ 0 w 2283968"/>
              <a:gd name="connsiteY6" fmla="*/ 984589 h 196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3968" h="1969178">
                <a:moveTo>
                  <a:pt x="0" y="984589"/>
                </a:moveTo>
                <a:lnTo>
                  <a:pt x="492295" y="0"/>
                </a:lnTo>
                <a:lnTo>
                  <a:pt x="1791674" y="0"/>
                </a:lnTo>
                <a:lnTo>
                  <a:pt x="2283968" y="984589"/>
                </a:lnTo>
                <a:lnTo>
                  <a:pt x="1791674" y="1969178"/>
                </a:lnTo>
                <a:lnTo>
                  <a:pt x="492295" y="1969178"/>
                </a:lnTo>
                <a:lnTo>
                  <a:pt x="0" y="984589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54429" tIns="357649" rIns="354429" bIns="357649" numCol="1" spcCol="1270" anchor="ctr" anchorCtr="0">
            <a:noAutofit/>
          </a:bodyPr>
          <a:lstStyle/>
          <a:p>
            <a:pPr marL="0" lvl="0" indent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200" b="1" kern="1200"/>
              <a:t>Resources</a:t>
            </a:r>
            <a:r>
              <a:rPr lang="en-GB" sz="1200" kern="1200"/>
              <a:t> - $3.5b </a:t>
            </a:r>
            <a:r>
              <a:rPr lang="en-GB" sz="1200"/>
              <a:t>investment</a:t>
            </a:r>
            <a:endParaRPr lang="en-GB" sz="1200" b="1" kern="120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32205F1B-58B9-31A3-80EA-F6D5C2DD62E8}"/>
              </a:ext>
            </a:extLst>
          </p:cNvPr>
          <p:cNvSpPr>
            <a:spLocks noChangeAspect="1"/>
          </p:cNvSpPr>
          <p:nvPr/>
        </p:nvSpPr>
        <p:spPr>
          <a:xfrm>
            <a:off x="325334" y="3726458"/>
            <a:ext cx="1920727" cy="1656000"/>
          </a:xfrm>
          <a:custGeom>
            <a:avLst/>
            <a:gdLst>
              <a:gd name="connsiteX0" fmla="*/ 0 w 2283968"/>
              <a:gd name="connsiteY0" fmla="*/ 984589 h 1969178"/>
              <a:gd name="connsiteX1" fmla="*/ 492295 w 2283968"/>
              <a:gd name="connsiteY1" fmla="*/ 0 h 1969178"/>
              <a:gd name="connsiteX2" fmla="*/ 1791674 w 2283968"/>
              <a:gd name="connsiteY2" fmla="*/ 0 h 1969178"/>
              <a:gd name="connsiteX3" fmla="*/ 2283968 w 2283968"/>
              <a:gd name="connsiteY3" fmla="*/ 984589 h 1969178"/>
              <a:gd name="connsiteX4" fmla="*/ 1791674 w 2283968"/>
              <a:gd name="connsiteY4" fmla="*/ 1969178 h 1969178"/>
              <a:gd name="connsiteX5" fmla="*/ 492295 w 2283968"/>
              <a:gd name="connsiteY5" fmla="*/ 1969178 h 1969178"/>
              <a:gd name="connsiteX6" fmla="*/ 0 w 2283968"/>
              <a:gd name="connsiteY6" fmla="*/ 984589 h 196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3968" h="1969178">
                <a:moveTo>
                  <a:pt x="0" y="984589"/>
                </a:moveTo>
                <a:lnTo>
                  <a:pt x="492295" y="0"/>
                </a:lnTo>
                <a:lnTo>
                  <a:pt x="1791674" y="0"/>
                </a:lnTo>
                <a:lnTo>
                  <a:pt x="2283968" y="984589"/>
                </a:lnTo>
                <a:lnTo>
                  <a:pt x="1791674" y="1969178"/>
                </a:lnTo>
                <a:lnTo>
                  <a:pt x="492295" y="1969178"/>
                </a:lnTo>
                <a:lnTo>
                  <a:pt x="0" y="984589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54429" tIns="357649" rIns="354429" bIns="357649" numCol="1" spcCol="1270" anchor="ctr" anchorCtr="0">
            <a:noAutofit/>
          </a:bodyPr>
          <a:lstStyle/>
          <a:p>
            <a:pPr marL="0" lvl="0" indent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200" b="1"/>
              <a:t>Size &amp; Scale – </a:t>
            </a:r>
            <a:r>
              <a:rPr lang="en-GB" sz="1200"/>
              <a:t>offers a supply chain channel for creators</a:t>
            </a:r>
            <a:endParaRPr lang="en-GB" sz="1200" kern="12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ED3F387-0D6C-2DAB-9371-8240897AC49D}"/>
              </a:ext>
            </a:extLst>
          </p:cNvPr>
          <p:cNvSpPr/>
          <p:nvPr/>
        </p:nvSpPr>
        <p:spPr>
          <a:xfrm>
            <a:off x="8877300" y="2061000"/>
            <a:ext cx="3086454" cy="19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accent6"/>
                </a:solidFill>
              </a:rPr>
              <a:t>Walmart’s infrastructure can increase creator reach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80D2ED-B5D6-C783-1E89-2F67D1C2D25F}"/>
              </a:ext>
            </a:extLst>
          </p:cNvPr>
          <p:cNvSpPr/>
          <p:nvPr/>
        </p:nvSpPr>
        <p:spPr>
          <a:xfrm>
            <a:off x="8877300" y="4333615"/>
            <a:ext cx="3086454" cy="19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accent6"/>
                </a:solidFill>
              </a:rPr>
              <a:t>…but its utility perception needs to be re-framed</a:t>
            </a:r>
          </a:p>
        </p:txBody>
      </p:sp>
    </p:spTree>
    <p:extLst>
      <p:ext uri="{BB962C8B-B14F-4D97-AF65-F5344CB8AC3E}">
        <p14:creationId xmlns:p14="http://schemas.microsoft.com/office/powerpoint/2010/main" val="176091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24C591-3DB8-8E49-7714-F4809FCB7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638EE74-6D00-D738-C10A-600446C2B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Issues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6631AE4-009F-4501-CA85-8B12B2A0261D}"/>
              </a:ext>
            </a:extLst>
          </p:cNvPr>
          <p:cNvGrpSpPr/>
          <p:nvPr/>
        </p:nvGrpSpPr>
        <p:grpSpPr>
          <a:xfrm>
            <a:off x="786026" y="1664430"/>
            <a:ext cx="3352888" cy="3529138"/>
            <a:chOff x="786026" y="1664430"/>
            <a:chExt cx="3352888" cy="352913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58B0D58-E54F-4109-F3CB-AF8EEF9F11A1}"/>
                </a:ext>
              </a:extLst>
            </p:cNvPr>
            <p:cNvGrpSpPr/>
            <p:nvPr/>
          </p:nvGrpSpPr>
          <p:grpSpPr>
            <a:xfrm>
              <a:off x="786026" y="1664431"/>
              <a:ext cx="3352888" cy="3529137"/>
              <a:chOff x="709826" y="1073619"/>
              <a:chExt cx="3352888" cy="3529137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DDED30A-FC8E-7F0D-F75C-7CAADCFB4950}"/>
                  </a:ext>
                </a:extLst>
              </p:cNvPr>
              <p:cNvSpPr/>
              <p:nvPr/>
            </p:nvSpPr>
            <p:spPr>
              <a:xfrm>
                <a:off x="709827" y="1073619"/>
                <a:ext cx="3352887" cy="1620000"/>
              </a:xfrm>
              <a:prstGeom prst="rect">
                <a:avLst/>
              </a:prstGeom>
              <a:solidFill>
                <a:srgbClr val="1B4344"/>
              </a:solidFill>
              <a:ln>
                <a:solidFill>
                  <a:srgbClr val="02335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US" sz="3600"/>
                  <a:t>1</a:t>
                </a:r>
              </a:p>
              <a:p>
                <a:endParaRPr lang="en-US"/>
              </a:p>
              <a:p>
                <a:r>
                  <a:rPr lang="en-US"/>
                  <a:t>Creator Economy</a:t>
                </a:r>
              </a:p>
            </p:txBody>
          </p:sp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498EB25C-96DE-7583-221E-C3B321A171B1}"/>
                  </a:ext>
                </a:extLst>
              </p:cNvPr>
              <p:cNvSpPr/>
              <p:nvPr/>
            </p:nvSpPr>
            <p:spPr>
              <a:xfrm>
                <a:off x="709826" y="2982755"/>
                <a:ext cx="3352887" cy="1620001"/>
              </a:xfrm>
              <a:prstGeom prst="roundRect">
                <a:avLst>
                  <a:gd name="adj" fmla="val 7393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US" b="1">
                    <a:solidFill>
                      <a:schemeClr val="tx1"/>
                    </a:solidFill>
                  </a:rPr>
                  <a:t>Requirement</a:t>
                </a:r>
                <a:r>
                  <a:rPr lang="en-US">
                    <a:solidFill>
                      <a:schemeClr val="tx1"/>
                    </a:solidFill>
                  </a:rPr>
                  <a:t>: leverage creator influence over purchasing decisions</a:t>
                </a:r>
                <a:endParaRPr lang="en-US" b="1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6" name="Graphic 5" descr="Maze with solid fill">
              <a:extLst>
                <a:ext uri="{FF2B5EF4-FFF2-40B4-BE49-F238E27FC236}">
                  <a16:creationId xmlns:a16="http://schemas.microsoft.com/office/drawing/2014/main" id="{FC23FE9A-E2D9-D55E-C6EB-0875512A7E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238913" y="1664430"/>
              <a:ext cx="900000" cy="900000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8B25A96-5C53-D477-E27A-348EEE6CA300}"/>
              </a:ext>
            </a:extLst>
          </p:cNvPr>
          <p:cNvGrpSpPr/>
          <p:nvPr/>
        </p:nvGrpSpPr>
        <p:grpSpPr>
          <a:xfrm>
            <a:off x="4419555" y="1658776"/>
            <a:ext cx="3352888" cy="3534792"/>
            <a:chOff x="4343355" y="1067964"/>
            <a:chExt cx="3352888" cy="353479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C4E63D7-5E6C-E064-868F-661EB166E3FE}"/>
                </a:ext>
              </a:extLst>
            </p:cNvPr>
            <p:cNvSpPr/>
            <p:nvPr/>
          </p:nvSpPr>
          <p:spPr>
            <a:xfrm>
              <a:off x="4343356" y="1067964"/>
              <a:ext cx="3352887" cy="1620000"/>
            </a:xfrm>
            <a:prstGeom prst="rect">
              <a:avLst/>
            </a:prstGeom>
            <a:solidFill>
              <a:srgbClr val="24595B"/>
            </a:solidFill>
            <a:ln>
              <a:solidFill>
                <a:srgbClr val="0233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3600"/>
                <a:t>2</a:t>
              </a:r>
            </a:p>
            <a:p>
              <a:endParaRPr lang="en-US"/>
            </a:p>
            <a:p>
              <a:r>
                <a:rPr lang="en-US"/>
                <a:t>Preference for experience</a:t>
              </a:r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B10657EA-6FE6-3209-0F47-01F760D2C9A8}"/>
                </a:ext>
              </a:extLst>
            </p:cNvPr>
            <p:cNvSpPr/>
            <p:nvPr/>
          </p:nvSpPr>
          <p:spPr>
            <a:xfrm>
              <a:off x="4343355" y="2982755"/>
              <a:ext cx="3352887" cy="1620001"/>
            </a:xfrm>
            <a:prstGeom prst="roundRect">
              <a:avLst>
                <a:gd name="adj" fmla="val 7393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>
                  <a:solidFill>
                    <a:schemeClr val="tx1"/>
                  </a:solidFill>
                </a:rPr>
                <a:t>Requirement</a:t>
              </a:r>
              <a:r>
                <a:rPr lang="en-US">
                  <a:solidFill>
                    <a:schemeClr val="tx1"/>
                  </a:solidFill>
                </a:rPr>
                <a:t>: a smooth connection between products and experiences</a:t>
              </a:r>
              <a:endParaRPr lang="en-US" b="1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A6CC874-DF40-1AD0-C000-3255D593BA5E}"/>
              </a:ext>
            </a:extLst>
          </p:cNvPr>
          <p:cNvGrpSpPr/>
          <p:nvPr/>
        </p:nvGrpSpPr>
        <p:grpSpPr>
          <a:xfrm>
            <a:off x="8053084" y="1658776"/>
            <a:ext cx="3352890" cy="3534791"/>
            <a:chOff x="7976884" y="1067964"/>
            <a:chExt cx="3352890" cy="3534791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2812CB2-D8EC-8027-E97C-54DE9D9F5080}"/>
                </a:ext>
              </a:extLst>
            </p:cNvPr>
            <p:cNvSpPr/>
            <p:nvPr/>
          </p:nvSpPr>
          <p:spPr>
            <a:xfrm>
              <a:off x="7976887" y="1067964"/>
              <a:ext cx="3352887" cy="1620000"/>
            </a:xfrm>
            <a:prstGeom prst="rect">
              <a:avLst/>
            </a:prstGeom>
            <a:solidFill>
              <a:srgbClr val="88B6BB"/>
            </a:solidFill>
            <a:ln>
              <a:solidFill>
                <a:srgbClr val="0233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3600"/>
                <a:t>3</a:t>
              </a:r>
            </a:p>
            <a:p>
              <a:endParaRPr lang="en-US"/>
            </a:p>
            <a:p>
              <a:r>
                <a:rPr lang="en-US"/>
                <a:t>Evolution of shopping</a:t>
              </a:r>
            </a:p>
          </p:txBody>
        </p:sp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F9B9AE68-98CA-A1F6-21AC-50340BE06AAA}"/>
                </a:ext>
              </a:extLst>
            </p:cNvPr>
            <p:cNvSpPr/>
            <p:nvPr/>
          </p:nvSpPr>
          <p:spPr>
            <a:xfrm>
              <a:off x="7976884" y="2982754"/>
              <a:ext cx="3352887" cy="1620001"/>
            </a:xfrm>
            <a:prstGeom prst="roundRect">
              <a:avLst>
                <a:gd name="adj" fmla="val 7393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>
                  <a:solidFill>
                    <a:schemeClr val="tx1"/>
                  </a:solidFill>
                </a:rPr>
                <a:t>Requirement</a:t>
              </a:r>
              <a:r>
                <a:rPr lang="en-US">
                  <a:solidFill>
                    <a:schemeClr val="tx1"/>
                  </a:solidFill>
                </a:rPr>
                <a:t>: more </a:t>
              </a:r>
              <a:r>
                <a:rPr lang="en-US" err="1">
                  <a:solidFill>
                    <a:schemeClr val="tx1"/>
                  </a:solidFill>
                </a:rPr>
                <a:t>personalised</a:t>
              </a:r>
              <a:r>
                <a:rPr lang="en-US">
                  <a:solidFill>
                    <a:schemeClr val="tx1"/>
                  </a:solidFill>
                </a:rPr>
                <a:t> and efficient ways to engage with consumers </a:t>
              </a:r>
              <a:endParaRPr lang="en-US" b="1">
                <a:solidFill>
                  <a:schemeClr val="tx1"/>
                </a:solidFill>
              </a:endParaRPr>
            </a:p>
          </p:txBody>
        </p:sp>
      </p:grpSp>
      <p:pic>
        <p:nvPicPr>
          <p:cNvPr id="15" name="Graphic 14" descr="Lightbulb and gear with solid fill">
            <a:extLst>
              <a:ext uri="{FF2B5EF4-FFF2-40B4-BE49-F238E27FC236}">
                <a16:creationId xmlns:a16="http://schemas.microsoft.com/office/drawing/2014/main" id="{8478FC5B-7151-2EA6-770E-F46560582B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05971" y="1664430"/>
            <a:ext cx="900000" cy="900000"/>
          </a:xfrm>
          <a:prstGeom prst="rect">
            <a:avLst/>
          </a:prstGeom>
        </p:spPr>
      </p:pic>
      <p:pic>
        <p:nvPicPr>
          <p:cNvPr id="16" name="Graphic 15" descr="Scientific Thought outline">
            <a:extLst>
              <a:ext uri="{FF2B5EF4-FFF2-40B4-BE49-F238E27FC236}">
                <a16:creationId xmlns:a16="http://schemas.microsoft.com/office/drawing/2014/main" id="{E0B14516-5AAE-7F8D-1B79-717AEF6A6C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72445" y="1664430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723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1B195-D06D-12C3-2C2A-BE7D49DCF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62F148-CF79-423D-EC69-70209292B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6E9844-776D-4890-6FEE-061418A26D3A}"/>
              </a:ext>
            </a:extLst>
          </p:cNvPr>
          <p:cNvSpPr/>
          <p:nvPr/>
        </p:nvSpPr>
        <p:spPr>
          <a:xfrm>
            <a:off x="426361" y="1847306"/>
            <a:ext cx="2423160" cy="28917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/>
              <a:t>ANALYSIS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939DAA-93D8-F11B-12D0-2A189FF125EA}"/>
              </a:ext>
            </a:extLst>
          </p:cNvPr>
          <p:cNvSpPr/>
          <p:nvPr/>
        </p:nvSpPr>
        <p:spPr>
          <a:xfrm>
            <a:off x="3398401" y="1847306"/>
            <a:ext cx="2423160" cy="28917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  <a:p>
            <a:pPr algn="ctr"/>
            <a:endParaRPr lang="en-US" sz="1600">
              <a:solidFill>
                <a:schemeClr val="tx1"/>
              </a:solidFill>
            </a:endParaRPr>
          </a:p>
          <a:p>
            <a:pPr algn="ctr"/>
            <a:endParaRPr lang="en-US" sz="1600">
              <a:solidFill>
                <a:schemeClr val="tx1"/>
              </a:solidFill>
            </a:endParaRPr>
          </a:p>
          <a:p>
            <a:pPr algn="ctr"/>
            <a:endParaRPr lang="en-US" sz="1600">
              <a:solidFill>
                <a:schemeClr val="tx1"/>
              </a:solidFill>
            </a:endParaRPr>
          </a:p>
          <a:p>
            <a:pPr algn="ctr"/>
            <a:endParaRPr lang="en-US" sz="1600">
              <a:solidFill>
                <a:schemeClr val="tx1"/>
              </a:solidFill>
            </a:endParaRPr>
          </a:p>
          <a:p>
            <a:pPr algn="ctr"/>
            <a:r>
              <a:rPr lang="en-US" sz="1600">
                <a:solidFill>
                  <a:schemeClr val="tx1"/>
                </a:solidFill>
              </a:rPr>
              <a:t>RECOMMENDATIONS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B2C0EB-ED92-4873-EAC8-1AE041E5E747}"/>
              </a:ext>
            </a:extLst>
          </p:cNvPr>
          <p:cNvSpPr/>
          <p:nvPr/>
        </p:nvSpPr>
        <p:spPr>
          <a:xfrm>
            <a:off x="6370441" y="1847306"/>
            <a:ext cx="2423160" cy="28917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/>
              <a:t>IMPLEMENTATION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C6DBA9-1F4B-C018-98AB-22417511EBA1}"/>
              </a:ext>
            </a:extLst>
          </p:cNvPr>
          <p:cNvSpPr/>
          <p:nvPr/>
        </p:nvSpPr>
        <p:spPr>
          <a:xfrm>
            <a:off x="9342481" y="1847306"/>
            <a:ext cx="2423160" cy="28917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/>
              <a:t>IMPACT</a:t>
            </a:r>
          </a:p>
        </p:txBody>
      </p:sp>
      <p:pic>
        <p:nvPicPr>
          <p:cNvPr id="10" name="Graphic 9" descr="Research with solid fill">
            <a:extLst>
              <a:ext uri="{FF2B5EF4-FFF2-40B4-BE49-F238E27FC236}">
                <a16:creationId xmlns:a16="http://schemas.microsoft.com/office/drawing/2014/main" id="{469B0E77-F87D-75E9-7AB7-D4D0E06EE1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4356" y="2220686"/>
            <a:ext cx="914400" cy="914400"/>
          </a:xfrm>
          <a:prstGeom prst="rect">
            <a:avLst/>
          </a:prstGeom>
        </p:spPr>
      </p:pic>
      <p:pic>
        <p:nvPicPr>
          <p:cNvPr id="12" name="Graphic 11" descr="Toggle with solid fill">
            <a:extLst>
              <a:ext uri="{FF2B5EF4-FFF2-40B4-BE49-F238E27FC236}">
                <a16:creationId xmlns:a16="http://schemas.microsoft.com/office/drawing/2014/main" id="{EE83ACA6-CD60-EA3D-2E05-FF8BADFAF4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52781" y="2220686"/>
            <a:ext cx="914400" cy="914400"/>
          </a:xfrm>
          <a:prstGeom prst="rect">
            <a:avLst/>
          </a:prstGeom>
        </p:spPr>
      </p:pic>
      <p:pic>
        <p:nvPicPr>
          <p:cNvPr id="14" name="Graphic 13" descr="Ripple with solid fill">
            <a:extLst>
              <a:ext uri="{FF2B5EF4-FFF2-40B4-BE49-F238E27FC236}">
                <a16:creationId xmlns:a16="http://schemas.microsoft.com/office/drawing/2014/main" id="{14A77CBC-D55B-F6C2-69EE-D0B9EDC57F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23244" y="2220686"/>
            <a:ext cx="914400" cy="914400"/>
          </a:xfrm>
          <a:prstGeom prst="rect">
            <a:avLst/>
          </a:prstGeom>
        </p:spPr>
      </p:pic>
      <p:pic>
        <p:nvPicPr>
          <p:cNvPr id="4" name="Graphic 3" descr="Route (Two Pins With A Path) with solid fill">
            <a:extLst>
              <a:ext uri="{FF2B5EF4-FFF2-40B4-BE49-F238E27FC236}">
                <a16:creationId xmlns:a16="http://schemas.microsoft.com/office/drawing/2014/main" id="{C3EF18AA-289A-28CD-71D9-6E26CC419F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24821" y="222068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586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FD58041D-7D5F-D873-8C5E-0EBBDCDAAFA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99" imgH="499" progId="TCLayout.ActiveDocument.1">
                  <p:embed/>
                </p:oleObj>
              </mc:Choice>
              <mc:Fallback>
                <p:oleObj name="think-cell Slide" r:id="rId3" imgW="499" imgH="499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FD58041D-7D5F-D873-8C5E-0EBBDCDAAF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8AD77D6-E533-B6C0-8416-6CB08AFEC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133" y="170816"/>
            <a:ext cx="11743733" cy="1175606"/>
          </a:xfrm>
        </p:spPr>
        <p:txBody>
          <a:bodyPr vert="horz">
            <a:noAutofit/>
          </a:bodyPr>
          <a:lstStyle/>
          <a:p>
            <a:pPr>
              <a:lnSpc>
                <a:spcPct val="100000"/>
              </a:lnSpc>
            </a:pPr>
            <a:r>
              <a:rPr lang="en-GB" dirty="0"/>
              <a:t>The options for Walmart to tackle the three key issues are…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64A013-8963-6B0F-520F-6A86BE06C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40" name="Graphic 39">
            <a:extLst>
              <a:ext uri="{FF2B5EF4-FFF2-40B4-BE49-F238E27FC236}">
                <a16:creationId xmlns:a16="http://schemas.microsoft.com/office/drawing/2014/main" id="{170EEA2D-183C-17BB-3300-E70234AFC2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3497624" y="2656899"/>
            <a:ext cx="217954" cy="217954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7CBA497E-82EE-7A93-45C9-5D0F8C48A7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6851281" y="2656899"/>
            <a:ext cx="217954" cy="217954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CCC6D983-D069-2ABC-F084-39D5051C65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10204937" y="2656899"/>
            <a:ext cx="217954" cy="217954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C8B039E4-2235-D49D-F3CD-43446676196E}"/>
              </a:ext>
            </a:extLst>
          </p:cNvPr>
          <p:cNvGrpSpPr/>
          <p:nvPr/>
        </p:nvGrpSpPr>
        <p:grpSpPr>
          <a:xfrm>
            <a:off x="224015" y="4119937"/>
            <a:ext cx="1523009" cy="1217985"/>
            <a:chOff x="224015" y="3888059"/>
            <a:chExt cx="1523009" cy="1598341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5093918-7E05-6F90-15A1-1709E2E95E4A}"/>
                </a:ext>
              </a:extLst>
            </p:cNvPr>
            <p:cNvSpPr/>
            <p:nvPr/>
          </p:nvSpPr>
          <p:spPr>
            <a:xfrm>
              <a:off x="224015" y="4460488"/>
              <a:ext cx="1397936" cy="4534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Actions</a:t>
              </a:r>
              <a:endParaRPr lang="en-AU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38D4242-AA03-6E52-6345-D9006A712F27}"/>
                </a:ext>
              </a:extLst>
            </p:cNvPr>
            <p:cNvCxnSpPr>
              <a:cxnSpLocks/>
            </p:cNvCxnSpPr>
            <p:nvPr/>
          </p:nvCxnSpPr>
          <p:spPr>
            <a:xfrm>
              <a:off x="1747024" y="3888059"/>
              <a:ext cx="0" cy="1598341"/>
            </a:xfrm>
            <a:prstGeom prst="line">
              <a:avLst/>
            </a:prstGeom>
            <a:ln w="190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71DD042-FB1E-FD6C-CC3C-35D138717DB1}"/>
              </a:ext>
            </a:extLst>
          </p:cNvPr>
          <p:cNvGrpSpPr/>
          <p:nvPr/>
        </p:nvGrpSpPr>
        <p:grpSpPr>
          <a:xfrm>
            <a:off x="224015" y="5484841"/>
            <a:ext cx="1523009" cy="738664"/>
            <a:chOff x="224015" y="3888059"/>
            <a:chExt cx="1523009" cy="1598341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E890A89-6B11-90E4-667B-60B75D2E229C}"/>
                </a:ext>
              </a:extLst>
            </p:cNvPr>
            <p:cNvSpPr/>
            <p:nvPr/>
          </p:nvSpPr>
          <p:spPr>
            <a:xfrm>
              <a:off x="224015" y="4460488"/>
              <a:ext cx="1397936" cy="4534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Outcomes</a:t>
              </a:r>
              <a:endParaRPr lang="en-AU" sz="1600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EA005DF3-DC21-7B2F-3748-0E2392ED1C9D}"/>
                </a:ext>
              </a:extLst>
            </p:cNvPr>
            <p:cNvCxnSpPr>
              <a:cxnSpLocks/>
            </p:cNvCxnSpPr>
            <p:nvPr/>
          </p:nvCxnSpPr>
          <p:spPr>
            <a:xfrm>
              <a:off x="1747024" y="3888059"/>
              <a:ext cx="0" cy="1598341"/>
            </a:xfrm>
            <a:prstGeom prst="line">
              <a:avLst/>
            </a:prstGeom>
            <a:ln w="190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C0B58841-C081-B366-96D7-44949AA1E8FE}"/>
              </a:ext>
            </a:extLst>
          </p:cNvPr>
          <p:cNvSpPr/>
          <p:nvPr/>
        </p:nvSpPr>
        <p:spPr>
          <a:xfrm>
            <a:off x="2065024" y="3058267"/>
            <a:ext cx="3083155" cy="851359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Curated shopping experience driven by content creators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F353B3A-09D8-60EF-07AD-619B362A20E4}"/>
              </a:ext>
            </a:extLst>
          </p:cNvPr>
          <p:cNvSpPr/>
          <p:nvPr/>
        </p:nvSpPr>
        <p:spPr>
          <a:xfrm>
            <a:off x="5418681" y="3058267"/>
            <a:ext cx="3083155" cy="851359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Influencer training program focusing on Walmart products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E1BFC44-753C-A799-36A1-80D68B145DD2}"/>
              </a:ext>
            </a:extLst>
          </p:cNvPr>
          <p:cNvSpPr/>
          <p:nvPr/>
        </p:nvSpPr>
        <p:spPr>
          <a:xfrm>
            <a:off x="8772337" y="3058267"/>
            <a:ext cx="3083155" cy="851359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Setting up production capability for Walmart specific content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2E135A6-A927-3313-8A48-E025077AEEAC}"/>
              </a:ext>
            </a:extLst>
          </p:cNvPr>
          <p:cNvSpPr/>
          <p:nvPr/>
        </p:nvSpPr>
        <p:spPr>
          <a:xfrm>
            <a:off x="2065024" y="4119936"/>
            <a:ext cx="3083155" cy="13376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Creating an online platform in collaboration with influencers and customers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Using influencer videos to tailor consumer content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94EF5AD-B8D6-8014-551A-76D022B22A8A}"/>
              </a:ext>
            </a:extLst>
          </p:cNvPr>
          <p:cNvSpPr/>
          <p:nvPr/>
        </p:nvSpPr>
        <p:spPr>
          <a:xfrm>
            <a:off x="5418681" y="4119936"/>
            <a:ext cx="3083155" cy="13376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Boosting creator economy by providing specialized training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Offering the power of internal analytics to existing influencers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3B0CEDE-A476-FC14-F0E0-13350D06216C}"/>
              </a:ext>
            </a:extLst>
          </p:cNvPr>
          <p:cNvSpPr/>
          <p:nvPr/>
        </p:nvSpPr>
        <p:spPr>
          <a:xfrm>
            <a:off x="8772337" y="4119936"/>
            <a:ext cx="3083155" cy="13376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Develop in-house expertise to produce content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Use customer feedback to tailor content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6FFEFD0-E3DC-37FC-D915-2292C1F88BC4}"/>
              </a:ext>
            </a:extLst>
          </p:cNvPr>
          <p:cNvSpPr/>
          <p:nvPr/>
        </p:nvSpPr>
        <p:spPr>
          <a:xfrm>
            <a:off x="2065024" y="5484841"/>
            <a:ext cx="3083155" cy="742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1B4344"/>
                </a:solidFill>
              </a:rPr>
              <a:t>Regenerative Ecosystem &amp; Improved Engagement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EA698A06-F1E8-9417-9892-E16AAC3B03C3}"/>
              </a:ext>
            </a:extLst>
          </p:cNvPr>
          <p:cNvSpPr/>
          <p:nvPr/>
        </p:nvSpPr>
        <p:spPr>
          <a:xfrm>
            <a:off x="5418681" y="5484841"/>
            <a:ext cx="3083155" cy="742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1B4344"/>
                </a:solidFill>
              </a:rPr>
              <a:t>Loyal Influencer Base &amp; High Content Quality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5771C341-166E-9FDA-D2DE-2982C7DD91A3}"/>
              </a:ext>
            </a:extLst>
          </p:cNvPr>
          <p:cNvSpPr/>
          <p:nvPr/>
        </p:nvSpPr>
        <p:spPr>
          <a:xfrm>
            <a:off x="8772337" y="5457605"/>
            <a:ext cx="3083155" cy="742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1B4344"/>
                </a:solidFill>
              </a:rPr>
              <a:t>Improved Customer Experience &amp; Agility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7A77C97-14FB-9794-753A-9AACE2B25017}"/>
              </a:ext>
            </a:extLst>
          </p:cNvPr>
          <p:cNvGrpSpPr/>
          <p:nvPr/>
        </p:nvGrpSpPr>
        <p:grpSpPr>
          <a:xfrm>
            <a:off x="224015" y="3058267"/>
            <a:ext cx="1523009" cy="851359"/>
            <a:chOff x="224015" y="3888059"/>
            <a:chExt cx="1523009" cy="1598341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F66FD8AB-506E-6B61-4518-9CAD37DE0D41}"/>
                </a:ext>
              </a:extLst>
            </p:cNvPr>
            <p:cNvSpPr/>
            <p:nvPr/>
          </p:nvSpPr>
          <p:spPr>
            <a:xfrm>
              <a:off x="224015" y="4460488"/>
              <a:ext cx="1397936" cy="4534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Overview</a:t>
              </a:r>
              <a:endParaRPr lang="en-AU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DE5EE670-6060-6609-CB35-476DC79E6D2B}"/>
                </a:ext>
              </a:extLst>
            </p:cNvPr>
            <p:cNvCxnSpPr>
              <a:cxnSpLocks/>
            </p:cNvCxnSpPr>
            <p:nvPr/>
          </p:nvCxnSpPr>
          <p:spPr>
            <a:xfrm>
              <a:off x="1747024" y="3888059"/>
              <a:ext cx="0" cy="1598341"/>
            </a:xfrm>
            <a:prstGeom prst="line">
              <a:avLst/>
            </a:prstGeom>
            <a:ln w="190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D1FA837A-DAA7-F6C8-607C-BC309F3A1E40}"/>
              </a:ext>
            </a:extLst>
          </p:cNvPr>
          <p:cNvSpPr/>
          <p:nvPr/>
        </p:nvSpPr>
        <p:spPr>
          <a:xfrm>
            <a:off x="2065024" y="2024202"/>
            <a:ext cx="3083155" cy="6986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208380"/>
                </a:solidFill>
              </a:rPr>
              <a:t>Walmart Virtual Creator</a:t>
            </a:r>
          </a:p>
        </p:txBody>
      </p:sp>
      <p:pic>
        <p:nvPicPr>
          <p:cNvPr id="5" name="Graphic 4" descr="Online meeting with solid fill">
            <a:extLst>
              <a:ext uri="{FF2B5EF4-FFF2-40B4-BE49-F238E27FC236}">
                <a16:creationId xmlns:a16="http://schemas.microsoft.com/office/drawing/2014/main" id="{27A9E02E-785D-4587-2412-D1E94DC1AE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08292" y="1364932"/>
            <a:ext cx="796619" cy="796619"/>
          </a:xfrm>
          <a:prstGeom prst="rect">
            <a:avLst/>
          </a:prstGeom>
        </p:spPr>
      </p:pic>
      <p:pic>
        <p:nvPicPr>
          <p:cNvPr id="15" name="Graphic 14" descr="Teacher with solid fill">
            <a:extLst>
              <a:ext uri="{FF2B5EF4-FFF2-40B4-BE49-F238E27FC236}">
                <a16:creationId xmlns:a16="http://schemas.microsoft.com/office/drawing/2014/main" id="{CABDD30C-74A5-3642-2F32-328CCB7B13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18601" y="1364932"/>
            <a:ext cx="796619" cy="796619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1FE0CC35-EF1E-B73A-CDA7-D1015974D3F9}"/>
              </a:ext>
            </a:extLst>
          </p:cNvPr>
          <p:cNvGrpSpPr/>
          <p:nvPr/>
        </p:nvGrpSpPr>
        <p:grpSpPr>
          <a:xfrm>
            <a:off x="5475333" y="1346422"/>
            <a:ext cx="6382417" cy="1376423"/>
            <a:chOff x="5475333" y="1346422"/>
            <a:chExt cx="6382417" cy="1376423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F63C89E-6F8A-2A6B-318E-E3B60D025FCB}"/>
                </a:ext>
              </a:extLst>
            </p:cNvPr>
            <p:cNvSpPr/>
            <p:nvPr/>
          </p:nvSpPr>
          <p:spPr>
            <a:xfrm>
              <a:off x="5475333" y="202420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Walmart Incubator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CAA5007-2844-A010-D8A0-7CBED06B56D7}"/>
                </a:ext>
              </a:extLst>
            </p:cNvPr>
            <p:cNvSpPr/>
            <p:nvPr/>
          </p:nvSpPr>
          <p:spPr>
            <a:xfrm>
              <a:off x="8774595" y="202420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In-house Content Creation  </a:t>
              </a:r>
            </a:p>
          </p:txBody>
        </p:sp>
        <p:pic>
          <p:nvPicPr>
            <p:cNvPr id="9" name="Graphic 8" descr="Presentation with media with solid fill">
              <a:extLst>
                <a:ext uri="{FF2B5EF4-FFF2-40B4-BE49-F238E27FC236}">
                  <a16:creationId xmlns:a16="http://schemas.microsoft.com/office/drawing/2014/main" id="{6584BF47-643C-AF09-31B3-929B4929CB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917863" y="1364932"/>
              <a:ext cx="796619" cy="796619"/>
            </a:xfrm>
            <a:prstGeom prst="rect">
              <a:avLst/>
            </a:prstGeom>
          </p:spPr>
        </p:pic>
        <p:pic>
          <p:nvPicPr>
            <p:cNvPr id="18" name="Graphic 17" descr="Teacher with solid fill">
              <a:extLst>
                <a:ext uri="{FF2B5EF4-FFF2-40B4-BE49-F238E27FC236}">
                  <a16:creationId xmlns:a16="http://schemas.microsoft.com/office/drawing/2014/main" id="{89CB48B9-5974-0441-DDC3-52B26BE22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629490" y="1346422"/>
              <a:ext cx="796619" cy="7966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73561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" name="Object 61" hidden="1">
            <a:extLst>
              <a:ext uri="{FF2B5EF4-FFF2-40B4-BE49-F238E27FC236}">
                <a16:creationId xmlns:a16="http://schemas.microsoft.com/office/drawing/2014/main" id="{BDF12056-0D93-BEF8-78E8-1275A2E912B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99" imgH="499" progId="TCLayout.ActiveDocument.1">
                  <p:embed/>
                </p:oleObj>
              </mc:Choice>
              <mc:Fallback>
                <p:oleObj name="think-cell Slide" r:id="rId4" imgW="499" imgH="499" progId="TCLayout.ActiveDocument.1">
                  <p:embed/>
                  <p:pic>
                    <p:nvPicPr>
                      <p:cNvPr id="62" name="Object 61" hidden="1">
                        <a:extLst>
                          <a:ext uri="{FF2B5EF4-FFF2-40B4-BE49-F238E27FC236}">
                            <a16:creationId xmlns:a16="http://schemas.microsoft.com/office/drawing/2014/main" id="{BDF12056-0D93-BEF8-78E8-1275A2E912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19CD2A1-2471-F1C2-FF5E-8D200ADBB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AU" dirty="0"/>
              <a:t>Comparing Walmart’s options against the key concerns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6B176C-4AD4-007F-6E43-3462DD3FF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5A5F99B-5746-8653-208D-150E717C3A10}"/>
              </a:ext>
            </a:extLst>
          </p:cNvPr>
          <p:cNvSpPr/>
          <p:nvPr/>
        </p:nvSpPr>
        <p:spPr>
          <a:xfrm>
            <a:off x="144780" y="2554247"/>
            <a:ext cx="1836420" cy="73816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Improving Customer NPS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E66713C-66BF-4ED4-5347-C0B5EE445AF9}"/>
              </a:ext>
            </a:extLst>
          </p:cNvPr>
          <p:cNvSpPr/>
          <p:nvPr/>
        </p:nvSpPr>
        <p:spPr>
          <a:xfrm>
            <a:off x="144780" y="3200586"/>
            <a:ext cx="1836420" cy="9425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Generating Alternative Rev Streams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FF7C9E3-AAAE-139F-5352-D5123EC4C3C3}"/>
              </a:ext>
            </a:extLst>
          </p:cNvPr>
          <p:cNvSpPr/>
          <p:nvPr/>
        </p:nvSpPr>
        <p:spPr>
          <a:xfrm>
            <a:off x="144780" y="4047772"/>
            <a:ext cx="1836420" cy="9425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Reducing Costs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4550593-B0A4-20DE-6A5D-9A434844D6A3}"/>
              </a:ext>
            </a:extLst>
          </p:cNvPr>
          <p:cNvSpPr/>
          <p:nvPr/>
        </p:nvSpPr>
        <p:spPr>
          <a:xfrm>
            <a:off x="144780" y="6004559"/>
            <a:ext cx="1836420" cy="3505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1B4344"/>
                </a:solidFill>
              </a:rPr>
              <a:t>Overall</a:t>
            </a:r>
            <a:endParaRPr lang="en-AU" sz="1400" b="1">
              <a:solidFill>
                <a:srgbClr val="1B4344"/>
              </a:solidFill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AF6338E-168B-E39A-BDE2-FF1FC76CA01E}"/>
              </a:ext>
            </a:extLst>
          </p:cNvPr>
          <p:cNvCxnSpPr>
            <a:cxnSpLocks/>
          </p:cNvCxnSpPr>
          <p:nvPr/>
        </p:nvCxnSpPr>
        <p:spPr>
          <a:xfrm>
            <a:off x="144780" y="3310085"/>
            <a:ext cx="18364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F09B737-C7D0-F5A7-30DE-3EF4AC9DF216}"/>
              </a:ext>
            </a:extLst>
          </p:cNvPr>
          <p:cNvCxnSpPr>
            <a:cxnSpLocks/>
          </p:cNvCxnSpPr>
          <p:nvPr/>
        </p:nvCxnSpPr>
        <p:spPr>
          <a:xfrm>
            <a:off x="144780" y="4114929"/>
            <a:ext cx="18364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20B37142-59E1-D0AC-C7E4-5B0A32104BE5}"/>
              </a:ext>
            </a:extLst>
          </p:cNvPr>
          <p:cNvSpPr/>
          <p:nvPr/>
        </p:nvSpPr>
        <p:spPr>
          <a:xfrm>
            <a:off x="2661379" y="2739170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FE29CE2-637B-DF05-C673-44FEFB961087}"/>
              </a:ext>
            </a:extLst>
          </p:cNvPr>
          <p:cNvSpPr/>
          <p:nvPr/>
        </p:nvSpPr>
        <p:spPr>
          <a:xfrm>
            <a:off x="2661379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69593A5-2157-CFD3-B365-B03A88FDD1EE}"/>
              </a:ext>
            </a:extLst>
          </p:cNvPr>
          <p:cNvSpPr/>
          <p:nvPr/>
        </p:nvSpPr>
        <p:spPr>
          <a:xfrm>
            <a:off x="3079816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D45787F-BFC7-1ED0-1A71-3C51D9368C42}"/>
              </a:ext>
            </a:extLst>
          </p:cNvPr>
          <p:cNvSpPr/>
          <p:nvPr/>
        </p:nvSpPr>
        <p:spPr>
          <a:xfrm>
            <a:off x="3498253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E4D4C07-96A3-DE38-3CCE-F07646228D76}"/>
              </a:ext>
            </a:extLst>
          </p:cNvPr>
          <p:cNvSpPr/>
          <p:nvPr/>
        </p:nvSpPr>
        <p:spPr>
          <a:xfrm>
            <a:off x="3916690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73C2BCC-48D7-7042-A6F1-2A04ADCEB365}"/>
              </a:ext>
            </a:extLst>
          </p:cNvPr>
          <p:cNvSpPr/>
          <p:nvPr/>
        </p:nvSpPr>
        <p:spPr>
          <a:xfrm>
            <a:off x="4335128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2DDE51BE-748B-F6F9-9922-D85455AD2633}"/>
              </a:ext>
            </a:extLst>
          </p:cNvPr>
          <p:cNvSpPr/>
          <p:nvPr/>
        </p:nvSpPr>
        <p:spPr>
          <a:xfrm>
            <a:off x="6071689" y="2739170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B427AF1-9E10-8058-C470-1A5848FF28E3}"/>
              </a:ext>
            </a:extLst>
          </p:cNvPr>
          <p:cNvSpPr/>
          <p:nvPr/>
        </p:nvSpPr>
        <p:spPr>
          <a:xfrm>
            <a:off x="6071689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50F1D074-833D-65E7-8E3B-CE3677DB1A8F}"/>
              </a:ext>
            </a:extLst>
          </p:cNvPr>
          <p:cNvSpPr/>
          <p:nvPr/>
        </p:nvSpPr>
        <p:spPr>
          <a:xfrm>
            <a:off x="6490126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6992543-73FE-1EF7-3436-1A1E027A3B07}"/>
              </a:ext>
            </a:extLst>
          </p:cNvPr>
          <p:cNvSpPr/>
          <p:nvPr/>
        </p:nvSpPr>
        <p:spPr>
          <a:xfrm>
            <a:off x="6908563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88F75134-B039-1F31-E2F2-91BE37516DA8}"/>
              </a:ext>
            </a:extLst>
          </p:cNvPr>
          <p:cNvSpPr/>
          <p:nvPr/>
        </p:nvSpPr>
        <p:spPr>
          <a:xfrm>
            <a:off x="7327000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F83EE6BB-D9B8-3B4B-BAD7-C4574022058E}"/>
              </a:ext>
            </a:extLst>
          </p:cNvPr>
          <p:cNvSpPr/>
          <p:nvPr/>
        </p:nvSpPr>
        <p:spPr>
          <a:xfrm>
            <a:off x="7745438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9B1A1036-4AD2-9CAC-7653-08D77FA4AA40}"/>
              </a:ext>
            </a:extLst>
          </p:cNvPr>
          <p:cNvSpPr/>
          <p:nvPr/>
        </p:nvSpPr>
        <p:spPr>
          <a:xfrm>
            <a:off x="9370951" y="2739170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BCFC193C-904D-4321-5660-410DAF10A736}"/>
              </a:ext>
            </a:extLst>
          </p:cNvPr>
          <p:cNvSpPr/>
          <p:nvPr/>
        </p:nvSpPr>
        <p:spPr>
          <a:xfrm>
            <a:off x="9370951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B3F02C0C-367D-0460-71B4-7EFFE44AA312}"/>
              </a:ext>
            </a:extLst>
          </p:cNvPr>
          <p:cNvSpPr/>
          <p:nvPr/>
        </p:nvSpPr>
        <p:spPr>
          <a:xfrm>
            <a:off x="9789388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81E62641-A291-FB7C-E4E4-A6E691A5333A}"/>
              </a:ext>
            </a:extLst>
          </p:cNvPr>
          <p:cNvSpPr/>
          <p:nvPr/>
        </p:nvSpPr>
        <p:spPr>
          <a:xfrm>
            <a:off x="10207825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D7CDF679-FF9A-E3CB-93EA-82DE59EBF590}"/>
              </a:ext>
            </a:extLst>
          </p:cNvPr>
          <p:cNvSpPr/>
          <p:nvPr/>
        </p:nvSpPr>
        <p:spPr>
          <a:xfrm>
            <a:off x="10626262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043983F2-ACC9-D366-23C7-CDC2943CECFB}"/>
              </a:ext>
            </a:extLst>
          </p:cNvPr>
          <p:cNvSpPr/>
          <p:nvPr/>
        </p:nvSpPr>
        <p:spPr>
          <a:xfrm>
            <a:off x="11044700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DFF58EC4-B03C-60D2-F1E8-F12AC4A75A0A}"/>
              </a:ext>
            </a:extLst>
          </p:cNvPr>
          <p:cNvSpPr/>
          <p:nvPr/>
        </p:nvSpPr>
        <p:spPr>
          <a:xfrm>
            <a:off x="2065023" y="6004559"/>
            <a:ext cx="3083155" cy="350521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600" dirty="0">
              <a:solidFill>
                <a:schemeClr val="bg1"/>
              </a:solidFill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9A3977BD-4735-8A52-468E-41C5C3262A0F}"/>
              </a:ext>
            </a:extLst>
          </p:cNvPr>
          <p:cNvSpPr/>
          <p:nvPr/>
        </p:nvSpPr>
        <p:spPr>
          <a:xfrm>
            <a:off x="5419809" y="6004559"/>
            <a:ext cx="3083155" cy="350521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600" dirty="0">
              <a:solidFill>
                <a:schemeClr val="bg1"/>
              </a:solidFill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F442B89B-9AFD-E21F-B3F3-A9D6B3EFBFD9}"/>
              </a:ext>
            </a:extLst>
          </p:cNvPr>
          <p:cNvSpPr/>
          <p:nvPr/>
        </p:nvSpPr>
        <p:spPr>
          <a:xfrm>
            <a:off x="8774595" y="6004559"/>
            <a:ext cx="3083155" cy="350521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600" dirty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12FBED2-C30C-28AC-5557-FAD85CF44754}"/>
              </a:ext>
            </a:extLst>
          </p:cNvPr>
          <p:cNvGrpSpPr/>
          <p:nvPr/>
        </p:nvGrpSpPr>
        <p:grpSpPr>
          <a:xfrm>
            <a:off x="2075913" y="1346422"/>
            <a:ext cx="9781837" cy="1376423"/>
            <a:chOff x="2075913" y="1346422"/>
            <a:chExt cx="9781837" cy="137642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7423154-0C1B-70C0-A470-0738E0756D1C}"/>
                </a:ext>
              </a:extLst>
            </p:cNvPr>
            <p:cNvSpPr/>
            <p:nvPr/>
          </p:nvSpPr>
          <p:spPr>
            <a:xfrm>
              <a:off x="5475333" y="202420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Walmart Incubator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9462452-28DF-6015-1061-E3EE03F5337A}"/>
                </a:ext>
              </a:extLst>
            </p:cNvPr>
            <p:cNvSpPr/>
            <p:nvPr/>
          </p:nvSpPr>
          <p:spPr>
            <a:xfrm>
              <a:off x="8774595" y="202420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In-house Content Creation  </a:t>
              </a:r>
            </a:p>
          </p:txBody>
        </p:sp>
        <p:pic>
          <p:nvPicPr>
            <p:cNvPr id="7" name="Graphic 6" descr="Presentation with media with solid fill">
              <a:extLst>
                <a:ext uri="{FF2B5EF4-FFF2-40B4-BE49-F238E27FC236}">
                  <a16:creationId xmlns:a16="http://schemas.microsoft.com/office/drawing/2014/main" id="{4E6FC78A-DD02-6FD8-A4E0-38B482F5BA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917863" y="1364932"/>
              <a:ext cx="796619" cy="796619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99E7E2A-CA62-3E9A-6A7C-1ECEF411A2C4}"/>
                </a:ext>
              </a:extLst>
            </p:cNvPr>
            <p:cNvSpPr/>
            <p:nvPr/>
          </p:nvSpPr>
          <p:spPr>
            <a:xfrm>
              <a:off x="2075913" y="200569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Walmart Virtual Creator</a:t>
              </a:r>
            </a:p>
          </p:txBody>
        </p:sp>
        <p:pic>
          <p:nvPicPr>
            <p:cNvPr id="9" name="Graphic 8" descr="Online meeting with solid fill">
              <a:extLst>
                <a:ext uri="{FF2B5EF4-FFF2-40B4-BE49-F238E27FC236}">
                  <a16:creationId xmlns:a16="http://schemas.microsoft.com/office/drawing/2014/main" id="{3337636C-1BC3-F81C-B3D4-4FAF2C1742B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219181" y="1346422"/>
              <a:ext cx="796619" cy="796619"/>
            </a:xfrm>
            <a:prstGeom prst="rect">
              <a:avLst/>
            </a:prstGeom>
          </p:spPr>
        </p:pic>
        <p:pic>
          <p:nvPicPr>
            <p:cNvPr id="10" name="Graphic 9" descr="Teacher with solid fill">
              <a:extLst>
                <a:ext uri="{FF2B5EF4-FFF2-40B4-BE49-F238E27FC236}">
                  <a16:creationId xmlns:a16="http://schemas.microsoft.com/office/drawing/2014/main" id="{EFD13ABC-029B-7A8A-E0D2-29E87F2D9C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629490" y="1346422"/>
              <a:ext cx="796619" cy="796619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B5E754B5-0F2F-9C4C-CC1E-B22A3D72EF7E}"/>
              </a:ext>
            </a:extLst>
          </p:cNvPr>
          <p:cNvSpPr/>
          <p:nvPr/>
        </p:nvSpPr>
        <p:spPr>
          <a:xfrm>
            <a:off x="2661379" y="3540603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84F200-F8AC-B4ED-AEC9-E28875476C6D}"/>
              </a:ext>
            </a:extLst>
          </p:cNvPr>
          <p:cNvSpPr/>
          <p:nvPr/>
        </p:nvSpPr>
        <p:spPr>
          <a:xfrm>
            <a:off x="2661379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FDE2B6-0629-907E-A630-0A65120DB881}"/>
              </a:ext>
            </a:extLst>
          </p:cNvPr>
          <p:cNvSpPr/>
          <p:nvPr/>
        </p:nvSpPr>
        <p:spPr>
          <a:xfrm>
            <a:off x="3079816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EB1314-695B-DD33-0478-0798A9FA7D87}"/>
              </a:ext>
            </a:extLst>
          </p:cNvPr>
          <p:cNvSpPr/>
          <p:nvPr/>
        </p:nvSpPr>
        <p:spPr>
          <a:xfrm>
            <a:off x="3498253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D45BDFE-DF14-DDE9-85F3-30ACA6603EB1}"/>
              </a:ext>
            </a:extLst>
          </p:cNvPr>
          <p:cNvSpPr/>
          <p:nvPr/>
        </p:nvSpPr>
        <p:spPr>
          <a:xfrm>
            <a:off x="3916690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BC5378-891C-C200-97C8-5588848899D2}"/>
              </a:ext>
            </a:extLst>
          </p:cNvPr>
          <p:cNvSpPr/>
          <p:nvPr/>
        </p:nvSpPr>
        <p:spPr>
          <a:xfrm>
            <a:off x="4335128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5BCB69D-EBE1-31C3-66E3-9C579A9CEADF}"/>
              </a:ext>
            </a:extLst>
          </p:cNvPr>
          <p:cNvSpPr/>
          <p:nvPr/>
        </p:nvSpPr>
        <p:spPr>
          <a:xfrm>
            <a:off x="6071689" y="3540603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D42FB7F-8D72-60A8-FC67-30D7D6BA42F0}"/>
              </a:ext>
            </a:extLst>
          </p:cNvPr>
          <p:cNvSpPr/>
          <p:nvPr/>
        </p:nvSpPr>
        <p:spPr>
          <a:xfrm>
            <a:off x="6071689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E3A9865-EE96-37E5-07ED-5A15099F17D9}"/>
              </a:ext>
            </a:extLst>
          </p:cNvPr>
          <p:cNvSpPr/>
          <p:nvPr/>
        </p:nvSpPr>
        <p:spPr>
          <a:xfrm>
            <a:off x="6490126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9F5FEA4-2B69-E3A0-3062-1D70BEDA3B17}"/>
              </a:ext>
            </a:extLst>
          </p:cNvPr>
          <p:cNvSpPr/>
          <p:nvPr/>
        </p:nvSpPr>
        <p:spPr>
          <a:xfrm>
            <a:off x="6908563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E7B4270-5833-A50A-6868-2C60685BE867}"/>
              </a:ext>
            </a:extLst>
          </p:cNvPr>
          <p:cNvSpPr/>
          <p:nvPr/>
        </p:nvSpPr>
        <p:spPr>
          <a:xfrm>
            <a:off x="7327000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4B5BA06-E42A-AE96-BA9D-CE8C43513017}"/>
              </a:ext>
            </a:extLst>
          </p:cNvPr>
          <p:cNvSpPr/>
          <p:nvPr/>
        </p:nvSpPr>
        <p:spPr>
          <a:xfrm>
            <a:off x="7745438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4BB2B32-7ACC-B08B-83C0-BDB41DB6B716}"/>
              </a:ext>
            </a:extLst>
          </p:cNvPr>
          <p:cNvSpPr/>
          <p:nvPr/>
        </p:nvSpPr>
        <p:spPr>
          <a:xfrm>
            <a:off x="9370951" y="3540603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B9A9D9A-015C-86C4-9AFE-123852F9CB7C}"/>
              </a:ext>
            </a:extLst>
          </p:cNvPr>
          <p:cNvSpPr/>
          <p:nvPr/>
        </p:nvSpPr>
        <p:spPr>
          <a:xfrm>
            <a:off x="9370951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6E73CF8-F84D-0852-D709-68BCDB3B4358}"/>
              </a:ext>
            </a:extLst>
          </p:cNvPr>
          <p:cNvSpPr/>
          <p:nvPr/>
        </p:nvSpPr>
        <p:spPr>
          <a:xfrm>
            <a:off x="9789388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004025D-21B7-E6E8-49BF-E232D8E25116}"/>
              </a:ext>
            </a:extLst>
          </p:cNvPr>
          <p:cNvSpPr/>
          <p:nvPr/>
        </p:nvSpPr>
        <p:spPr>
          <a:xfrm>
            <a:off x="10207825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27FAFD63-6D88-EFED-C15F-E6FDD88AE2A8}"/>
              </a:ext>
            </a:extLst>
          </p:cNvPr>
          <p:cNvSpPr/>
          <p:nvPr/>
        </p:nvSpPr>
        <p:spPr>
          <a:xfrm>
            <a:off x="10626262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76D4C5D-2035-2792-17E9-4E849E32AFFC}"/>
              </a:ext>
            </a:extLst>
          </p:cNvPr>
          <p:cNvSpPr/>
          <p:nvPr/>
        </p:nvSpPr>
        <p:spPr>
          <a:xfrm>
            <a:off x="11044700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C3D40CBF-5452-61A6-AB33-31DA0AFE7CB2}"/>
              </a:ext>
            </a:extLst>
          </p:cNvPr>
          <p:cNvSpPr/>
          <p:nvPr/>
        </p:nvSpPr>
        <p:spPr>
          <a:xfrm>
            <a:off x="2661379" y="4364797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FED353A6-667B-3E90-D3E4-2E3DCBA08215}"/>
              </a:ext>
            </a:extLst>
          </p:cNvPr>
          <p:cNvSpPr/>
          <p:nvPr/>
        </p:nvSpPr>
        <p:spPr>
          <a:xfrm>
            <a:off x="2661379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DFD244BF-D20B-941D-E58B-61B36241749A}"/>
              </a:ext>
            </a:extLst>
          </p:cNvPr>
          <p:cNvSpPr/>
          <p:nvPr/>
        </p:nvSpPr>
        <p:spPr>
          <a:xfrm>
            <a:off x="3079816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8645004A-44EC-2079-6E32-81E7A2994D0A}"/>
              </a:ext>
            </a:extLst>
          </p:cNvPr>
          <p:cNvSpPr/>
          <p:nvPr/>
        </p:nvSpPr>
        <p:spPr>
          <a:xfrm>
            <a:off x="3498253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207ED37C-07CD-16B3-9D36-E04B7AE1D562}"/>
              </a:ext>
            </a:extLst>
          </p:cNvPr>
          <p:cNvSpPr/>
          <p:nvPr/>
        </p:nvSpPr>
        <p:spPr>
          <a:xfrm>
            <a:off x="3916690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EA5F7004-4188-6FEA-E996-CF81A73B1C20}"/>
              </a:ext>
            </a:extLst>
          </p:cNvPr>
          <p:cNvSpPr/>
          <p:nvPr/>
        </p:nvSpPr>
        <p:spPr>
          <a:xfrm>
            <a:off x="4335128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56130AE4-367A-4BB3-A8C2-1D3B068FDB27}"/>
              </a:ext>
            </a:extLst>
          </p:cNvPr>
          <p:cNvSpPr/>
          <p:nvPr/>
        </p:nvSpPr>
        <p:spPr>
          <a:xfrm>
            <a:off x="6071689" y="4364797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EF6A233E-F72F-4A87-1727-EFCB1E388FAD}"/>
              </a:ext>
            </a:extLst>
          </p:cNvPr>
          <p:cNvSpPr/>
          <p:nvPr/>
        </p:nvSpPr>
        <p:spPr>
          <a:xfrm>
            <a:off x="6071689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E5FB8D28-23C2-35AA-B1C7-B8DE8C0BE143}"/>
              </a:ext>
            </a:extLst>
          </p:cNvPr>
          <p:cNvSpPr/>
          <p:nvPr/>
        </p:nvSpPr>
        <p:spPr>
          <a:xfrm>
            <a:off x="6490126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F638FFDB-D411-57AD-50E4-40A744FA8320}"/>
              </a:ext>
            </a:extLst>
          </p:cNvPr>
          <p:cNvSpPr/>
          <p:nvPr/>
        </p:nvSpPr>
        <p:spPr>
          <a:xfrm>
            <a:off x="6908563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4F2DE5F4-797B-A777-C0D6-DCD99D77B005}"/>
              </a:ext>
            </a:extLst>
          </p:cNvPr>
          <p:cNvSpPr/>
          <p:nvPr/>
        </p:nvSpPr>
        <p:spPr>
          <a:xfrm>
            <a:off x="7327000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CA7984CE-9F54-1D46-028C-BB42FADD93F9}"/>
              </a:ext>
            </a:extLst>
          </p:cNvPr>
          <p:cNvSpPr/>
          <p:nvPr/>
        </p:nvSpPr>
        <p:spPr>
          <a:xfrm>
            <a:off x="7745438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8D68BADC-DE64-6638-CE1C-BC8C132CCB12}"/>
              </a:ext>
            </a:extLst>
          </p:cNvPr>
          <p:cNvSpPr/>
          <p:nvPr/>
        </p:nvSpPr>
        <p:spPr>
          <a:xfrm>
            <a:off x="9370951" y="4364797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8D0D55E6-B3E7-AAEC-1275-AFABF9BCDF00}"/>
              </a:ext>
            </a:extLst>
          </p:cNvPr>
          <p:cNvSpPr/>
          <p:nvPr/>
        </p:nvSpPr>
        <p:spPr>
          <a:xfrm>
            <a:off x="9370951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7CD0F87A-83E2-4BA8-F56D-29D75BA83C33}"/>
              </a:ext>
            </a:extLst>
          </p:cNvPr>
          <p:cNvSpPr/>
          <p:nvPr/>
        </p:nvSpPr>
        <p:spPr>
          <a:xfrm>
            <a:off x="9789388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A8A10F70-7787-DC6A-2243-C30D7726574A}"/>
              </a:ext>
            </a:extLst>
          </p:cNvPr>
          <p:cNvSpPr/>
          <p:nvPr/>
        </p:nvSpPr>
        <p:spPr>
          <a:xfrm>
            <a:off x="10207825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79119CCF-9075-858E-7A97-3A84409D4983}"/>
              </a:ext>
            </a:extLst>
          </p:cNvPr>
          <p:cNvSpPr/>
          <p:nvPr/>
        </p:nvSpPr>
        <p:spPr>
          <a:xfrm>
            <a:off x="10626262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B5719ADA-80BC-6A0F-3DEE-A818E540C1AE}"/>
              </a:ext>
            </a:extLst>
          </p:cNvPr>
          <p:cNvSpPr/>
          <p:nvPr/>
        </p:nvSpPr>
        <p:spPr>
          <a:xfrm>
            <a:off x="11044700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B8A315E9-B284-5872-7008-54ADEBE75C26}"/>
              </a:ext>
            </a:extLst>
          </p:cNvPr>
          <p:cNvSpPr/>
          <p:nvPr/>
        </p:nvSpPr>
        <p:spPr>
          <a:xfrm>
            <a:off x="2661379" y="5180365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DF452E21-9509-93C9-3706-91200C034145}"/>
              </a:ext>
            </a:extLst>
          </p:cNvPr>
          <p:cNvSpPr/>
          <p:nvPr/>
        </p:nvSpPr>
        <p:spPr>
          <a:xfrm>
            <a:off x="2661379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BA1F7951-FE86-4C21-3071-271A169F223E}"/>
              </a:ext>
            </a:extLst>
          </p:cNvPr>
          <p:cNvSpPr/>
          <p:nvPr/>
        </p:nvSpPr>
        <p:spPr>
          <a:xfrm>
            <a:off x="3079816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D2AA2B6B-BF8B-5451-6893-0151959F183E}"/>
              </a:ext>
            </a:extLst>
          </p:cNvPr>
          <p:cNvSpPr/>
          <p:nvPr/>
        </p:nvSpPr>
        <p:spPr>
          <a:xfrm>
            <a:off x="3498253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0BF31341-3D7D-1FCB-22CF-155C91B582A3}"/>
              </a:ext>
            </a:extLst>
          </p:cNvPr>
          <p:cNvSpPr/>
          <p:nvPr/>
        </p:nvSpPr>
        <p:spPr>
          <a:xfrm>
            <a:off x="3916690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13755304-3186-F054-431A-359FBA81D43D}"/>
              </a:ext>
            </a:extLst>
          </p:cNvPr>
          <p:cNvSpPr/>
          <p:nvPr/>
        </p:nvSpPr>
        <p:spPr>
          <a:xfrm>
            <a:off x="4335128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D8155E38-4C9E-C90B-EBEB-5E270FE9828D}"/>
              </a:ext>
            </a:extLst>
          </p:cNvPr>
          <p:cNvSpPr/>
          <p:nvPr/>
        </p:nvSpPr>
        <p:spPr>
          <a:xfrm>
            <a:off x="6071689" y="5180365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08DEBE83-CA8C-0AA6-D40D-D1149B0F8A97}"/>
              </a:ext>
            </a:extLst>
          </p:cNvPr>
          <p:cNvSpPr/>
          <p:nvPr/>
        </p:nvSpPr>
        <p:spPr>
          <a:xfrm>
            <a:off x="6071689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A1B05773-B3C1-17D7-9910-B223B03C89E5}"/>
              </a:ext>
            </a:extLst>
          </p:cNvPr>
          <p:cNvSpPr/>
          <p:nvPr/>
        </p:nvSpPr>
        <p:spPr>
          <a:xfrm>
            <a:off x="6490126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BC396A8A-0733-8B24-A709-2CBDC1BE6537}"/>
              </a:ext>
            </a:extLst>
          </p:cNvPr>
          <p:cNvSpPr/>
          <p:nvPr/>
        </p:nvSpPr>
        <p:spPr>
          <a:xfrm>
            <a:off x="6908563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2152D73E-A48E-1DFD-8188-2BC1D5CF291F}"/>
              </a:ext>
            </a:extLst>
          </p:cNvPr>
          <p:cNvSpPr/>
          <p:nvPr/>
        </p:nvSpPr>
        <p:spPr>
          <a:xfrm>
            <a:off x="7327000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FDC24ACC-7FC0-237B-5953-36045EC6888F}"/>
              </a:ext>
            </a:extLst>
          </p:cNvPr>
          <p:cNvSpPr/>
          <p:nvPr/>
        </p:nvSpPr>
        <p:spPr>
          <a:xfrm>
            <a:off x="7745438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32990D31-E745-F850-36D3-7B3CA96DBC6C}"/>
              </a:ext>
            </a:extLst>
          </p:cNvPr>
          <p:cNvSpPr/>
          <p:nvPr/>
        </p:nvSpPr>
        <p:spPr>
          <a:xfrm>
            <a:off x="9370951" y="5180365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0D9371D0-9B96-B999-9691-B055E5A0C375}"/>
              </a:ext>
            </a:extLst>
          </p:cNvPr>
          <p:cNvSpPr/>
          <p:nvPr/>
        </p:nvSpPr>
        <p:spPr>
          <a:xfrm>
            <a:off x="9370951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C1DDF78D-22F5-8E64-EF8B-F57A1CFD6154}"/>
              </a:ext>
            </a:extLst>
          </p:cNvPr>
          <p:cNvSpPr/>
          <p:nvPr/>
        </p:nvSpPr>
        <p:spPr>
          <a:xfrm>
            <a:off x="9789388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C1DCEF53-E7E4-0445-BA5B-C60295BE450D}"/>
              </a:ext>
            </a:extLst>
          </p:cNvPr>
          <p:cNvSpPr/>
          <p:nvPr/>
        </p:nvSpPr>
        <p:spPr>
          <a:xfrm>
            <a:off x="10207825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262E50F0-CD53-4583-D724-A0D88D9C62A5}"/>
              </a:ext>
            </a:extLst>
          </p:cNvPr>
          <p:cNvSpPr/>
          <p:nvPr/>
        </p:nvSpPr>
        <p:spPr>
          <a:xfrm>
            <a:off x="10626262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A680C72E-5DC4-1261-1CB4-D8A9D2ADC5D3}"/>
              </a:ext>
            </a:extLst>
          </p:cNvPr>
          <p:cNvSpPr/>
          <p:nvPr/>
        </p:nvSpPr>
        <p:spPr>
          <a:xfrm>
            <a:off x="11044700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cxnSp>
        <p:nvCxnSpPr>
          <p:cNvPr id="210" name="Straight Connector 209">
            <a:extLst>
              <a:ext uri="{FF2B5EF4-FFF2-40B4-BE49-F238E27FC236}">
                <a16:creationId xmlns:a16="http://schemas.microsoft.com/office/drawing/2014/main" id="{661314D0-45A8-509C-0992-E9DA65535568}"/>
              </a:ext>
            </a:extLst>
          </p:cNvPr>
          <p:cNvCxnSpPr>
            <a:cxnSpLocks/>
          </p:cNvCxnSpPr>
          <p:nvPr/>
        </p:nvCxnSpPr>
        <p:spPr>
          <a:xfrm>
            <a:off x="144780" y="4990305"/>
            <a:ext cx="18364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Rectangle 210">
            <a:extLst>
              <a:ext uri="{FF2B5EF4-FFF2-40B4-BE49-F238E27FC236}">
                <a16:creationId xmlns:a16="http://schemas.microsoft.com/office/drawing/2014/main" id="{CD6BF6B1-5A5B-FA25-B43A-5A37ABB3B89C}"/>
              </a:ext>
            </a:extLst>
          </p:cNvPr>
          <p:cNvSpPr/>
          <p:nvPr/>
        </p:nvSpPr>
        <p:spPr>
          <a:xfrm>
            <a:off x="144780" y="4905643"/>
            <a:ext cx="1836420" cy="9425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Disruptive &amp; Radical Innovation</a:t>
            </a:r>
          </a:p>
        </p:txBody>
      </p: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61A7E200-218A-7C7F-C219-39D21C75BC87}"/>
              </a:ext>
            </a:extLst>
          </p:cNvPr>
          <p:cNvCxnSpPr>
            <a:cxnSpLocks/>
          </p:cNvCxnSpPr>
          <p:nvPr/>
        </p:nvCxnSpPr>
        <p:spPr>
          <a:xfrm>
            <a:off x="144780" y="4964749"/>
            <a:ext cx="18364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9027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" name="Object 61" hidden="1">
            <a:extLst>
              <a:ext uri="{FF2B5EF4-FFF2-40B4-BE49-F238E27FC236}">
                <a16:creationId xmlns:a16="http://schemas.microsoft.com/office/drawing/2014/main" id="{BDF12056-0D93-BEF8-78E8-1275A2E912B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99" imgH="499" progId="TCLayout.ActiveDocument.1">
                  <p:embed/>
                </p:oleObj>
              </mc:Choice>
              <mc:Fallback>
                <p:oleObj name="think-cell Slide" r:id="rId4" imgW="499" imgH="499" progId="TCLayout.ActiveDocument.1">
                  <p:embed/>
                  <p:pic>
                    <p:nvPicPr>
                      <p:cNvPr id="62" name="Object 61" hidden="1">
                        <a:extLst>
                          <a:ext uri="{FF2B5EF4-FFF2-40B4-BE49-F238E27FC236}">
                            <a16:creationId xmlns:a16="http://schemas.microsoft.com/office/drawing/2014/main" id="{BDF12056-0D93-BEF8-78E8-1275A2E912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19CD2A1-2471-F1C2-FF5E-8D200ADBB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AU" dirty="0"/>
              <a:t>Comparing Walmart’s options against the key concerns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6B176C-4AD4-007F-6E43-3462DD3FF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5A5F99B-5746-8653-208D-150E717C3A10}"/>
              </a:ext>
            </a:extLst>
          </p:cNvPr>
          <p:cNvSpPr/>
          <p:nvPr/>
        </p:nvSpPr>
        <p:spPr>
          <a:xfrm>
            <a:off x="144780" y="2554247"/>
            <a:ext cx="1836420" cy="73816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Improving Customer NPS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E66713C-66BF-4ED4-5347-C0B5EE445AF9}"/>
              </a:ext>
            </a:extLst>
          </p:cNvPr>
          <p:cNvSpPr/>
          <p:nvPr/>
        </p:nvSpPr>
        <p:spPr>
          <a:xfrm>
            <a:off x="144780" y="3200586"/>
            <a:ext cx="1836420" cy="9425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Generating Alternative Rev Streams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FF7C9E3-AAAE-139F-5352-D5123EC4C3C3}"/>
              </a:ext>
            </a:extLst>
          </p:cNvPr>
          <p:cNvSpPr/>
          <p:nvPr/>
        </p:nvSpPr>
        <p:spPr>
          <a:xfrm>
            <a:off x="144780" y="4047772"/>
            <a:ext cx="1836420" cy="9425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Reducing Costs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4550593-B0A4-20DE-6A5D-9A434844D6A3}"/>
              </a:ext>
            </a:extLst>
          </p:cNvPr>
          <p:cNvSpPr/>
          <p:nvPr/>
        </p:nvSpPr>
        <p:spPr>
          <a:xfrm>
            <a:off x="144780" y="6004559"/>
            <a:ext cx="1836420" cy="3505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1B4344"/>
                </a:solidFill>
              </a:rPr>
              <a:t>Overall</a:t>
            </a:r>
            <a:endParaRPr lang="en-AU" sz="1400" b="1">
              <a:solidFill>
                <a:srgbClr val="1B4344"/>
              </a:solidFill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AF6338E-168B-E39A-BDE2-FF1FC76CA01E}"/>
              </a:ext>
            </a:extLst>
          </p:cNvPr>
          <p:cNvCxnSpPr>
            <a:cxnSpLocks/>
          </p:cNvCxnSpPr>
          <p:nvPr/>
        </p:nvCxnSpPr>
        <p:spPr>
          <a:xfrm>
            <a:off x="144780" y="3310085"/>
            <a:ext cx="18364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F09B737-C7D0-F5A7-30DE-3EF4AC9DF216}"/>
              </a:ext>
            </a:extLst>
          </p:cNvPr>
          <p:cNvCxnSpPr>
            <a:cxnSpLocks/>
          </p:cNvCxnSpPr>
          <p:nvPr/>
        </p:nvCxnSpPr>
        <p:spPr>
          <a:xfrm>
            <a:off x="144780" y="4114929"/>
            <a:ext cx="18364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20B37142-59E1-D0AC-C7E4-5B0A32104BE5}"/>
              </a:ext>
            </a:extLst>
          </p:cNvPr>
          <p:cNvSpPr/>
          <p:nvPr/>
        </p:nvSpPr>
        <p:spPr>
          <a:xfrm>
            <a:off x="2661379" y="2739170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87EFE8C-9EC7-0996-1011-8C51DD56E789}"/>
              </a:ext>
            </a:extLst>
          </p:cNvPr>
          <p:cNvSpPr/>
          <p:nvPr/>
        </p:nvSpPr>
        <p:spPr>
          <a:xfrm>
            <a:off x="3930518" y="2739169"/>
            <a:ext cx="196364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FE29CE2-637B-DF05-C673-44FEFB961087}"/>
              </a:ext>
            </a:extLst>
          </p:cNvPr>
          <p:cNvSpPr/>
          <p:nvPr/>
        </p:nvSpPr>
        <p:spPr>
          <a:xfrm>
            <a:off x="2661379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69593A5-2157-CFD3-B365-B03A88FDD1EE}"/>
              </a:ext>
            </a:extLst>
          </p:cNvPr>
          <p:cNvSpPr/>
          <p:nvPr/>
        </p:nvSpPr>
        <p:spPr>
          <a:xfrm>
            <a:off x="3079816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D45787F-BFC7-1ED0-1A71-3C51D9368C42}"/>
              </a:ext>
            </a:extLst>
          </p:cNvPr>
          <p:cNvSpPr/>
          <p:nvPr/>
        </p:nvSpPr>
        <p:spPr>
          <a:xfrm>
            <a:off x="3498253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E4D4C07-96A3-DE38-3CCE-F07646228D76}"/>
              </a:ext>
            </a:extLst>
          </p:cNvPr>
          <p:cNvSpPr/>
          <p:nvPr/>
        </p:nvSpPr>
        <p:spPr>
          <a:xfrm>
            <a:off x="3916690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73C2BCC-48D7-7042-A6F1-2A04ADCEB365}"/>
              </a:ext>
            </a:extLst>
          </p:cNvPr>
          <p:cNvSpPr/>
          <p:nvPr/>
        </p:nvSpPr>
        <p:spPr>
          <a:xfrm>
            <a:off x="4335128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2DDE51BE-748B-F6F9-9922-D85455AD2633}"/>
              </a:ext>
            </a:extLst>
          </p:cNvPr>
          <p:cNvSpPr/>
          <p:nvPr/>
        </p:nvSpPr>
        <p:spPr>
          <a:xfrm>
            <a:off x="6071689" y="2739170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B427AF1-9E10-8058-C470-1A5848FF28E3}"/>
              </a:ext>
            </a:extLst>
          </p:cNvPr>
          <p:cNvSpPr/>
          <p:nvPr/>
        </p:nvSpPr>
        <p:spPr>
          <a:xfrm>
            <a:off x="6071689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50F1D074-833D-65E7-8E3B-CE3677DB1A8F}"/>
              </a:ext>
            </a:extLst>
          </p:cNvPr>
          <p:cNvSpPr/>
          <p:nvPr/>
        </p:nvSpPr>
        <p:spPr>
          <a:xfrm>
            <a:off x="6490126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6992543-73FE-1EF7-3436-1A1E027A3B07}"/>
              </a:ext>
            </a:extLst>
          </p:cNvPr>
          <p:cNvSpPr/>
          <p:nvPr/>
        </p:nvSpPr>
        <p:spPr>
          <a:xfrm>
            <a:off x="6908563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88F75134-B039-1F31-E2F2-91BE37516DA8}"/>
              </a:ext>
            </a:extLst>
          </p:cNvPr>
          <p:cNvSpPr/>
          <p:nvPr/>
        </p:nvSpPr>
        <p:spPr>
          <a:xfrm>
            <a:off x="7327000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F83EE6BB-D9B8-3B4B-BAD7-C4574022058E}"/>
              </a:ext>
            </a:extLst>
          </p:cNvPr>
          <p:cNvSpPr/>
          <p:nvPr/>
        </p:nvSpPr>
        <p:spPr>
          <a:xfrm>
            <a:off x="7745438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9B1A1036-4AD2-9CAC-7653-08D77FA4AA40}"/>
              </a:ext>
            </a:extLst>
          </p:cNvPr>
          <p:cNvSpPr/>
          <p:nvPr/>
        </p:nvSpPr>
        <p:spPr>
          <a:xfrm>
            <a:off x="9370951" y="2739170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BCFC193C-904D-4321-5660-410DAF10A736}"/>
              </a:ext>
            </a:extLst>
          </p:cNvPr>
          <p:cNvSpPr/>
          <p:nvPr/>
        </p:nvSpPr>
        <p:spPr>
          <a:xfrm>
            <a:off x="9370951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B3F02C0C-367D-0460-71B4-7EFFE44AA312}"/>
              </a:ext>
            </a:extLst>
          </p:cNvPr>
          <p:cNvSpPr/>
          <p:nvPr/>
        </p:nvSpPr>
        <p:spPr>
          <a:xfrm>
            <a:off x="9789388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81E62641-A291-FB7C-E4E4-A6E691A5333A}"/>
              </a:ext>
            </a:extLst>
          </p:cNvPr>
          <p:cNvSpPr/>
          <p:nvPr/>
        </p:nvSpPr>
        <p:spPr>
          <a:xfrm>
            <a:off x="10207825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D7CDF679-FF9A-E3CB-93EA-82DE59EBF590}"/>
              </a:ext>
            </a:extLst>
          </p:cNvPr>
          <p:cNvSpPr/>
          <p:nvPr/>
        </p:nvSpPr>
        <p:spPr>
          <a:xfrm>
            <a:off x="10626262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043983F2-ACC9-D366-23C7-CDC2943CECFB}"/>
              </a:ext>
            </a:extLst>
          </p:cNvPr>
          <p:cNvSpPr/>
          <p:nvPr/>
        </p:nvSpPr>
        <p:spPr>
          <a:xfrm>
            <a:off x="11044700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DFF58EC4-B03C-60D2-F1E8-F12AC4A75A0A}"/>
              </a:ext>
            </a:extLst>
          </p:cNvPr>
          <p:cNvSpPr/>
          <p:nvPr/>
        </p:nvSpPr>
        <p:spPr>
          <a:xfrm>
            <a:off x="2065023" y="6004559"/>
            <a:ext cx="3083155" cy="350521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18</a:t>
            </a:r>
            <a:endParaRPr lang="en-AU" sz="1600" dirty="0">
              <a:solidFill>
                <a:schemeClr val="bg1"/>
              </a:solidFill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9A3977BD-4735-8A52-468E-41C5C3262A0F}"/>
              </a:ext>
            </a:extLst>
          </p:cNvPr>
          <p:cNvSpPr/>
          <p:nvPr/>
        </p:nvSpPr>
        <p:spPr>
          <a:xfrm>
            <a:off x="5419809" y="6004559"/>
            <a:ext cx="3083155" cy="350521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600" dirty="0">
              <a:solidFill>
                <a:schemeClr val="bg1"/>
              </a:solidFill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F442B89B-9AFD-E21F-B3F3-A9D6B3EFBFD9}"/>
              </a:ext>
            </a:extLst>
          </p:cNvPr>
          <p:cNvSpPr/>
          <p:nvPr/>
        </p:nvSpPr>
        <p:spPr>
          <a:xfrm>
            <a:off x="8774595" y="6004559"/>
            <a:ext cx="3083155" cy="350521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600" dirty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12FBED2-C30C-28AC-5557-FAD85CF44754}"/>
              </a:ext>
            </a:extLst>
          </p:cNvPr>
          <p:cNvGrpSpPr/>
          <p:nvPr/>
        </p:nvGrpSpPr>
        <p:grpSpPr>
          <a:xfrm>
            <a:off x="2075913" y="1346422"/>
            <a:ext cx="9781837" cy="1376423"/>
            <a:chOff x="2075913" y="1346422"/>
            <a:chExt cx="9781837" cy="137642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7423154-0C1B-70C0-A470-0738E0756D1C}"/>
                </a:ext>
              </a:extLst>
            </p:cNvPr>
            <p:cNvSpPr/>
            <p:nvPr/>
          </p:nvSpPr>
          <p:spPr>
            <a:xfrm>
              <a:off x="5475333" y="202420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Walmart Incubator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9462452-28DF-6015-1061-E3EE03F5337A}"/>
                </a:ext>
              </a:extLst>
            </p:cNvPr>
            <p:cNvSpPr/>
            <p:nvPr/>
          </p:nvSpPr>
          <p:spPr>
            <a:xfrm>
              <a:off x="8774595" y="202420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In-house Content Creation  </a:t>
              </a:r>
            </a:p>
          </p:txBody>
        </p:sp>
        <p:pic>
          <p:nvPicPr>
            <p:cNvPr id="7" name="Graphic 6" descr="Presentation with media with solid fill">
              <a:extLst>
                <a:ext uri="{FF2B5EF4-FFF2-40B4-BE49-F238E27FC236}">
                  <a16:creationId xmlns:a16="http://schemas.microsoft.com/office/drawing/2014/main" id="{4E6FC78A-DD02-6FD8-A4E0-38B482F5BA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917863" y="1364932"/>
              <a:ext cx="796619" cy="796619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99E7E2A-CA62-3E9A-6A7C-1ECEF411A2C4}"/>
                </a:ext>
              </a:extLst>
            </p:cNvPr>
            <p:cNvSpPr/>
            <p:nvPr/>
          </p:nvSpPr>
          <p:spPr>
            <a:xfrm>
              <a:off x="2075913" y="200569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Walmart Virtual Creator</a:t>
              </a:r>
            </a:p>
          </p:txBody>
        </p:sp>
        <p:pic>
          <p:nvPicPr>
            <p:cNvPr id="9" name="Graphic 8" descr="Online meeting with solid fill">
              <a:extLst>
                <a:ext uri="{FF2B5EF4-FFF2-40B4-BE49-F238E27FC236}">
                  <a16:creationId xmlns:a16="http://schemas.microsoft.com/office/drawing/2014/main" id="{3337636C-1BC3-F81C-B3D4-4FAF2C1742B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219181" y="1346422"/>
              <a:ext cx="796619" cy="796619"/>
            </a:xfrm>
            <a:prstGeom prst="rect">
              <a:avLst/>
            </a:prstGeom>
          </p:spPr>
        </p:pic>
        <p:pic>
          <p:nvPicPr>
            <p:cNvPr id="10" name="Graphic 9" descr="Teacher with solid fill">
              <a:extLst>
                <a:ext uri="{FF2B5EF4-FFF2-40B4-BE49-F238E27FC236}">
                  <a16:creationId xmlns:a16="http://schemas.microsoft.com/office/drawing/2014/main" id="{EFD13ABC-029B-7A8A-E0D2-29E87F2D9C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629490" y="1346422"/>
              <a:ext cx="796619" cy="796619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B5E754B5-0F2F-9C4C-CC1E-B22A3D72EF7E}"/>
              </a:ext>
            </a:extLst>
          </p:cNvPr>
          <p:cNvSpPr/>
          <p:nvPr/>
        </p:nvSpPr>
        <p:spPr>
          <a:xfrm>
            <a:off x="2661379" y="3540603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300A0E-3534-E866-AEFD-59757CEC42F7}"/>
              </a:ext>
            </a:extLst>
          </p:cNvPr>
          <p:cNvSpPr/>
          <p:nvPr/>
        </p:nvSpPr>
        <p:spPr>
          <a:xfrm>
            <a:off x="4363626" y="3540602"/>
            <a:ext cx="196364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84F200-F8AC-B4ED-AEC9-E28875476C6D}"/>
              </a:ext>
            </a:extLst>
          </p:cNvPr>
          <p:cNvSpPr/>
          <p:nvPr/>
        </p:nvSpPr>
        <p:spPr>
          <a:xfrm>
            <a:off x="2661379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FDE2B6-0629-907E-A630-0A65120DB881}"/>
              </a:ext>
            </a:extLst>
          </p:cNvPr>
          <p:cNvSpPr/>
          <p:nvPr/>
        </p:nvSpPr>
        <p:spPr>
          <a:xfrm>
            <a:off x="3079816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EB1314-695B-DD33-0478-0798A9FA7D87}"/>
              </a:ext>
            </a:extLst>
          </p:cNvPr>
          <p:cNvSpPr/>
          <p:nvPr/>
        </p:nvSpPr>
        <p:spPr>
          <a:xfrm>
            <a:off x="3498253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D45BDFE-DF14-DDE9-85F3-30ACA6603EB1}"/>
              </a:ext>
            </a:extLst>
          </p:cNvPr>
          <p:cNvSpPr/>
          <p:nvPr/>
        </p:nvSpPr>
        <p:spPr>
          <a:xfrm>
            <a:off x="3916690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BC5378-891C-C200-97C8-5588848899D2}"/>
              </a:ext>
            </a:extLst>
          </p:cNvPr>
          <p:cNvSpPr/>
          <p:nvPr/>
        </p:nvSpPr>
        <p:spPr>
          <a:xfrm>
            <a:off x="4335128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5BCB69D-EBE1-31C3-66E3-9C579A9CEADF}"/>
              </a:ext>
            </a:extLst>
          </p:cNvPr>
          <p:cNvSpPr/>
          <p:nvPr/>
        </p:nvSpPr>
        <p:spPr>
          <a:xfrm>
            <a:off x="6071689" y="3540603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D42FB7F-8D72-60A8-FC67-30D7D6BA42F0}"/>
              </a:ext>
            </a:extLst>
          </p:cNvPr>
          <p:cNvSpPr/>
          <p:nvPr/>
        </p:nvSpPr>
        <p:spPr>
          <a:xfrm>
            <a:off x="6071689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E3A9865-EE96-37E5-07ED-5A15099F17D9}"/>
              </a:ext>
            </a:extLst>
          </p:cNvPr>
          <p:cNvSpPr/>
          <p:nvPr/>
        </p:nvSpPr>
        <p:spPr>
          <a:xfrm>
            <a:off x="6490126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9F5FEA4-2B69-E3A0-3062-1D70BEDA3B17}"/>
              </a:ext>
            </a:extLst>
          </p:cNvPr>
          <p:cNvSpPr/>
          <p:nvPr/>
        </p:nvSpPr>
        <p:spPr>
          <a:xfrm>
            <a:off x="6908563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E7B4270-5833-A50A-6868-2C60685BE867}"/>
              </a:ext>
            </a:extLst>
          </p:cNvPr>
          <p:cNvSpPr/>
          <p:nvPr/>
        </p:nvSpPr>
        <p:spPr>
          <a:xfrm>
            <a:off x="7327000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4B5BA06-E42A-AE96-BA9D-CE8C43513017}"/>
              </a:ext>
            </a:extLst>
          </p:cNvPr>
          <p:cNvSpPr/>
          <p:nvPr/>
        </p:nvSpPr>
        <p:spPr>
          <a:xfrm>
            <a:off x="7745438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4BB2B32-7ACC-B08B-83C0-BDB41DB6B716}"/>
              </a:ext>
            </a:extLst>
          </p:cNvPr>
          <p:cNvSpPr/>
          <p:nvPr/>
        </p:nvSpPr>
        <p:spPr>
          <a:xfrm>
            <a:off x="9370951" y="3540603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B9A9D9A-015C-86C4-9AFE-123852F9CB7C}"/>
              </a:ext>
            </a:extLst>
          </p:cNvPr>
          <p:cNvSpPr/>
          <p:nvPr/>
        </p:nvSpPr>
        <p:spPr>
          <a:xfrm>
            <a:off x="9370951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6E73CF8-F84D-0852-D709-68BCDB3B4358}"/>
              </a:ext>
            </a:extLst>
          </p:cNvPr>
          <p:cNvSpPr/>
          <p:nvPr/>
        </p:nvSpPr>
        <p:spPr>
          <a:xfrm>
            <a:off x="9789388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004025D-21B7-E6E8-49BF-E232D8E25116}"/>
              </a:ext>
            </a:extLst>
          </p:cNvPr>
          <p:cNvSpPr/>
          <p:nvPr/>
        </p:nvSpPr>
        <p:spPr>
          <a:xfrm>
            <a:off x="10207825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27FAFD63-6D88-EFED-C15F-E6FDD88AE2A8}"/>
              </a:ext>
            </a:extLst>
          </p:cNvPr>
          <p:cNvSpPr/>
          <p:nvPr/>
        </p:nvSpPr>
        <p:spPr>
          <a:xfrm>
            <a:off x="10626262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76D4C5D-2035-2792-17E9-4E849E32AFFC}"/>
              </a:ext>
            </a:extLst>
          </p:cNvPr>
          <p:cNvSpPr/>
          <p:nvPr/>
        </p:nvSpPr>
        <p:spPr>
          <a:xfrm>
            <a:off x="11044700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C3D40CBF-5452-61A6-AB33-31DA0AFE7CB2}"/>
              </a:ext>
            </a:extLst>
          </p:cNvPr>
          <p:cNvSpPr/>
          <p:nvPr/>
        </p:nvSpPr>
        <p:spPr>
          <a:xfrm>
            <a:off x="2661379" y="4364797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C088162E-1727-D0FD-2F70-8BF7082C6095}"/>
              </a:ext>
            </a:extLst>
          </p:cNvPr>
          <p:cNvSpPr/>
          <p:nvPr/>
        </p:nvSpPr>
        <p:spPr>
          <a:xfrm>
            <a:off x="3941156" y="4364796"/>
            <a:ext cx="196364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FED353A6-667B-3E90-D3E4-2E3DCBA08215}"/>
              </a:ext>
            </a:extLst>
          </p:cNvPr>
          <p:cNvSpPr/>
          <p:nvPr/>
        </p:nvSpPr>
        <p:spPr>
          <a:xfrm>
            <a:off x="2661379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DFD244BF-D20B-941D-E58B-61B36241749A}"/>
              </a:ext>
            </a:extLst>
          </p:cNvPr>
          <p:cNvSpPr/>
          <p:nvPr/>
        </p:nvSpPr>
        <p:spPr>
          <a:xfrm>
            <a:off x="3079816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8645004A-44EC-2079-6E32-81E7A2994D0A}"/>
              </a:ext>
            </a:extLst>
          </p:cNvPr>
          <p:cNvSpPr/>
          <p:nvPr/>
        </p:nvSpPr>
        <p:spPr>
          <a:xfrm>
            <a:off x="3498253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207ED37C-07CD-16B3-9D36-E04B7AE1D562}"/>
              </a:ext>
            </a:extLst>
          </p:cNvPr>
          <p:cNvSpPr/>
          <p:nvPr/>
        </p:nvSpPr>
        <p:spPr>
          <a:xfrm>
            <a:off x="3916690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EA5F7004-4188-6FEA-E996-CF81A73B1C20}"/>
              </a:ext>
            </a:extLst>
          </p:cNvPr>
          <p:cNvSpPr/>
          <p:nvPr/>
        </p:nvSpPr>
        <p:spPr>
          <a:xfrm>
            <a:off x="4335128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56130AE4-367A-4BB3-A8C2-1D3B068FDB27}"/>
              </a:ext>
            </a:extLst>
          </p:cNvPr>
          <p:cNvSpPr/>
          <p:nvPr/>
        </p:nvSpPr>
        <p:spPr>
          <a:xfrm>
            <a:off x="6071689" y="4364797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EF6A233E-F72F-4A87-1727-EFCB1E388FAD}"/>
              </a:ext>
            </a:extLst>
          </p:cNvPr>
          <p:cNvSpPr/>
          <p:nvPr/>
        </p:nvSpPr>
        <p:spPr>
          <a:xfrm>
            <a:off x="6071689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E5FB8D28-23C2-35AA-B1C7-B8DE8C0BE143}"/>
              </a:ext>
            </a:extLst>
          </p:cNvPr>
          <p:cNvSpPr/>
          <p:nvPr/>
        </p:nvSpPr>
        <p:spPr>
          <a:xfrm>
            <a:off x="6490126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F638FFDB-D411-57AD-50E4-40A744FA8320}"/>
              </a:ext>
            </a:extLst>
          </p:cNvPr>
          <p:cNvSpPr/>
          <p:nvPr/>
        </p:nvSpPr>
        <p:spPr>
          <a:xfrm>
            <a:off x="6908563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4F2DE5F4-797B-A777-C0D6-DCD99D77B005}"/>
              </a:ext>
            </a:extLst>
          </p:cNvPr>
          <p:cNvSpPr/>
          <p:nvPr/>
        </p:nvSpPr>
        <p:spPr>
          <a:xfrm>
            <a:off x="7327000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CA7984CE-9F54-1D46-028C-BB42FADD93F9}"/>
              </a:ext>
            </a:extLst>
          </p:cNvPr>
          <p:cNvSpPr/>
          <p:nvPr/>
        </p:nvSpPr>
        <p:spPr>
          <a:xfrm>
            <a:off x="7745438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8D68BADC-DE64-6638-CE1C-BC8C132CCB12}"/>
              </a:ext>
            </a:extLst>
          </p:cNvPr>
          <p:cNvSpPr/>
          <p:nvPr/>
        </p:nvSpPr>
        <p:spPr>
          <a:xfrm>
            <a:off x="9370951" y="4364797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8D0D55E6-B3E7-AAEC-1275-AFABF9BCDF00}"/>
              </a:ext>
            </a:extLst>
          </p:cNvPr>
          <p:cNvSpPr/>
          <p:nvPr/>
        </p:nvSpPr>
        <p:spPr>
          <a:xfrm>
            <a:off x="9370951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7CD0F87A-83E2-4BA8-F56D-29D75BA83C33}"/>
              </a:ext>
            </a:extLst>
          </p:cNvPr>
          <p:cNvSpPr/>
          <p:nvPr/>
        </p:nvSpPr>
        <p:spPr>
          <a:xfrm>
            <a:off x="9789388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A8A10F70-7787-DC6A-2243-C30D7726574A}"/>
              </a:ext>
            </a:extLst>
          </p:cNvPr>
          <p:cNvSpPr/>
          <p:nvPr/>
        </p:nvSpPr>
        <p:spPr>
          <a:xfrm>
            <a:off x="10207825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79119CCF-9075-858E-7A97-3A84409D4983}"/>
              </a:ext>
            </a:extLst>
          </p:cNvPr>
          <p:cNvSpPr/>
          <p:nvPr/>
        </p:nvSpPr>
        <p:spPr>
          <a:xfrm>
            <a:off x="10626262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B5719ADA-80BC-6A0F-3DEE-A818E540C1AE}"/>
              </a:ext>
            </a:extLst>
          </p:cNvPr>
          <p:cNvSpPr/>
          <p:nvPr/>
        </p:nvSpPr>
        <p:spPr>
          <a:xfrm>
            <a:off x="11044700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B8A315E9-B284-5872-7008-54ADEBE75C26}"/>
              </a:ext>
            </a:extLst>
          </p:cNvPr>
          <p:cNvSpPr/>
          <p:nvPr/>
        </p:nvSpPr>
        <p:spPr>
          <a:xfrm>
            <a:off x="2661379" y="5180365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AF866F67-0021-CF2C-E10D-C604707B7A4E}"/>
              </a:ext>
            </a:extLst>
          </p:cNvPr>
          <p:cNvSpPr/>
          <p:nvPr/>
        </p:nvSpPr>
        <p:spPr>
          <a:xfrm>
            <a:off x="4363626" y="5180364"/>
            <a:ext cx="196364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DF452E21-9509-93C9-3706-91200C034145}"/>
              </a:ext>
            </a:extLst>
          </p:cNvPr>
          <p:cNvSpPr/>
          <p:nvPr/>
        </p:nvSpPr>
        <p:spPr>
          <a:xfrm>
            <a:off x="2661379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BA1F7951-FE86-4C21-3071-271A169F223E}"/>
              </a:ext>
            </a:extLst>
          </p:cNvPr>
          <p:cNvSpPr/>
          <p:nvPr/>
        </p:nvSpPr>
        <p:spPr>
          <a:xfrm>
            <a:off x="3079816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D2AA2B6B-BF8B-5451-6893-0151959F183E}"/>
              </a:ext>
            </a:extLst>
          </p:cNvPr>
          <p:cNvSpPr/>
          <p:nvPr/>
        </p:nvSpPr>
        <p:spPr>
          <a:xfrm>
            <a:off x="3498253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0BF31341-3D7D-1FCB-22CF-155C91B582A3}"/>
              </a:ext>
            </a:extLst>
          </p:cNvPr>
          <p:cNvSpPr/>
          <p:nvPr/>
        </p:nvSpPr>
        <p:spPr>
          <a:xfrm>
            <a:off x="3916690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13755304-3186-F054-431A-359FBA81D43D}"/>
              </a:ext>
            </a:extLst>
          </p:cNvPr>
          <p:cNvSpPr/>
          <p:nvPr/>
        </p:nvSpPr>
        <p:spPr>
          <a:xfrm>
            <a:off x="4335128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D8155E38-4C9E-C90B-EBEB-5E270FE9828D}"/>
              </a:ext>
            </a:extLst>
          </p:cNvPr>
          <p:cNvSpPr/>
          <p:nvPr/>
        </p:nvSpPr>
        <p:spPr>
          <a:xfrm>
            <a:off x="6071689" y="5180365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08DEBE83-CA8C-0AA6-D40D-D1149B0F8A97}"/>
              </a:ext>
            </a:extLst>
          </p:cNvPr>
          <p:cNvSpPr/>
          <p:nvPr/>
        </p:nvSpPr>
        <p:spPr>
          <a:xfrm>
            <a:off x="6071689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A1B05773-B3C1-17D7-9910-B223B03C89E5}"/>
              </a:ext>
            </a:extLst>
          </p:cNvPr>
          <p:cNvSpPr/>
          <p:nvPr/>
        </p:nvSpPr>
        <p:spPr>
          <a:xfrm>
            <a:off x="6490126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BC396A8A-0733-8B24-A709-2CBDC1BE6537}"/>
              </a:ext>
            </a:extLst>
          </p:cNvPr>
          <p:cNvSpPr/>
          <p:nvPr/>
        </p:nvSpPr>
        <p:spPr>
          <a:xfrm>
            <a:off x="6908563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2152D73E-A48E-1DFD-8188-2BC1D5CF291F}"/>
              </a:ext>
            </a:extLst>
          </p:cNvPr>
          <p:cNvSpPr/>
          <p:nvPr/>
        </p:nvSpPr>
        <p:spPr>
          <a:xfrm>
            <a:off x="7327000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FDC24ACC-7FC0-237B-5953-36045EC6888F}"/>
              </a:ext>
            </a:extLst>
          </p:cNvPr>
          <p:cNvSpPr/>
          <p:nvPr/>
        </p:nvSpPr>
        <p:spPr>
          <a:xfrm>
            <a:off x="7745438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32990D31-E745-F850-36D3-7B3CA96DBC6C}"/>
              </a:ext>
            </a:extLst>
          </p:cNvPr>
          <p:cNvSpPr/>
          <p:nvPr/>
        </p:nvSpPr>
        <p:spPr>
          <a:xfrm>
            <a:off x="9370951" y="5180365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0D9371D0-9B96-B999-9691-B055E5A0C375}"/>
              </a:ext>
            </a:extLst>
          </p:cNvPr>
          <p:cNvSpPr/>
          <p:nvPr/>
        </p:nvSpPr>
        <p:spPr>
          <a:xfrm>
            <a:off x="9370951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C1DDF78D-22F5-8E64-EF8B-F57A1CFD6154}"/>
              </a:ext>
            </a:extLst>
          </p:cNvPr>
          <p:cNvSpPr/>
          <p:nvPr/>
        </p:nvSpPr>
        <p:spPr>
          <a:xfrm>
            <a:off x="9789388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C1DCEF53-E7E4-0445-BA5B-C60295BE450D}"/>
              </a:ext>
            </a:extLst>
          </p:cNvPr>
          <p:cNvSpPr/>
          <p:nvPr/>
        </p:nvSpPr>
        <p:spPr>
          <a:xfrm>
            <a:off x="10207825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262E50F0-CD53-4583-D724-A0D88D9C62A5}"/>
              </a:ext>
            </a:extLst>
          </p:cNvPr>
          <p:cNvSpPr/>
          <p:nvPr/>
        </p:nvSpPr>
        <p:spPr>
          <a:xfrm>
            <a:off x="10626262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A680C72E-5DC4-1261-1CB4-D8A9D2ADC5D3}"/>
              </a:ext>
            </a:extLst>
          </p:cNvPr>
          <p:cNvSpPr/>
          <p:nvPr/>
        </p:nvSpPr>
        <p:spPr>
          <a:xfrm>
            <a:off x="11044700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cxnSp>
        <p:nvCxnSpPr>
          <p:cNvPr id="210" name="Straight Connector 209">
            <a:extLst>
              <a:ext uri="{FF2B5EF4-FFF2-40B4-BE49-F238E27FC236}">
                <a16:creationId xmlns:a16="http://schemas.microsoft.com/office/drawing/2014/main" id="{661314D0-45A8-509C-0992-E9DA65535568}"/>
              </a:ext>
            </a:extLst>
          </p:cNvPr>
          <p:cNvCxnSpPr>
            <a:cxnSpLocks/>
          </p:cNvCxnSpPr>
          <p:nvPr/>
        </p:nvCxnSpPr>
        <p:spPr>
          <a:xfrm>
            <a:off x="144780" y="4990305"/>
            <a:ext cx="18364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Rectangle 210">
            <a:extLst>
              <a:ext uri="{FF2B5EF4-FFF2-40B4-BE49-F238E27FC236}">
                <a16:creationId xmlns:a16="http://schemas.microsoft.com/office/drawing/2014/main" id="{CD6BF6B1-5A5B-FA25-B43A-5A37ABB3B89C}"/>
              </a:ext>
            </a:extLst>
          </p:cNvPr>
          <p:cNvSpPr/>
          <p:nvPr/>
        </p:nvSpPr>
        <p:spPr>
          <a:xfrm>
            <a:off x="144780" y="4905643"/>
            <a:ext cx="1836420" cy="9425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Disruptive &amp; Radical Innovation</a:t>
            </a:r>
          </a:p>
        </p:txBody>
      </p: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61A7E200-218A-7C7F-C219-39D21C75BC87}"/>
              </a:ext>
            </a:extLst>
          </p:cNvPr>
          <p:cNvCxnSpPr>
            <a:cxnSpLocks/>
          </p:cNvCxnSpPr>
          <p:nvPr/>
        </p:nvCxnSpPr>
        <p:spPr>
          <a:xfrm>
            <a:off x="144780" y="4964749"/>
            <a:ext cx="18364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35886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" name="Object 61" hidden="1">
            <a:extLst>
              <a:ext uri="{FF2B5EF4-FFF2-40B4-BE49-F238E27FC236}">
                <a16:creationId xmlns:a16="http://schemas.microsoft.com/office/drawing/2014/main" id="{BDF12056-0D93-BEF8-78E8-1275A2E912B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99" imgH="499" progId="TCLayout.ActiveDocument.1">
                  <p:embed/>
                </p:oleObj>
              </mc:Choice>
              <mc:Fallback>
                <p:oleObj name="think-cell Slide" r:id="rId4" imgW="499" imgH="499" progId="TCLayout.ActiveDocument.1">
                  <p:embed/>
                  <p:pic>
                    <p:nvPicPr>
                      <p:cNvPr id="62" name="Object 61" hidden="1">
                        <a:extLst>
                          <a:ext uri="{FF2B5EF4-FFF2-40B4-BE49-F238E27FC236}">
                            <a16:creationId xmlns:a16="http://schemas.microsoft.com/office/drawing/2014/main" id="{BDF12056-0D93-BEF8-78E8-1275A2E912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19CD2A1-2471-F1C2-FF5E-8D200ADBB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AU" dirty="0"/>
              <a:t>Comparing Walmart’s options against the key concerns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6B176C-4AD4-007F-6E43-3462DD3FF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5A5F99B-5746-8653-208D-150E717C3A10}"/>
              </a:ext>
            </a:extLst>
          </p:cNvPr>
          <p:cNvSpPr/>
          <p:nvPr/>
        </p:nvSpPr>
        <p:spPr>
          <a:xfrm>
            <a:off x="144780" y="2554247"/>
            <a:ext cx="1836420" cy="73816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Improving Customer NPS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E66713C-66BF-4ED4-5347-C0B5EE445AF9}"/>
              </a:ext>
            </a:extLst>
          </p:cNvPr>
          <p:cNvSpPr/>
          <p:nvPr/>
        </p:nvSpPr>
        <p:spPr>
          <a:xfrm>
            <a:off x="144780" y="3200586"/>
            <a:ext cx="1836420" cy="9425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Generating Alternative Rev Streams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FF7C9E3-AAAE-139F-5352-D5123EC4C3C3}"/>
              </a:ext>
            </a:extLst>
          </p:cNvPr>
          <p:cNvSpPr/>
          <p:nvPr/>
        </p:nvSpPr>
        <p:spPr>
          <a:xfrm>
            <a:off x="144780" y="4047772"/>
            <a:ext cx="1836420" cy="9425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Reducing Costs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4550593-B0A4-20DE-6A5D-9A434844D6A3}"/>
              </a:ext>
            </a:extLst>
          </p:cNvPr>
          <p:cNvSpPr/>
          <p:nvPr/>
        </p:nvSpPr>
        <p:spPr>
          <a:xfrm>
            <a:off x="144780" y="6004559"/>
            <a:ext cx="1836420" cy="3505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1B4344"/>
                </a:solidFill>
              </a:rPr>
              <a:t>Overall</a:t>
            </a:r>
            <a:endParaRPr lang="en-AU" sz="1400" b="1">
              <a:solidFill>
                <a:srgbClr val="1B4344"/>
              </a:solidFill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AF6338E-168B-E39A-BDE2-FF1FC76CA01E}"/>
              </a:ext>
            </a:extLst>
          </p:cNvPr>
          <p:cNvCxnSpPr>
            <a:cxnSpLocks/>
          </p:cNvCxnSpPr>
          <p:nvPr/>
        </p:nvCxnSpPr>
        <p:spPr>
          <a:xfrm>
            <a:off x="144780" y="3310085"/>
            <a:ext cx="18364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F09B737-C7D0-F5A7-30DE-3EF4AC9DF216}"/>
              </a:ext>
            </a:extLst>
          </p:cNvPr>
          <p:cNvCxnSpPr>
            <a:cxnSpLocks/>
          </p:cNvCxnSpPr>
          <p:nvPr/>
        </p:nvCxnSpPr>
        <p:spPr>
          <a:xfrm>
            <a:off x="144780" y="4114929"/>
            <a:ext cx="18364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20B37142-59E1-D0AC-C7E4-5B0A32104BE5}"/>
              </a:ext>
            </a:extLst>
          </p:cNvPr>
          <p:cNvSpPr/>
          <p:nvPr/>
        </p:nvSpPr>
        <p:spPr>
          <a:xfrm>
            <a:off x="2661379" y="2739170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87EFE8C-9EC7-0996-1011-8C51DD56E789}"/>
              </a:ext>
            </a:extLst>
          </p:cNvPr>
          <p:cNvSpPr/>
          <p:nvPr/>
        </p:nvSpPr>
        <p:spPr>
          <a:xfrm>
            <a:off x="3930518" y="2739169"/>
            <a:ext cx="196364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FE29CE2-637B-DF05-C673-44FEFB961087}"/>
              </a:ext>
            </a:extLst>
          </p:cNvPr>
          <p:cNvSpPr/>
          <p:nvPr/>
        </p:nvSpPr>
        <p:spPr>
          <a:xfrm>
            <a:off x="2661379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69593A5-2157-CFD3-B365-B03A88FDD1EE}"/>
              </a:ext>
            </a:extLst>
          </p:cNvPr>
          <p:cNvSpPr/>
          <p:nvPr/>
        </p:nvSpPr>
        <p:spPr>
          <a:xfrm>
            <a:off x="3079816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D45787F-BFC7-1ED0-1A71-3C51D9368C42}"/>
              </a:ext>
            </a:extLst>
          </p:cNvPr>
          <p:cNvSpPr/>
          <p:nvPr/>
        </p:nvSpPr>
        <p:spPr>
          <a:xfrm>
            <a:off x="3498253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E4D4C07-96A3-DE38-3CCE-F07646228D76}"/>
              </a:ext>
            </a:extLst>
          </p:cNvPr>
          <p:cNvSpPr/>
          <p:nvPr/>
        </p:nvSpPr>
        <p:spPr>
          <a:xfrm>
            <a:off x="3916690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73C2BCC-48D7-7042-A6F1-2A04ADCEB365}"/>
              </a:ext>
            </a:extLst>
          </p:cNvPr>
          <p:cNvSpPr/>
          <p:nvPr/>
        </p:nvSpPr>
        <p:spPr>
          <a:xfrm>
            <a:off x="4335128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2DDE51BE-748B-F6F9-9922-D85455AD2633}"/>
              </a:ext>
            </a:extLst>
          </p:cNvPr>
          <p:cNvSpPr/>
          <p:nvPr/>
        </p:nvSpPr>
        <p:spPr>
          <a:xfrm>
            <a:off x="6071689" y="2739170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BDD95C12-33A6-3429-10E1-21B9091506FF}"/>
              </a:ext>
            </a:extLst>
          </p:cNvPr>
          <p:cNvSpPr/>
          <p:nvPr/>
        </p:nvSpPr>
        <p:spPr>
          <a:xfrm>
            <a:off x="7338698" y="2739169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B427AF1-9E10-8058-C470-1A5848FF28E3}"/>
              </a:ext>
            </a:extLst>
          </p:cNvPr>
          <p:cNvSpPr/>
          <p:nvPr/>
        </p:nvSpPr>
        <p:spPr>
          <a:xfrm>
            <a:off x="6071689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50F1D074-833D-65E7-8E3B-CE3677DB1A8F}"/>
              </a:ext>
            </a:extLst>
          </p:cNvPr>
          <p:cNvSpPr/>
          <p:nvPr/>
        </p:nvSpPr>
        <p:spPr>
          <a:xfrm>
            <a:off x="6490126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6992543-73FE-1EF7-3436-1A1E027A3B07}"/>
              </a:ext>
            </a:extLst>
          </p:cNvPr>
          <p:cNvSpPr/>
          <p:nvPr/>
        </p:nvSpPr>
        <p:spPr>
          <a:xfrm>
            <a:off x="6908563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88F75134-B039-1F31-E2F2-91BE37516DA8}"/>
              </a:ext>
            </a:extLst>
          </p:cNvPr>
          <p:cNvSpPr/>
          <p:nvPr/>
        </p:nvSpPr>
        <p:spPr>
          <a:xfrm>
            <a:off x="7327000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F83EE6BB-D9B8-3B4B-BAD7-C4574022058E}"/>
              </a:ext>
            </a:extLst>
          </p:cNvPr>
          <p:cNvSpPr/>
          <p:nvPr/>
        </p:nvSpPr>
        <p:spPr>
          <a:xfrm>
            <a:off x="7745438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9B1A1036-4AD2-9CAC-7653-08D77FA4AA40}"/>
              </a:ext>
            </a:extLst>
          </p:cNvPr>
          <p:cNvSpPr/>
          <p:nvPr/>
        </p:nvSpPr>
        <p:spPr>
          <a:xfrm>
            <a:off x="9370951" y="2739170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BCFC193C-904D-4321-5660-410DAF10A736}"/>
              </a:ext>
            </a:extLst>
          </p:cNvPr>
          <p:cNvSpPr/>
          <p:nvPr/>
        </p:nvSpPr>
        <p:spPr>
          <a:xfrm>
            <a:off x="9370951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B3F02C0C-367D-0460-71B4-7EFFE44AA312}"/>
              </a:ext>
            </a:extLst>
          </p:cNvPr>
          <p:cNvSpPr/>
          <p:nvPr/>
        </p:nvSpPr>
        <p:spPr>
          <a:xfrm>
            <a:off x="9789388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81E62641-A291-FB7C-E4E4-A6E691A5333A}"/>
              </a:ext>
            </a:extLst>
          </p:cNvPr>
          <p:cNvSpPr/>
          <p:nvPr/>
        </p:nvSpPr>
        <p:spPr>
          <a:xfrm>
            <a:off x="10207825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D7CDF679-FF9A-E3CB-93EA-82DE59EBF590}"/>
              </a:ext>
            </a:extLst>
          </p:cNvPr>
          <p:cNvSpPr/>
          <p:nvPr/>
        </p:nvSpPr>
        <p:spPr>
          <a:xfrm>
            <a:off x="10626262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043983F2-ACC9-D366-23C7-CDC2943CECFB}"/>
              </a:ext>
            </a:extLst>
          </p:cNvPr>
          <p:cNvSpPr/>
          <p:nvPr/>
        </p:nvSpPr>
        <p:spPr>
          <a:xfrm>
            <a:off x="11044700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DFF58EC4-B03C-60D2-F1E8-F12AC4A75A0A}"/>
              </a:ext>
            </a:extLst>
          </p:cNvPr>
          <p:cNvSpPr/>
          <p:nvPr/>
        </p:nvSpPr>
        <p:spPr>
          <a:xfrm>
            <a:off x="2065023" y="6004559"/>
            <a:ext cx="3083155" cy="350521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18</a:t>
            </a:r>
            <a:endParaRPr lang="en-AU" sz="1600" dirty="0">
              <a:solidFill>
                <a:schemeClr val="bg1"/>
              </a:solidFill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9A3977BD-4735-8A52-468E-41C5C3262A0F}"/>
              </a:ext>
            </a:extLst>
          </p:cNvPr>
          <p:cNvSpPr/>
          <p:nvPr/>
        </p:nvSpPr>
        <p:spPr>
          <a:xfrm>
            <a:off x="5419809" y="6004559"/>
            <a:ext cx="3083155" cy="350521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13</a:t>
            </a:r>
            <a:endParaRPr lang="en-AU" sz="1600" dirty="0">
              <a:solidFill>
                <a:schemeClr val="bg1"/>
              </a:solidFill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F442B89B-9AFD-E21F-B3F3-A9D6B3EFBFD9}"/>
              </a:ext>
            </a:extLst>
          </p:cNvPr>
          <p:cNvSpPr/>
          <p:nvPr/>
        </p:nvSpPr>
        <p:spPr>
          <a:xfrm>
            <a:off x="8774595" y="6004559"/>
            <a:ext cx="3083155" cy="350521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600" dirty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12FBED2-C30C-28AC-5557-FAD85CF44754}"/>
              </a:ext>
            </a:extLst>
          </p:cNvPr>
          <p:cNvGrpSpPr/>
          <p:nvPr/>
        </p:nvGrpSpPr>
        <p:grpSpPr>
          <a:xfrm>
            <a:off x="2075913" y="1346422"/>
            <a:ext cx="9781837" cy="1376423"/>
            <a:chOff x="2075913" y="1346422"/>
            <a:chExt cx="9781837" cy="137642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7423154-0C1B-70C0-A470-0738E0756D1C}"/>
                </a:ext>
              </a:extLst>
            </p:cNvPr>
            <p:cNvSpPr/>
            <p:nvPr/>
          </p:nvSpPr>
          <p:spPr>
            <a:xfrm>
              <a:off x="5475333" y="202420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Walmart Incubator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9462452-28DF-6015-1061-E3EE03F5337A}"/>
                </a:ext>
              </a:extLst>
            </p:cNvPr>
            <p:cNvSpPr/>
            <p:nvPr/>
          </p:nvSpPr>
          <p:spPr>
            <a:xfrm>
              <a:off x="8774595" y="202420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In-house Content Creation  </a:t>
              </a:r>
            </a:p>
          </p:txBody>
        </p:sp>
        <p:pic>
          <p:nvPicPr>
            <p:cNvPr id="7" name="Graphic 6" descr="Presentation with media with solid fill">
              <a:extLst>
                <a:ext uri="{FF2B5EF4-FFF2-40B4-BE49-F238E27FC236}">
                  <a16:creationId xmlns:a16="http://schemas.microsoft.com/office/drawing/2014/main" id="{4E6FC78A-DD02-6FD8-A4E0-38B482F5BA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917863" y="1364932"/>
              <a:ext cx="796619" cy="796619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99E7E2A-CA62-3E9A-6A7C-1ECEF411A2C4}"/>
                </a:ext>
              </a:extLst>
            </p:cNvPr>
            <p:cNvSpPr/>
            <p:nvPr/>
          </p:nvSpPr>
          <p:spPr>
            <a:xfrm>
              <a:off x="2075913" y="200569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Walmart Virtual Creator</a:t>
              </a:r>
            </a:p>
          </p:txBody>
        </p:sp>
        <p:pic>
          <p:nvPicPr>
            <p:cNvPr id="9" name="Graphic 8" descr="Online meeting with solid fill">
              <a:extLst>
                <a:ext uri="{FF2B5EF4-FFF2-40B4-BE49-F238E27FC236}">
                  <a16:creationId xmlns:a16="http://schemas.microsoft.com/office/drawing/2014/main" id="{3337636C-1BC3-F81C-B3D4-4FAF2C1742B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219181" y="1346422"/>
              <a:ext cx="796619" cy="796619"/>
            </a:xfrm>
            <a:prstGeom prst="rect">
              <a:avLst/>
            </a:prstGeom>
          </p:spPr>
        </p:pic>
        <p:pic>
          <p:nvPicPr>
            <p:cNvPr id="10" name="Graphic 9" descr="Teacher with solid fill">
              <a:extLst>
                <a:ext uri="{FF2B5EF4-FFF2-40B4-BE49-F238E27FC236}">
                  <a16:creationId xmlns:a16="http://schemas.microsoft.com/office/drawing/2014/main" id="{EFD13ABC-029B-7A8A-E0D2-29E87F2D9C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629490" y="1346422"/>
              <a:ext cx="796619" cy="796619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B5E754B5-0F2F-9C4C-CC1E-B22A3D72EF7E}"/>
              </a:ext>
            </a:extLst>
          </p:cNvPr>
          <p:cNvSpPr/>
          <p:nvPr/>
        </p:nvSpPr>
        <p:spPr>
          <a:xfrm>
            <a:off x="2661379" y="3540603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300A0E-3534-E866-AEFD-59757CEC42F7}"/>
              </a:ext>
            </a:extLst>
          </p:cNvPr>
          <p:cNvSpPr/>
          <p:nvPr/>
        </p:nvSpPr>
        <p:spPr>
          <a:xfrm>
            <a:off x="4363626" y="3540602"/>
            <a:ext cx="196364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84F200-F8AC-B4ED-AEC9-E28875476C6D}"/>
              </a:ext>
            </a:extLst>
          </p:cNvPr>
          <p:cNvSpPr/>
          <p:nvPr/>
        </p:nvSpPr>
        <p:spPr>
          <a:xfrm>
            <a:off x="2661379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FDE2B6-0629-907E-A630-0A65120DB881}"/>
              </a:ext>
            </a:extLst>
          </p:cNvPr>
          <p:cNvSpPr/>
          <p:nvPr/>
        </p:nvSpPr>
        <p:spPr>
          <a:xfrm>
            <a:off x="3079816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EB1314-695B-DD33-0478-0798A9FA7D87}"/>
              </a:ext>
            </a:extLst>
          </p:cNvPr>
          <p:cNvSpPr/>
          <p:nvPr/>
        </p:nvSpPr>
        <p:spPr>
          <a:xfrm>
            <a:off x="3498253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D45BDFE-DF14-DDE9-85F3-30ACA6603EB1}"/>
              </a:ext>
            </a:extLst>
          </p:cNvPr>
          <p:cNvSpPr/>
          <p:nvPr/>
        </p:nvSpPr>
        <p:spPr>
          <a:xfrm>
            <a:off x="3916690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BC5378-891C-C200-97C8-5588848899D2}"/>
              </a:ext>
            </a:extLst>
          </p:cNvPr>
          <p:cNvSpPr/>
          <p:nvPr/>
        </p:nvSpPr>
        <p:spPr>
          <a:xfrm>
            <a:off x="4335128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5BCB69D-EBE1-31C3-66E3-9C579A9CEADF}"/>
              </a:ext>
            </a:extLst>
          </p:cNvPr>
          <p:cNvSpPr/>
          <p:nvPr/>
        </p:nvSpPr>
        <p:spPr>
          <a:xfrm>
            <a:off x="6071689" y="3540603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217A9CC-63AA-3B17-B51D-50050092FADB}"/>
              </a:ext>
            </a:extLst>
          </p:cNvPr>
          <p:cNvSpPr/>
          <p:nvPr/>
        </p:nvSpPr>
        <p:spPr>
          <a:xfrm>
            <a:off x="6916732" y="3540602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D42FB7F-8D72-60A8-FC67-30D7D6BA42F0}"/>
              </a:ext>
            </a:extLst>
          </p:cNvPr>
          <p:cNvSpPr/>
          <p:nvPr/>
        </p:nvSpPr>
        <p:spPr>
          <a:xfrm>
            <a:off x="6071689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E3A9865-EE96-37E5-07ED-5A15099F17D9}"/>
              </a:ext>
            </a:extLst>
          </p:cNvPr>
          <p:cNvSpPr/>
          <p:nvPr/>
        </p:nvSpPr>
        <p:spPr>
          <a:xfrm>
            <a:off x="6490126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9F5FEA4-2B69-E3A0-3062-1D70BEDA3B17}"/>
              </a:ext>
            </a:extLst>
          </p:cNvPr>
          <p:cNvSpPr/>
          <p:nvPr/>
        </p:nvSpPr>
        <p:spPr>
          <a:xfrm>
            <a:off x="6908563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E7B4270-5833-A50A-6868-2C60685BE867}"/>
              </a:ext>
            </a:extLst>
          </p:cNvPr>
          <p:cNvSpPr/>
          <p:nvPr/>
        </p:nvSpPr>
        <p:spPr>
          <a:xfrm>
            <a:off x="7327000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4B5BA06-E42A-AE96-BA9D-CE8C43513017}"/>
              </a:ext>
            </a:extLst>
          </p:cNvPr>
          <p:cNvSpPr/>
          <p:nvPr/>
        </p:nvSpPr>
        <p:spPr>
          <a:xfrm>
            <a:off x="7745438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4BB2B32-7ACC-B08B-83C0-BDB41DB6B716}"/>
              </a:ext>
            </a:extLst>
          </p:cNvPr>
          <p:cNvSpPr/>
          <p:nvPr/>
        </p:nvSpPr>
        <p:spPr>
          <a:xfrm>
            <a:off x="9370951" y="3540603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B9A9D9A-015C-86C4-9AFE-123852F9CB7C}"/>
              </a:ext>
            </a:extLst>
          </p:cNvPr>
          <p:cNvSpPr/>
          <p:nvPr/>
        </p:nvSpPr>
        <p:spPr>
          <a:xfrm>
            <a:off x="9370951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6E73CF8-F84D-0852-D709-68BCDB3B4358}"/>
              </a:ext>
            </a:extLst>
          </p:cNvPr>
          <p:cNvSpPr/>
          <p:nvPr/>
        </p:nvSpPr>
        <p:spPr>
          <a:xfrm>
            <a:off x="9789388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004025D-21B7-E6E8-49BF-E232D8E25116}"/>
              </a:ext>
            </a:extLst>
          </p:cNvPr>
          <p:cNvSpPr/>
          <p:nvPr/>
        </p:nvSpPr>
        <p:spPr>
          <a:xfrm>
            <a:off x="10207825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27FAFD63-6D88-EFED-C15F-E6FDD88AE2A8}"/>
              </a:ext>
            </a:extLst>
          </p:cNvPr>
          <p:cNvSpPr/>
          <p:nvPr/>
        </p:nvSpPr>
        <p:spPr>
          <a:xfrm>
            <a:off x="10626262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76D4C5D-2035-2792-17E9-4E849E32AFFC}"/>
              </a:ext>
            </a:extLst>
          </p:cNvPr>
          <p:cNvSpPr/>
          <p:nvPr/>
        </p:nvSpPr>
        <p:spPr>
          <a:xfrm>
            <a:off x="11044700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C3D40CBF-5452-61A6-AB33-31DA0AFE7CB2}"/>
              </a:ext>
            </a:extLst>
          </p:cNvPr>
          <p:cNvSpPr/>
          <p:nvPr/>
        </p:nvSpPr>
        <p:spPr>
          <a:xfrm>
            <a:off x="2661379" y="4364797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C088162E-1727-D0FD-2F70-8BF7082C6095}"/>
              </a:ext>
            </a:extLst>
          </p:cNvPr>
          <p:cNvSpPr/>
          <p:nvPr/>
        </p:nvSpPr>
        <p:spPr>
          <a:xfrm>
            <a:off x="3941156" y="4364796"/>
            <a:ext cx="196364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FED353A6-667B-3E90-D3E4-2E3DCBA08215}"/>
              </a:ext>
            </a:extLst>
          </p:cNvPr>
          <p:cNvSpPr/>
          <p:nvPr/>
        </p:nvSpPr>
        <p:spPr>
          <a:xfrm>
            <a:off x="2661379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DFD244BF-D20B-941D-E58B-61B36241749A}"/>
              </a:ext>
            </a:extLst>
          </p:cNvPr>
          <p:cNvSpPr/>
          <p:nvPr/>
        </p:nvSpPr>
        <p:spPr>
          <a:xfrm>
            <a:off x="3079816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8645004A-44EC-2079-6E32-81E7A2994D0A}"/>
              </a:ext>
            </a:extLst>
          </p:cNvPr>
          <p:cNvSpPr/>
          <p:nvPr/>
        </p:nvSpPr>
        <p:spPr>
          <a:xfrm>
            <a:off x="3498253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207ED37C-07CD-16B3-9D36-E04B7AE1D562}"/>
              </a:ext>
            </a:extLst>
          </p:cNvPr>
          <p:cNvSpPr/>
          <p:nvPr/>
        </p:nvSpPr>
        <p:spPr>
          <a:xfrm>
            <a:off x="3916690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EA5F7004-4188-6FEA-E996-CF81A73B1C20}"/>
              </a:ext>
            </a:extLst>
          </p:cNvPr>
          <p:cNvSpPr/>
          <p:nvPr/>
        </p:nvSpPr>
        <p:spPr>
          <a:xfrm>
            <a:off x="4335128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56130AE4-367A-4BB3-A8C2-1D3B068FDB27}"/>
              </a:ext>
            </a:extLst>
          </p:cNvPr>
          <p:cNvSpPr/>
          <p:nvPr/>
        </p:nvSpPr>
        <p:spPr>
          <a:xfrm>
            <a:off x="6071689" y="4364797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6D31933B-303E-74EE-80E2-B9D47433525D}"/>
              </a:ext>
            </a:extLst>
          </p:cNvPr>
          <p:cNvSpPr/>
          <p:nvPr/>
        </p:nvSpPr>
        <p:spPr>
          <a:xfrm>
            <a:off x="7338698" y="4364796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EF6A233E-F72F-4A87-1727-EFCB1E388FAD}"/>
              </a:ext>
            </a:extLst>
          </p:cNvPr>
          <p:cNvSpPr/>
          <p:nvPr/>
        </p:nvSpPr>
        <p:spPr>
          <a:xfrm>
            <a:off x="6071689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E5FB8D28-23C2-35AA-B1C7-B8DE8C0BE143}"/>
              </a:ext>
            </a:extLst>
          </p:cNvPr>
          <p:cNvSpPr/>
          <p:nvPr/>
        </p:nvSpPr>
        <p:spPr>
          <a:xfrm>
            <a:off x="6490126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F638FFDB-D411-57AD-50E4-40A744FA8320}"/>
              </a:ext>
            </a:extLst>
          </p:cNvPr>
          <p:cNvSpPr/>
          <p:nvPr/>
        </p:nvSpPr>
        <p:spPr>
          <a:xfrm>
            <a:off x="6908563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4F2DE5F4-797B-A777-C0D6-DCD99D77B005}"/>
              </a:ext>
            </a:extLst>
          </p:cNvPr>
          <p:cNvSpPr/>
          <p:nvPr/>
        </p:nvSpPr>
        <p:spPr>
          <a:xfrm>
            <a:off x="7327000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CA7984CE-9F54-1D46-028C-BB42FADD93F9}"/>
              </a:ext>
            </a:extLst>
          </p:cNvPr>
          <p:cNvSpPr/>
          <p:nvPr/>
        </p:nvSpPr>
        <p:spPr>
          <a:xfrm>
            <a:off x="7745438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8D68BADC-DE64-6638-CE1C-BC8C132CCB12}"/>
              </a:ext>
            </a:extLst>
          </p:cNvPr>
          <p:cNvSpPr/>
          <p:nvPr/>
        </p:nvSpPr>
        <p:spPr>
          <a:xfrm>
            <a:off x="9370951" y="4364797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8D0D55E6-B3E7-AAEC-1275-AFABF9BCDF00}"/>
              </a:ext>
            </a:extLst>
          </p:cNvPr>
          <p:cNvSpPr/>
          <p:nvPr/>
        </p:nvSpPr>
        <p:spPr>
          <a:xfrm>
            <a:off x="9370951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7CD0F87A-83E2-4BA8-F56D-29D75BA83C33}"/>
              </a:ext>
            </a:extLst>
          </p:cNvPr>
          <p:cNvSpPr/>
          <p:nvPr/>
        </p:nvSpPr>
        <p:spPr>
          <a:xfrm>
            <a:off x="9789388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A8A10F70-7787-DC6A-2243-C30D7726574A}"/>
              </a:ext>
            </a:extLst>
          </p:cNvPr>
          <p:cNvSpPr/>
          <p:nvPr/>
        </p:nvSpPr>
        <p:spPr>
          <a:xfrm>
            <a:off x="10207825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79119CCF-9075-858E-7A97-3A84409D4983}"/>
              </a:ext>
            </a:extLst>
          </p:cNvPr>
          <p:cNvSpPr/>
          <p:nvPr/>
        </p:nvSpPr>
        <p:spPr>
          <a:xfrm>
            <a:off x="10626262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B5719ADA-80BC-6A0F-3DEE-A818E540C1AE}"/>
              </a:ext>
            </a:extLst>
          </p:cNvPr>
          <p:cNvSpPr/>
          <p:nvPr/>
        </p:nvSpPr>
        <p:spPr>
          <a:xfrm>
            <a:off x="11044700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B8A315E9-B284-5872-7008-54ADEBE75C26}"/>
              </a:ext>
            </a:extLst>
          </p:cNvPr>
          <p:cNvSpPr/>
          <p:nvPr/>
        </p:nvSpPr>
        <p:spPr>
          <a:xfrm>
            <a:off x="2661379" y="5180365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AF866F67-0021-CF2C-E10D-C604707B7A4E}"/>
              </a:ext>
            </a:extLst>
          </p:cNvPr>
          <p:cNvSpPr/>
          <p:nvPr/>
        </p:nvSpPr>
        <p:spPr>
          <a:xfrm>
            <a:off x="4363626" y="5180364"/>
            <a:ext cx="196364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DF452E21-9509-93C9-3706-91200C034145}"/>
              </a:ext>
            </a:extLst>
          </p:cNvPr>
          <p:cNvSpPr/>
          <p:nvPr/>
        </p:nvSpPr>
        <p:spPr>
          <a:xfrm>
            <a:off x="2661379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BA1F7951-FE86-4C21-3071-271A169F223E}"/>
              </a:ext>
            </a:extLst>
          </p:cNvPr>
          <p:cNvSpPr/>
          <p:nvPr/>
        </p:nvSpPr>
        <p:spPr>
          <a:xfrm>
            <a:off x="3079816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D2AA2B6B-BF8B-5451-6893-0151959F183E}"/>
              </a:ext>
            </a:extLst>
          </p:cNvPr>
          <p:cNvSpPr/>
          <p:nvPr/>
        </p:nvSpPr>
        <p:spPr>
          <a:xfrm>
            <a:off x="3498253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0BF31341-3D7D-1FCB-22CF-155C91B582A3}"/>
              </a:ext>
            </a:extLst>
          </p:cNvPr>
          <p:cNvSpPr/>
          <p:nvPr/>
        </p:nvSpPr>
        <p:spPr>
          <a:xfrm>
            <a:off x="3916690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13755304-3186-F054-431A-359FBA81D43D}"/>
              </a:ext>
            </a:extLst>
          </p:cNvPr>
          <p:cNvSpPr/>
          <p:nvPr/>
        </p:nvSpPr>
        <p:spPr>
          <a:xfrm>
            <a:off x="4335128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D8155E38-4C9E-C90B-EBEB-5E270FE9828D}"/>
              </a:ext>
            </a:extLst>
          </p:cNvPr>
          <p:cNvSpPr/>
          <p:nvPr/>
        </p:nvSpPr>
        <p:spPr>
          <a:xfrm>
            <a:off x="6071689" y="5180365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C61F01BF-BF4C-355D-5004-2EAF6117D529}"/>
              </a:ext>
            </a:extLst>
          </p:cNvPr>
          <p:cNvSpPr/>
          <p:nvPr/>
        </p:nvSpPr>
        <p:spPr>
          <a:xfrm>
            <a:off x="6483691" y="5180364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08DEBE83-CA8C-0AA6-D40D-D1149B0F8A97}"/>
              </a:ext>
            </a:extLst>
          </p:cNvPr>
          <p:cNvSpPr/>
          <p:nvPr/>
        </p:nvSpPr>
        <p:spPr>
          <a:xfrm>
            <a:off x="6071689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A1B05773-B3C1-17D7-9910-B223B03C89E5}"/>
              </a:ext>
            </a:extLst>
          </p:cNvPr>
          <p:cNvSpPr/>
          <p:nvPr/>
        </p:nvSpPr>
        <p:spPr>
          <a:xfrm>
            <a:off x="6490126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BC396A8A-0733-8B24-A709-2CBDC1BE6537}"/>
              </a:ext>
            </a:extLst>
          </p:cNvPr>
          <p:cNvSpPr/>
          <p:nvPr/>
        </p:nvSpPr>
        <p:spPr>
          <a:xfrm>
            <a:off x="6908563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2152D73E-A48E-1DFD-8188-2BC1D5CF291F}"/>
              </a:ext>
            </a:extLst>
          </p:cNvPr>
          <p:cNvSpPr/>
          <p:nvPr/>
        </p:nvSpPr>
        <p:spPr>
          <a:xfrm>
            <a:off x="7327000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FDC24ACC-7FC0-237B-5953-36045EC6888F}"/>
              </a:ext>
            </a:extLst>
          </p:cNvPr>
          <p:cNvSpPr/>
          <p:nvPr/>
        </p:nvSpPr>
        <p:spPr>
          <a:xfrm>
            <a:off x="7745438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32990D31-E745-F850-36D3-7B3CA96DBC6C}"/>
              </a:ext>
            </a:extLst>
          </p:cNvPr>
          <p:cNvSpPr/>
          <p:nvPr/>
        </p:nvSpPr>
        <p:spPr>
          <a:xfrm>
            <a:off x="9370951" y="5180365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0D9371D0-9B96-B999-9691-B055E5A0C375}"/>
              </a:ext>
            </a:extLst>
          </p:cNvPr>
          <p:cNvSpPr/>
          <p:nvPr/>
        </p:nvSpPr>
        <p:spPr>
          <a:xfrm>
            <a:off x="9370951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C1DDF78D-22F5-8E64-EF8B-F57A1CFD6154}"/>
              </a:ext>
            </a:extLst>
          </p:cNvPr>
          <p:cNvSpPr/>
          <p:nvPr/>
        </p:nvSpPr>
        <p:spPr>
          <a:xfrm>
            <a:off x="9789388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C1DCEF53-E7E4-0445-BA5B-C60295BE450D}"/>
              </a:ext>
            </a:extLst>
          </p:cNvPr>
          <p:cNvSpPr/>
          <p:nvPr/>
        </p:nvSpPr>
        <p:spPr>
          <a:xfrm>
            <a:off x="10207825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262E50F0-CD53-4583-D724-A0D88D9C62A5}"/>
              </a:ext>
            </a:extLst>
          </p:cNvPr>
          <p:cNvSpPr/>
          <p:nvPr/>
        </p:nvSpPr>
        <p:spPr>
          <a:xfrm>
            <a:off x="10626262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A680C72E-5DC4-1261-1CB4-D8A9D2ADC5D3}"/>
              </a:ext>
            </a:extLst>
          </p:cNvPr>
          <p:cNvSpPr/>
          <p:nvPr/>
        </p:nvSpPr>
        <p:spPr>
          <a:xfrm>
            <a:off x="11044700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cxnSp>
        <p:nvCxnSpPr>
          <p:cNvPr id="210" name="Straight Connector 209">
            <a:extLst>
              <a:ext uri="{FF2B5EF4-FFF2-40B4-BE49-F238E27FC236}">
                <a16:creationId xmlns:a16="http://schemas.microsoft.com/office/drawing/2014/main" id="{661314D0-45A8-509C-0992-E9DA65535568}"/>
              </a:ext>
            </a:extLst>
          </p:cNvPr>
          <p:cNvCxnSpPr>
            <a:cxnSpLocks/>
          </p:cNvCxnSpPr>
          <p:nvPr/>
        </p:nvCxnSpPr>
        <p:spPr>
          <a:xfrm>
            <a:off x="144780" y="4990305"/>
            <a:ext cx="18364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Rectangle 210">
            <a:extLst>
              <a:ext uri="{FF2B5EF4-FFF2-40B4-BE49-F238E27FC236}">
                <a16:creationId xmlns:a16="http://schemas.microsoft.com/office/drawing/2014/main" id="{CD6BF6B1-5A5B-FA25-B43A-5A37ABB3B89C}"/>
              </a:ext>
            </a:extLst>
          </p:cNvPr>
          <p:cNvSpPr/>
          <p:nvPr/>
        </p:nvSpPr>
        <p:spPr>
          <a:xfrm>
            <a:off x="144780" y="4905643"/>
            <a:ext cx="1836420" cy="9425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Disruptive &amp; Radical Innovation</a:t>
            </a:r>
          </a:p>
        </p:txBody>
      </p: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61A7E200-218A-7C7F-C219-39D21C75BC87}"/>
              </a:ext>
            </a:extLst>
          </p:cNvPr>
          <p:cNvCxnSpPr>
            <a:cxnSpLocks/>
          </p:cNvCxnSpPr>
          <p:nvPr/>
        </p:nvCxnSpPr>
        <p:spPr>
          <a:xfrm>
            <a:off x="144780" y="4964749"/>
            <a:ext cx="18364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5615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" name="Object 61" hidden="1">
            <a:extLst>
              <a:ext uri="{FF2B5EF4-FFF2-40B4-BE49-F238E27FC236}">
                <a16:creationId xmlns:a16="http://schemas.microsoft.com/office/drawing/2014/main" id="{BDF12056-0D93-BEF8-78E8-1275A2E912B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99" imgH="499" progId="TCLayout.ActiveDocument.1">
                  <p:embed/>
                </p:oleObj>
              </mc:Choice>
              <mc:Fallback>
                <p:oleObj name="think-cell Slide" r:id="rId4" imgW="499" imgH="499" progId="TCLayout.ActiveDocument.1">
                  <p:embed/>
                  <p:pic>
                    <p:nvPicPr>
                      <p:cNvPr id="62" name="Object 61" hidden="1">
                        <a:extLst>
                          <a:ext uri="{FF2B5EF4-FFF2-40B4-BE49-F238E27FC236}">
                            <a16:creationId xmlns:a16="http://schemas.microsoft.com/office/drawing/2014/main" id="{BDF12056-0D93-BEF8-78E8-1275A2E912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19CD2A1-2471-F1C2-FF5E-8D200ADBB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AU" dirty="0"/>
              <a:t>Comparing Walmart’s options against the key concerns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6B176C-4AD4-007F-6E43-3462DD3FF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5A5F99B-5746-8653-208D-150E717C3A10}"/>
              </a:ext>
            </a:extLst>
          </p:cNvPr>
          <p:cNvSpPr/>
          <p:nvPr/>
        </p:nvSpPr>
        <p:spPr>
          <a:xfrm>
            <a:off x="144780" y="2554247"/>
            <a:ext cx="1836420" cy="73816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Improving Customer NPS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E66713C-66BF-4ED4-5347-C0B5EE445AF9}"/>
              </a:ext>
            </a:extLst>
          </p:cNvPr>
          <p:cNvSpPr/>
          <p:nvPr/>
        </p:nvSpPr>
        <p:spPr>
          <a:xfrm>
            <a:off x="144780" y="3200586"/>
            <a:ext cx="1836420" cy="9425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Generating Alternative Rev Streams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FF7C9E3-AAAE-139F-5352-D5123EC4C3C3}"/>
              </a:ext>
            </a:extLst>
          </p:cNvPr>
          <p:cNvSpPr/>
          <p:nvPr/>
        </p:nvSpPr>
        <p:spPr>
          <a:xfrm>
            <a:off x="144780" y="4047772"/>
            <a:ext cx="1836420" cy="9425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Reducing Costs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4550593-B0A4-20DE-6A5D-9A434844D6A3}"/>
              </a:ext>
            </a:extLst>
          </p:cNvPr>
          <p:cNvSpPr/>
          <p:nvPr/>
        </p:nvSpPr>
        <p:spPr>
          <a:xfrm>
            <a:off x="144780" y="6004559"/>
            <a:ext cx="1836420" cy="3505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1B4344"/>
                </a:solidFill>
              </a:rPr>
              <a:t>Overall</a:t>
            </a:r>
            <a:endParaRPr lang="en-AU" sz="1400" b="1">
              <a:solidFill>
                <a:srgbClr val="1B4344"/>
              </a:solidFill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AF6338E-168B-E39A-BDE2-FF1FC76CA01E}"/>
              </a:ext>
            </a:extLst>
          </p:cNvPr>
          <p:cNvCxnSpPr>
            <a:cxnSpLocks/>
          </p:cNvCxnSpPr>
          <p:nvPr/>
        </p:nvCxnSpPr>
        <p:spPr>
          <a:xfrm>
            <a:off x="144780" y="3310085"/>
            <a:ext cx="18364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F09B737-C7D0-F5A7-30DE-3EF4AC9DF216}"/>
              </a:ext>
            </a:extLst>
          </p:cNvPr>
          <p:cNvCxnSpPr>
            <a:cxnSpLocks/>
          </p:cNvCxnSpPr>
          <p:nvPr/>
        </p:nvCxnSpPr>
        <p:spPr>
          <a:xfrm>
            <a:off x="144780" y="4114929"/>
            <a:ext cx="18364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20B37142-59E1-D0AC-C7E4-5B0A32104BE5}"/>
              </a:ext>
            </a:extLst>
          </p:cNvPr>
          <p:cNvSpPr/>
          <p:nvPr/>
        </p:nvSpPr>
        <p:spPr>
          <a:xfrm>
            <a:off x="2661379" y="2739170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87EFE8C-9EC7-0996-1011-8C51DD56E789}"/>
              </a:ext>
            </a:extLst>
          </p:cNvPr>
          <p:cNvSpPr/>
          <p:nvPr/>
        </p:nvSpPr>
        <p:spPr>
          <a:xfrm>
            <a:off x="3930518" y="2739169"/>
            <a:ext cx="196364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FE29CE2-637B-DF05-C673-44FEFB961087}"/>
              </a:ext>
            </a:extLst>
          </p:cNvPr>
          <p:cNvSpPr/>
          <p:nvPr/>
        </p:nvSpPr>
        <p:spPr>
          <a:xfrm>
            <a:off x="2661379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69593A5-2157-CFD3-B365-B03A88FDD1EE}"/>
              </a:ext>
            </a:extLst>
          </p:cNvPr>
          <p:cNvSpPr/>
          <p:nvPr/>
        </p:nvSpPr>
        <p:spPr>
          <a:xfrm>
            <a:off x="3079816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D45787F-BFC7-1ED0-1A71-3C51D9368C42}"/>
              </a:ext>
            </a:extLst>
          </p:cNvPr>
          <p:cNvSpPr/>
          <p:nvPr/>
        </p:nvSpPr>
        <p:spPr>
          <a:xfrm>
            <a:off x="3498253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E4D4C07-96A3-DE38-3CCE-F07646228D76}"/>
              </a:ext>
            </a:extLst>
          </p:cNvPr>
          <p:cNvSpPr/>
          <p:nvPr/>
        </p:nvSpPr>
        <p:spPr>
          <a:xfrm>
            <a:off x="3916690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73C2BCC-48D7-7042-A6F1-2A04ADCEB365}"/>
              </a:ext>
            </a:extLst>
          </p:cNvPr>
          <p:cNvSpPr/>
          <p:nvPr/>
        </p:nvSpPr>
        <p:spPr>
          <a:xfrm>
            <a:off x="4335128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2DDE51BE-748B-F6F9-9922-D85455AD2633}"/>
              </a:ext>
            </a:extLst>
          </p:cNvPr>
          <p:cNvSpPr/>
          <p:nvPr/>
        </p:nvSpPr>
        <p:spPr>
          <a:xfrm>
            <a:off x="6071689" y="2739170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BDD95C12-33A6-3429-10E1-21B9091506FF}"/>
              </a:ext>
            </a:extLst>
          </p:cNvPr>
          <p:cNvSpPr/>
          <p:nvPr/>
        </p:nvSpPr>
        <p:spPr>
          <a:xfrm>
            <a:off x="7338698" y="2739169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B427AF1-9E10-8058-C470-1A5848FF28E3}"/>
              </a:ext>
            </a:extLst>
          </p:cNvPr>
          <p:cNvSpPr/>
          <p:nvPr/>
        </p:nvSpPr>
        <p:spPr>
          <a:xfrm>
            <a:off x="6071689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50F1D074-833D-65E7-8E3B-CE3677DB1A8F}"/>
              </a:ext>
            </a:extLst>
          </p:cNvPr>
          <p:cNvSpPr/>
          <p:nvPr/>
        </p:nvSpPr>
        <p:spPr>
          <a:xfrm>
            <a:off x="6490126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6992543-73FE-1EF7-3436-1A1E027A3B07}"/>
              </a:ext>
            </a:extLst>
          </p:cNvPr>
          <p:cNvSpPr/>
          <p:nvPr/>
        </p:nvSpPr>
        <p:spPr>
          <a:xfrm>
            <a:off x="6908563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88F75134-B039-1F31-E2F2-91BE37516DA8}"/>
              </a:ext>
            </a:extLst>
          </p:cNvPr>
          <p:cNvSpPr/>
          <p:nvPr/>
        </p:nvSpPr>
        <p:spPr>
          <a:xfrm>
            <a:off x="7327000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F83EE6BB-D9B8-3B4B-BAD7-C4574022058E}"/>
              </a:ext>
            </a:extLst>
          </p:cNvPr>
          <p:cNvSpPr/>
          <p:nvPr/>
        </p:nvSpPr>
        <p:spPr>
          <a:xfrm>
            <a:off x="7745438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9B1A1036-4AD2-9CAC-7653-08D77FA4AA40}"/>
              </a:ext>
            </a:extLst>
          </p:cNvPr>
          <p:cNvSpPr/>
          <p:nvPr/>
        </p:nvSpPr>
        <p:spPr>
          <a:xfrm>
            <a:off x="9370951" y="2739170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44C93C4E-26D4-12E3-8C02-55A9CE8B1CF3}"/>
              </a:ext>
            </a:extLst>
          </p:cNvPr>
          <p:cNvSpPr/>
          <p:nvPr/>
        </p:nvSpPr>
        <p:spPr>
          <a:xfrm>
            <a:off x="10232291" y="2739169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BCFC193C-904D-4321-5660-410DAF10A736}"/>
              </a:ext>
            </a:extLst>
          </p:cNvPr>
          <p:cNvSpPr/>
          <p:nvPr/>
        </p:nvSpPr>
        <p:spPr>
          <a:xfrm>
            <a:off x="9370951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B3F02C0C-367D-0460-71B4-7EFFE44AA312}"/>
              </a:ext>
            </a:extLst>
          </p:cNvPr>
          <p:cNvSpPr/>
          <p:nvPr/>
        </p:nvSpPr>
        <p:spPr>
          <a:xfrm>
            <a:off x="9789388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81E62641-A291-FB7C-E4E4-A6E691A5333A}"/>
              </a:ext>
            </a:extLst>
          </p:cNvPr>
          <p:cNvSpPr/>
          <p:nvPr/>
        </p:nvSpPr>
        <p:spPr>
          <a:xfrm>
            <a:off x="10207825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D7CDF679-FF9A-E3CB-93EA-82DE59EBF590}"/>
              </a:ext>
            </a:extLst>
          </p:cNvPr>
          <p:cNvSpPr/>
          <p:nvPr/>
        </p:nvSpPr>
        <p:spPr>
          <a:xfrm>
            <a:off x="10626262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043983F2-ACC9-D366-23C7-CDC2943CECFB}"/>
              </a:ext>
            </a:extLst>
          </p:cNvPr>
          <p:cNvSpPr/>
          <p:nvPr/>
        </p:nvSpPr>
        <p:spPr>
          <a:xfrm>
            <a:off x="11044700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DFF58EC4-B03C-60D2-F1E8-F12AC4A75A0A}"/>
              </a:ext>
            </a:extLst>
          </p:cNvPr>
          <p:cNvSpPr/>
          <p:nvPr/>
        </p:nvSpPr>
        <p:spPr>
          <a:xfrm>
            <a:off x="2065023" y="6004559"/>
            <a:ext cx="3083155" cy="350521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18</a:t>
            </a:r>
            <a:endParaRPr lang="en-AU" sz="1600" dirty="0">
              <a:solidFill>
                <a:schemeClr val="bg1"/>
              </a:solidFill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9A3977BD-4735-8A52-468E-41C5C3262A0F}"/>
              </a:ext>
            </a:extLst>
          </p:cNvPr>
          <p:cNvSpPr/>
          <p:nvPr/>
        </p:nvSpPr>
        <p:spPr>
          <a:xfrm>
            <a:off x="5419809" y="6004559"/>
            <a:ext cx="3083155" cy="350521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13</a:t>
            </a:r>
            <a:endParaRPr lang="en-AU" sz="1600" dirty="0">
              <a:solidFill>
                <a:schemeClr val="bg1"/>
              </a:solidFill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F442B89B-9AFD-E21F-B3F3-A9D6B3EFBFD9}"/>
              </a:ext>
            </a:extLst>
          </p:cNvPr>
          <p:cNvSpPr/>
          <p:nvPr/>
        </p:nvSpPr>
        <p:spPr>
          <a:xfrm>
            <a:off x="8774595" y="6004559"/>
            <a:ext cx="3083155" cy="350521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11</a:t>
            </a:r>
            <a:endParaRPr lang="en-AU" sz="1600" dirty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12FBED2-C30C-28AC-5557-FAD85CF44754}"/>
              </a:ext>
            </a:extLst>
          </p:cNvPr>
          <p:cNvGrpSpPr/>
          <p:nvPr/>
        </p:nvGrpSpPr>
        <p:grpSpPr>
          <a:xfrm>
            <a:off x="2075913" y="1346422"/>
            <a:ext cx="9781837" cy="1376423"/>
            <a:chOff x="2075913" y="1346422"/>
            <a:chExt cx="9781837" cy="137642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7423154-0C1B-70C0-A470-0738E0756D1C}"/>
                </a:ext>
              </a:extLst>
            </p:cNvPr>
            <p:cNvSpPr/>
            <p:nvPr/>
          </p:nvSpPr>
          <p:spPr>
            <a:xfrm>
              <a:off x="5475333" y="202420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Walmart Incubator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9462452-28DF-6015-1061-E3EE03F5337A}"/>
                </a:ext>
              </a:extLst>
            </p:cNvPr>
            <p:cNvSpPr/>
            <p:nvPr/>
          </p:nvSpPr>
          <p:spPr>
            <a:xfrm>
              <a:off x="8774595" y="202420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In-house Content Creation  </a:t>
              </a:r>
            </a:p>
          </p:txBody>
        </p:sp>
        <p:pic>
          <p:nvPicPr>
            <p:cNvPr id="7" name="Graphic 6" descr="Presentation with media with solid fill">
              <a:extLst>
                <a:ext uri="{FF2B5EF4-FFF2-40B4-BE49-F238E27FC236}">
                  <a16:creationId xmlns:a16="http://schemas.microsoft.com/office/drawing/2014/main" id="{4E6FC78A-DD02-6FD8-A4E0-38B482F5BA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917863" y="1364932"/>
              <a:ext cx="796619" cy="796619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99E7E2A-CA62-3E9A-6A7C-1ECEF411A2C4}"/>
                </a:ext>
              </a:extLst>
            </p:cNvPr>
            <p:cNvSpPr/>
            <p:nvPr/>
          </p:nvSpPr>
          <p:spPr>
            <a:xfrm>
              <a:off x="2075913" y="200569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Walmart Virtual Creator</a:t>
              </a:r>
            </a:p>
          </p:txBody>
        </p:sp>
        <p:pic>
          <p:nvPicPr>
            <p:cNvPr id="9" name="Graphic 8" descr="Online meeting with solid fill">
              <a:extLst>
                <a:ext uri="{FF2B5EF4-FFF2-40B4-BE49-F238E27FC236}">
                  <a16:creationId xmlns:a16="http://schemas.microsoft.com/office/drawing/2014/main" id="{3337636C-1BC3-F81C-B3D4-4FAF2C1742B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219181" y="1346422"/>
              <a:ext cx="796619" cy="796619"/>
            </a:xfrm>
            <a:prstGeom prst="rect">
              <a:avLst/>
            </a:prstGeom>
          </p:spPr>
        </p:pic>
        <p:pic>
          <p:nvPicPr>
            <p:cNvPr id="10" name="Graphic 9" descr="Teacher with solid fill">
              <a:extLst>
                <a:ext uri="{FF2B5EF4-FFF2-40B4-BE49-F238E27FC236}">
                  <a16:creationId xmlns:a16="http://schemas.microsoft.com/office/drawing/2014/main" id="{EFD13ABC-029B-7A8A-E0D2-29E87F2D9C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629490" y="1346422"/>
              <a:ext cx="796619" cy="796619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B5E754B5-0F2F-9C4C-CC1E-B22A3D72EF7E}"/>
              </a:ext>
            </a:extLst>
          </p:cNvPr>
          <p:cNvSpPr/>
          <p:nvPr/>
        </p:nvSpPr>
        <p:spPr>
          <a:xfrm>
            <a:off x="2661379" y="3540603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300A0E-3534-E866-AEFD-59757CEC42F7}"/>
              </a:ext>
            </a:extLst>
          </p:cNvPr>
          <p:cNvSpPr/>
          <p:nvPr/>
        </p:nvSpPr>
        <p:spPr>
          <a:xfrm>
            <a:off x="4363626" y="3540602"/>
            <a:ext cx="196364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84F200-F8AC-B4ED-AEC9-E28875476C6D}"/>
              </a:ext>
            </a:extLst>
          </p:cNvPr>
          <p:cNvSpPr/>
          <p:nvPr/>
        </p:nvSpPr>
        <p:spPr>
          <a:xfrm>
            <a:off x="2661379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FDE2B6-0629-907E-A630-0A65120DB881}"/>
              </a:ext>
            </a:extLst>
          </p:cNvPr>
          <p:cNvSpPr/>
          <p:nvPr/>
        </p:nvSpPr>
        <p:spPr>
          <a:xfrm>
            <a:off x="3079816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EB1314-695B-DD33-0478-0798A9FA7D87}"/>
              </a:ext>
            </a:extLst>
          </p:cNvPr>
          <p:cNvSpPr/>
          <p:nvPr/>
        </p:nvSpPr>
        <p:spPr>
          <a:xfrm>
            <a:off x="3498253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D45BDFE-DF14-DDE9-85F3-30ACA6603EB1}"/>
              </a:ext>
            </a:extLst>
          </p:cNvPr>
          <p:cNvSpPr/>
          <p:nvPr/>
        </p:nvSpPr>
        <p:spPr>
          <a:xfrm>
            <a:off x="3916690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BC5378-891C-C200-97C8-5588848899D2}"/>
              </a:ext>
            </a:extLst>
          </p:cNvPr>
          <p:cNvSpPr/>
          <p:nvPr/>
        </p:nvSpPr>
        <p:spPr>
          <a:xfrm>
            <a:off x="4335128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5BCB69D-EBE1-31C3-66E3-9C579A9CEADF}"/>
              </a:ext>
            </a:extLst>
          </p:cNvPr>
          <p:cNvSpPr/>
          <p:nvPr/>
        </p:nvSpPr>
        <p:spPr>
          <a:xfrm>
            <a:off x="6071689" y="3540603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217A9CC-63AA-3B17-B51D-50050092FADB}"/>
              </a:ext>
            </a:extLst>
          </p:cNvPr>
          <p:cNvSpPr/>
          <p:nvPr/>
        </p:nvSpPr>
        <p:spPr>
          <a:xfrm>
            <a:off x="6916732" y="3540602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D42FB7F-8D72-60A8-FC67-30D7D6BA42F0}"/>
              </a:ext>
            </a:extLst>
          </p:cNvPr>
          <p:cNvSpPr/>
          <p:nvPr/>
        </p:nvSpPr>
        <p:spPr>
          <a:xfrm>
            <a:off x="6071689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E3A9865-EE96-37E5-07ED-5A15099F17D9}"/>
              </a:ext>
            </a:extLst>
          </p:cNvPr>
          <p:cNvSpPr/>
          <p:nvPr/>
        </p:nvSpPr>
        <p:spPr>
          <a:xfrm>
            <a:off x="6490126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9F5FEA4-2B69-E3A0-3062-1D70BEDA3B17}"/>
              </a:ext>
            </a:extLst>
          </p:cNvPr>
          <p:cNvSpPr/>
          <p:nvPr/>
        </p:nvSpPr>
        <p:spPr>
          <a:xfrm>
            <a:off x="6908563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E7B4270-5833-A50A-6868-2C60685BE867}"/>
              </a:ext>
            </a:extLst>
          </p:cNvPr>
          <p:cNvSpPr/>
          <p:nvPr/>
        </p:nvSpPr>
        <p:spPr>
          <a:xfrm>
            <a:off x="7327000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4B5BA06-E42A-AE96-BA9D-CE8C43513017}"/>
              </a:ext>
            </a:extLst>
          </p:cNvPr>
          <p:cNvSpPr/>
          <p:nvPr/>
        </p:nvSpPr>
        <p:spPr>
          <a:xfrm>
            <a:off x="7745438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4BB2B32-7ACC-B08B-83C0-BDB41DB6B716}"/>
              </a:ext>
            </a:extLst>
          </p:cNvPr>
          <p:cNvSpPr/>
          <p:nvPr/>
        </p:nvSpPr>
        <p:spPr>
          <a:xfrm>
            <a:off x="9370951" y="3540603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63A79EF-0B55-9104-6058-B50FC7AA0E58}"/>
              </a:ext>
            </a:extLst>
          </p:cNvPr>
          <p:cNvSpPr/>
          <p:nvPr/>
        </p:nvSpPr>
        <p:spPr>
          <a:xfrm>
            <a:off x="9781913" y="3540602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B9A9D9A-015C-86C4-9AFE-123852F9CB7C}"/>
              </a:ext>
            </a:extLst>
          </p:cNvPr>
          <p:cNvSpPr/>
          <p:nvPr/>
        </p:nvSpPr>
        <p:spPr>
          <a:xfrm>
            <a:off x="9370951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6E73CF8-F84D-0852-D709-68BCDB3B4358}"/>
              </a:ext>
            </a:extLst>
          </p:cNvPr>
          <p:cNvSpPr/>
          <p:nvPr/>
        </p:nvSpPr>
        <p:spPr>
          <a:xfrm>
            <a:off x="9789388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004025D-21B7-E6E8-49BF-E232D8E25116}"/>
              </a:ext>
            </a:extLst>
          </p:cNvPr>
          <p:cNvSpPr/>
          <p:nvPr/>
        </p:nvSpPr>
        <p:spPr>
          <a:xfrm>
            <a:off x="10207825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27FAFD63-6D88-EFED-C15F-E6FDD88AE2A8}"/>
              </a:ext>
            </a:extLst>
          </p:cNvPr>
          <p:cNvSpPr/>
          <p:nvPr/>
        </p:nvSpPr>
        <p:spPr>
          <a:xfrm>
            <a:off x="10626262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76D4C5D-2035-2792-17E9-4E849E32AFFC}"/>
              </a:ext>
            </a:extLst>
          </p:cNvPr>
          <p:cNvSpPr/>
          <p:nvPr/>
        </p:nvSpPr>
        <p:spPr>
          <a:xfrm>
            <a:off x="11044700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C3D40CBF-5452-61A6-AB33-31DA0AFE7CB2}"/>
              </a:ext>
            </a:extLst>
          </p:cNvPr>
          <p:cNvSpPr/>
          <p:nvPr/>
        </p:nvSpPr>
        <p:spPr>
          <a:xfrm>
            <a:off x="2661379" y="4364797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C088162E-1727-D0FD-2F70-8BF7082C6095}"/>
              </a:ext>
            </a:extLst>
          </p:cNvPr>
          <p:cNvSpPr/>
          <p:nvPr/>
        </p:nvSpPr>
        <p:spPr>
          <a:xfrm>
            <a:off x="3941156" y="4364796"/>
            <a:ext cx="196364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FED353A6-667B-3E90-D3E4-2E3DCBA08215}"/>
              </a:ext>
            </a:extLst>
          </p:cNvPr>
          <p:cNvSpPr/>
          <p:nvPr/>
        </p:nvSpPr>
        <p:spPr>
          <a:xfrm>
            <a:off x="2661379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DFD244BF-D20B-941D-E58B-61B36241749A}"/>
              </a:ext>
            </a:extLst>
          </p:cNvPr>
          <p:cNvSpPr/>
          <p:nvPr/>
        </p:nvSpPr>
        <p:spPr>
          <a:xfrm>
            <a:off x="3079816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8645004A-44EC-2079-6E32-81E7A2994D0A}"/>
              </a:ext>
            </a:extLst>
          </p:cNvPr>
          <p:cNvSpPr/>
          <p:nvPr/>
        </p:nvSpPr>
        <p:spPr>
          <a:xfrm>
            <a:off x="3498253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207ED37C-07CD-16B3-9D36-E04B7AE1D562}"/>
              </a:ext>
            </a:extLst>
          </p:cNvPr>
          <p:cNvSpPr/>
          <p:nvPr/>
        </p:nvSpPr>
        <p:spPr>
          <a:xfrm>
            <a:off x="3916690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EA5F7004-4188-6FEA-E996-CF81A73B1C20}"/>
              </a:ext>
            </a:extLst>
          </p:cNvPr>
          <p:cNvSpPr/>
          <p:nvPr/>
        </p:nvSpPr>
        <p:spPr>
          <a:xfrm>
            <a:off x="4335128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56130AE4-367A-4BB3-A8C2-1D3B068FDB27}"/>
              </a:ext>
            </a:extLst>
          </p:cNvPr>
          <p:cNvSpPr/>
          <p:nvPr/>
        </p:nvSpPr>
        <p:spPr>
          <a:xfrm>
            <a:off x="6071689" y="4364797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6D31933B-303E-74EE-80E2-B9D47433525D}"/>
              </a:ext>
            </a:extLst>
          </p:cNvPr>
          <p:cNvSpPr/>
          <p:nvPr/>
        </p:nvSpPr>
        <p:spPr>
          <a:xfrm>
            <a:off x="7338698" y="4364796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EF6A233E-F72F-4A87-1727-EFCB1E388FAD}"/>
              </a:ext>
            </a:extLst>
          </p:cNvPr>
          <p:cNvSpPr/>
          <p:nvPr/>
        </p:nvSpPr>
        <p:spPr>
          <a:xfrm>
            <a:off x="6071689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E5FB8D28-23C2-35AA-B1C7-B8DE8C0BE143}"/>
              </a:ext>
            </a:extLst>
          </p:cNvPr>
          <p:cNvSpPr/>
          <p:nvPr/>
        </p:nvSpPr>
        <p:spPr>
          <a:xfrm>
            <a:off x="6490126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F638FFDB-D411-57AD-50E4-40A744FA8320}"/>
              </a:ext>
            </a:extLst>
          </p:cNvPr>
          <p:cNvSpPr/>
          <p:nvPr/>
        </p:nvSpPr>
        <p:spPr>
          <a:xfrm>
            <a:off x="6908563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4F2DE5F4-797B-A777-C0D6-DCD99D77B005}"/>
              </a:ext>
            </a:extLst>
          </p:cNvPr>
          <p:cNvSpPr/>
          <p:nvPr/>
        </p:nvSpPr>
        <p:spPr>
          <a:xfrm>
            <a:off x="7327000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CA7984CE-9F54-1D46-028C-BB42FADD93F9}"/>
              </a:ext>
            </a:extLst>
          </p:cNvPr>
          <p:cNvSpPr/>
          <p:nvPr/>
        </p:nvSpPr>
        <p:spPr>
          <a:xfrm>
            <a:off x="7745438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8D68BADC-DE64-6638-CE1C-BC8C132CCB12}"/>
              </a:ext>
            </a:extLst>
          </p:cNvPr>
          <p:cNvSpPr/>
          <p:nvPr/>
        </p:nvSpPr>
        <p:spPr>
          <a:xfrm>
            <a:off x="9370951" y="4364797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BF060D26-62DD-C125-ED75-682734B0E3DF}"/>
              </a:ext>
            </a:extLst>
          </p:cNvPr>
          <p:cNvSpPr/>
          <p:nvPr/>
        </p:nvSpPr>
        <p:spPr>
          <a:xfrm>
            <a:off x="10232291" y="4364796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8D0D55E6-B3E7-AAEC-1275-AFABF9BCDF00}"/>
              </a:ext>
            </a:extLst>
          </p:cNvPr>
          <p:cNvSpPr/>
          <p:nvPr/>
        </p:nvSpPr>
        <p:spPr>
          <a:xfrm>
            <a:off x="9370951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7CD0F87A-83E2-4BA8-F56D-29D75BA83C33}"/>
              </a:ext>
            </a:extLst>
          </p:cNvPr>
          <p:cNvSpPr/>
          <p:nvPr/>
        </p:nvSpPr>
        <p:spPr>
          <a:xfrm>
            <a:off x="9789388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A8A10F70-7787-DC6A-2243-C30D7726574A}"/>
              </a:ext>
            </a:extLst>
          </p:cNvPr>
          <p:cNvSpPr/>
          <p:nvPr/>
        </p:nvSpPr>
        <p:spPr>
          <a:xfrm>
            <a:off x="10207825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79119CCF-9075-858E-7A97-3A84409D4983}"/>
              </a:ext>
            </a:extLst>
          </p:cNvPr>
          <p:cNvSpPr/>
          <p:nvPr/>
        </p:nvSpPr>
        <p:spPr>
          <a:xfrm>
            <a:off x="10626262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B5719ADA-80BC-6A0F-3DEE-A818E540C1AE}"/>
              </a:ext>
            </a:extLst>
          </p:cNvPr>
          <p:cNvSpPr/>
          <p:nvPr/>
        </p:nvSpPr>
        <p:spPr>
          <a:xfrm>
            <a:off x="11044700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B8A315E9-B284-5872-7008-54ADEBE75C26}"/>
              </a:ext>
            </a:extLst>
          </p:cNvPr>
          <p:cNvSpPr/>
          <p:nvPr/>
        </p:nvSpPr>
        <p:spPr>
          <a:xfrm>
            <a:off x="2661379" y="5180365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AF866F67-0021-CF2C-E10D-C604707B7A4E}"/>
              </a:ext>
            </a:extLst>
          </p:cNvPr>
          <p:cNvSpPr/>
          <p:nvPr/>
        </p:nvSpPr>
        <p:spPr>
          <a:xfrm>
            <a:off x="4363626" y="5180364"/>
            <a:ext cx="196364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DF452E21-9509-93C9-3706-91200C034145}"/>
              </a:ext>
            </a:extLst>
          </p:cNvPr>
          <p:cNvSpPr/>
          <p:nvPr/>
        </p:nvSpPr>
        <p:spPr>
          <a:xfrm>
            <a:off x="2661379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BA1F7951-FE86-4C21-3071-271A169F223E}"/>
              </a:ext>
            </a:extLst>
          </p:cNvPr>
          <p:cNvSpPr/>
          <p:nvPr/>
        </p:nvSpPr>
        <p:spPr>
          <a:xfrm>
            <a:off x="3079816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D2AA2B6B-BF8B-5451-6893-0151959F183E}"/>
              </a:ext>
            </a:extLst>
          </p:cNvPr>
          <p:cNvSpPr/>
          <p:nvPr/>
        </p:nvSpPr>
        <p:spPr>
          <a:xfrm>
            <a:off x="3498253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0BF31341-3D7D-1FCB-22CF-155C91B582A3}"/>
              </a:ext>
            </a:extLst>
          </p:cNvPr>
          <p:cNvSpPr/>
          <p:nvPr/>
        </p:nvSpPr>
        <p:spPr>
          <a:xfrm>
            <a:off x="3916690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13755304-3186-F054-431A-359FBA81D43D}"/>
              </a:ext>
            </a:extLst>
          </p:cNvPr>
          <p:cNvSpPr/>
          <p:nvPr/>
        </p:nvSpPr>
        <p:spPr>
          <a:xfrm>
            <a:off x="4335128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D8155E38-4C9E-C90B-EBEB-5E270FE9828D}"/>
              </a:ext>
            </a:extLst>
          </p:cNvPr>
          <p:cNvSpPr/>
          <p:nvPr/>
        </p:nvSpPr>
        <p:spPr>
          <a:xfrm>
            <a:off x="6071689" y="5180365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C61F01BF-BF4C-355D-5004-2EAF6117D529}"/>
              </a:ext>
            </a:extLst>
          </p:cNvPr>
          <p:cNvSpPr/>
          <p:nvPr/>
        </p:nvSpPr>
        <p:spPr>
          <a:xfrm>
            <a:off x="6483691" y="5180364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08DEBE83-CA8C-0AA6-D40D-D1149B0F8A97}"/>
              </a:ext>
            </a:extLst>
          </p:cNvPr>
          <p:cNvSpPr/>
          <p:nvPr/>
        </p:nvSpPr>
        <p:spPr>
          <a:xfrm>
            <a:off x="6071689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A1B05773-B3C1-17D7-9910-B223B03C89E5}"/>
              </a:ext>
            </a:extLst>
          </p:cNvPr>
          <p:cNvSpPr/>
          <p:nvPr/>
        </p:nvSpPr>
        <p:spPr>
          <a:xfrm>
            <a:off x="6490126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BC396A8A-0733-8B24-A709-2CBDC1BE6537}"/>
              </a:ext>
            </a:extLst>
          </p:cNvPr>
          <p:cNvSpPr/>
          <p:nvPr/>
        </p:nvSpPr>
        <p:spPr>
          <a:xfrm>
            <a:off x="6908563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2152D73E-A48E-1DFD-8188-2BC1D5CF291F}"/>
              </a:ext>
            </a:extLst>
          </p:cNvPr>
          <p:cNvSpPr/>
          <p:nvPr/>
        </p:nvSpPr>
        <p:spPr>
          <a:xfrm>
            <a:off x="7327000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FDC24ACC-7FC0-237B-5953-36045EC6888F}"/>
              </a:ext>
            </a:extLst>
          </p:cNvPr>
          <p:cNvSpPr/>
          <p:nvPr/>
        </p:nvSpPr>
        <p:spPr>
          <a:xfrm>
            <a:off x="7745438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32990D31-E745-F850-36D3-7B3CA96DBC6C}"/>
              </a:ext>
            </a:extLst>
          </p:cNvPr>
          <p:cNvSpPr/>
          <p:nvPr/>
        </p:nvSpPr>
        <p:spPr>
          <a:xfrm>
            <a:off x="9370951" y="5180365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7781B165-E4C6-2708-ADED-52E325FF9061}"/>
              </a:ext>
            </a:extLst>
          </p:cNvPr>
          <p:cNvSpPr/>
          <p:nvPr/>
        </p:nvSpPr>
        <p:spPr>
          <a:xfrm>
            <a:off x="10232291" y="5180364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0D9371D0-9B96-B999-9691-B055E5A0C375}"/>
              </a:ext>
            </a:extLst>
          </p:cNvPr>
          <p:cNvSpPr/>
          <p:nvPr/>
        </p:nvSpPr>
        <p:spPr>
          <a:xfrm>
            <a:off x="9370951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C1DDF78D-22F5-8E64-EF8B-F57A1CFD6154}"/>
              </a:ext>
            </a:extLst>
          </p:cNvPr>
          <p:cNvSpPr/>
          <p:nvPr/>
        </p:nvSpPr>
        <p:spPr>
          <a:xfrm>
            <a:off x="9789388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C1DCEF53-E7E4-0445-BA5B-C60295BE450D}"/>
              </a:ext>
            </a:extLst>
          </p:cNvPr>
          <p:cNvSpPr/>
          <p:nvPr/>
        </p:nvSpPr>
        <p:spPr>
          <a:xfrm>
            <a:off x="10207825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262E50F0-CD53-4583-D724-A0D88D9C62A5}"/>
              </a:ext>
            </a:extLst>
          </p:cNvPr>
          <p:cNvSpPr/>
          <p:nvPr/>
        </p:nvSpPr>
        <p:spPr>
          <a:xfrm>
            <a:off x="10626262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A680C72E-5DC4-1261-1CB4-D8A9D2ADC5D3}"/>
              </a:ext>
            </a:extLst>
          </p:cNvPr>
          <p:cNvSpPr/>
          <p:nvPr/>
        </p:nvSpPr>
        <p:spPr>
          <a:xfrm>
            <a:off x="11044700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cxnSp>
        <p:nvCxnSpPr>
          <p:cNvPr id="210" name="Straight Connector 209">
            <a:extLst>
              <a:ext uri="{FF2B5EF4-FFF2-40B4-BE49-F238E27FC236}">
                <a16:creationId xmlns:a16="http://schemas.microsoft.com/office/drawing/2014/main" id="{661314D0-45A8-509C-0992-E9DA65535568}"/>
              </a:ext>
            </a:extLst>
          </p:cNvPr>
          <p:cNvCxnSpPr>
            <a:cxnSpLocks/>
          </p:cNvCxnSpPr>
          <p:nvPr/>
        </p:nvCxnSpPr>
        <p:spPr>
          <a:xfrm>
            <a:off x="144780" y="4990305"/>
            <a:ext cx="18364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Rectangle 210">
            <a:extLst>
              <a:ext uri="{FF2B5EF4-FFF2-40B4-BE49-F238E27FC236}">
                <a16:creationId xmlns:a16="http://schemas.microsoft.com/office/drawing/2014/main" id="{CD6BF6B1-5A5B-FA25-B43A-5A37ABB3B89C}"/>
              </a:ext>
            </a:extLst>
          </p:cNvPr>
          <p:cNvSpPr/>
          <p:nvPr/>
        </p:nvSpPr>
        <p:spPr>
          <a:xfrm>
            <a:off x="144780" y="4905643"/>
            <a:ext cx="1836420" cy="9425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Disruptive &amp; Radical Innovation</a:t>
            </a:r>
          </a:p>
        </p:txBody>
      </p: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61A7E200-218A-7C7F-C219-39D21C75BC87}"/>
              </a:ext>
            </a:extLst>
          </p:cNvPr>
          <p:cNvCxnSpPr>
            <a:cxnSpLocks/>
          </p:cNvCxnSpPr>
          <p:nvPr/>
        </p:nvCxnSpPr>
        <p:spPr>
          <a:xfrm>
            <a:off x="144780" y="4964749"/>
            <a:ext cx="18364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37159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" name="Object 61" hidden="1">
            <a:extLst>
              <a:ext uri="{FF2B5EF4-FFF2-40B4-BE49-F238E27FC236}">
                <a16:creationId xmlns:a16="http://schemas.microsoft.com/office/drawing/2014/main" id="{BDF12056-0D93-BEF8-78E8-1275A2E912B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99" imgH="499" progId="TCLayout.ActiveDocument.1">
                  <p:embed/>
                </p:oleObj>
              </mc:Choice>
              <mc:Fallback>
                <p:oleObj name="think-cell Slide" r:id="rId4" imgW="499" imgH="499" progId="TCLayout.ActiveDocument.1">
                  <p:embed/>
                  <p:pic>
                    <p:nvPicPr>
                      <p:cNvPr id="62" name="Object 61" hidden="1">
                        <a:extLst>
                          <a:ext uri="{FF2B5EF4-FFF2-40B4-BE49-F238E27FC236}">
                            <a16:creationId xmlns:a16="http://schemas.microsoft.com/office/drawing/2014/main" id="{BDF12056-0D93-BEF8-78E8-1275A2E912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19CD2A1-2471-F1C2-FF5E-8D200ADBB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AU" dirty="0"/>
              <a:t>The recommended strategy is…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6B176C-4AD4-007F-6E43-3462DD3FF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5A5F99B-5746-8653-208D-150E717C3A10}"/>
              </a:ext>
            </a:extLst>
          </p:cNvPr>
          <p:cNvSpPr/>
          <p:nvPr/>
        </p:nvSpPr>
        <p:spPr>
          <a:xfrm>
            <a:off x="144780" y="2554247"/>
            <a:ext cx="1836420" cy="73816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Improving Customer NPS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E66713C-66BF-4ED4-5347-C0B5EE445AF9}"/>
              </a:ext>
            </a:extLst>
          </p:cNvPr>
          <p:cNvSpPr/>
          <p:nvPr/>
        </p:nvSpPr>
        <p:spPr>
          <a:xfrm>
            <a:off x="144780" y="3200586"/>
            <a:ext cx="1836420" cy="9425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Generating Alternative Rev Streams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FF7C9E3-AAAE-139F-5352-D5123EC4C3C3}"/>
              </a:ext>
            </a:extLst>
          </p:cNvPr>
          <p:cNvSpPr/>
          <p:nvPr/>
        </p:nvSpPr>
        <p:spPr>
          <a:xfrm>
            <a:off x="144780" y="4047772"/>
            <a:ext cx="1836420" cy="9425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Reducing Costs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4550593-B0A4-20DE-6A5D-9A434844D6A3}"/>
              </a:ext>
            </a:extLst>
          </p:cNvPr>
          <p:cNvSpPr/>
          <p:nvPr/>
        </p:nvSpPr>
        <p:spPr>
          <a:xfrm>
            <a:off x="144780" y="6004559"/>
            <a:ext cx="1836420" cy="3505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1B4344"/>
                </a:solidFill>
              </a:rPr>
              <a:t>Overall</a:t>
            </a:r>
            <a:endParaRPr lang="en-AU" sz="1400" b="1">
              <a:solidFill>
                <a:srgbClr val="1B4344"/>
              </a:solidFill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AF6338E-168B-E39A-BDE2-FF1FC76CA01E}"/>
              </a:ext>
            </a:extLst>
          </p:cNvPr>
          <p:cNvCxnSpPr>
            <a:cxnSpLocks/>
          </p:cNvCxnSpPr>
          <p:nvPr/>
        </p:nvCxnSpPr>
        <p:spPr>
          <a:xfrm>
            <a:off x="144780" y="3310085"/>
            <a:ext cx="18364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F09B737-C7D0-F5A7-30DE-3EF4AC9DF216}"/>
              </a:ext>
            </a:extLst>
          </p:cNvPr>
          <p:cNvCxnSpPr>
            <a:cxnSpLocks/>
          </p:cNvCxnSpPr>
          <p:nvPr/>
        </p:nvCxnSpPr>
        <p:spPr>
          <a:xfrm>
            <a:off x="144780" y="4114929"/>
            <a:ext cx="18364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20B37142-59E1-D0AC-C7E4-5B0A32104BE5}"/>
              </a:ext>
            </a:extLst>
          </p:cNvPr>
          <p:cNvSpPr/>
          <p:nvPr/>
        </p:nvSpPr>
        <p:spPr>
          <a:xfrm>
            <a:off x="2661379" y="2739170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87EFE8C-9EC7-0996-1011-8C51DD56E789}"/>
              </a:ext>
            </a:extLst>
          </p:cNvPr>
          <p:cNvSpPr/>
          <p:nvPr/>
        </p:nvSpPr>
        <p:spPr>
          <a:xfrm>
            <a:off x="3930518" y="2739169"/>
            <a:ext cx="196364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FE29CE2-637B-DF05-C673-44FEFB961087}"/>
              </a:ext>
            </a:extLst>
          </p:cNvPr>
          <p:cNvSpPr/>
          <p:nvPr/>
        </p:nvSpPr>
        <p:spPr>
          <a:xfrm>
            <a:off x="2661379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69593A5-2157-CFD3-B365-B03A88FDD1EE}"/>
              </a:ext>
            </a:extLst>
          </p:cNvPr>
          <p:cNvSpPr/>
          <p:nvPr/>
        </p:nvSpPr>
        <p:spPr>
          <a:xfrm>
            <a:off x="3079816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D45787F-BFC7-1ED0-1A71-3C51D9368C42}"/>
              </a:ext>
            </a:extLst>
          </p:cNvPr>
          <p:cNvSpPr/>
          <p:nvPr/>
        </p:nvSpPr>
        <p:spPr>
          <a:xfrm>
            <a:off x="3498253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E4D4C07-96A3-DE38-3CCE-F07646228D76}"/>
              </a:ext>
            </a:extLst>
          </p:cNvPr>
          <p:cNvSpPr/>
          <p:nvPr/>
        </p:nvSpPr>
        <p:spPr>
          <a:xfrm>
            <a:off x="3916690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73C2BCC-48D7-7042-A6F1-2A04ADCEB365}"/>
              </a:ext>
            </a:extLst>
          </p:cNvPr>
          <p:cNvSpPr/>
          <p:nvPr/>
        </p:nvSpPr>
        <p:spPr>
          <a:xfrm>
            <a:off x="4335128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2DDE51BE-748B-F6F9-9922-D85455AD2633}"/>
              </a:ext>
            </a:extLst>
          </p:cNvPr>
          <p:cNvSpPr/>
          <p:nvPr/>
        </p:nvSpPr>
        <p:spPr>
          <a:xfrm>
            <a:off x="6071689" y="2739170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BDD95C12-33A6-3429-10E1-21B9091506FF}"/>
              </a:ext>
            </a:extLst>
          </p:cNvPr>
          <p:cNvSpPr/>
          <p:nvPr/>
        </p:nvSpPr>
        <p:spPr>
          <a:xfrm>
            <a:off x="7338698" y="2739169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B427AF1-9E10-8058-C470-1A5848FF28E3}"/>
              </a:ext>
            </a:extLst>
          </p:cNvPr>
          <p:cNvSpPr/>
          <p:nvPr/>
        </p:nvSpPr>
        <p:spPr>
          <a:xfrm>
            <a:off x="6071689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50F1D074-833D-65E7-8E3B-CE3677DB1A8F}"/>
              </a:ext>
            </a:extLst>
          </p:cNvPr>
          <p:cNvSpPr/>
          <p:nvPr/>
        </p:nvSpPr>
        <p:spPr>
          <a:xfrm>
            <a:off x="6490126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6992543-73FE-1EF7-3436-1A1E027A3B07}"/>
              </a:ext>
            </a:extLst>
          </p:cNvPr>
          <p:cNvSpPr/>
          <p:nvPr/>
        </p:nvSpPr>
        <p:spPr>
          <a:xfrm>
            <a:off x="6908563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88F75134-B039-1F31-E2F2-91BE37516DA8}"/>
              </a:ext>
            </a:extLst>
          </p:cNvPr>
          <p:cNvSpPr/>
          <p:nvPr/>
        </p:nvSpPr>
        <p:spPr>
          <a:xfrm>
            <a:off x="7327000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F83EE6BB-D9B8-3B4B-BAD7-C4574022058E}"/>
              </a:ext>
            </a:extLst>
          </p:cNvPr>
          <p:cNvSpPr/>
          <p:nvPr/>
        </p:nvSpPr>
        <p:spPr>
          <a:xfrm>
            <a:off x="7745438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9B1A1036-4AD2-9CAC-7653-08D77FA4AA40}"/>
              </a:ext>
            </a:extLst>
          </p:cNvPr>
          <p:cNvSpPr/>
          <p:nvPr/>
        </p:nvSpPr>
        <p:spPr>
          <a:xfrm>
            <a:off x="9370951" y="2739170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44C93C4E-26D4-12E3-8C02-55A9CE8B1CF3}"/>
              </a:ext>
            </a:extLst>
          </p:cNvPr>
          <p:cNvSpPr/>
          <p:nvPr/>
        </p:nvSpPr>
        <p:spPr>
          <a:xfrm>
            <a:off x="10232291" y="2739169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BCFC193C-904D-4321-5660-410DAF10A736}"/>
              </a:ext>
            </a:extLst>
          </p:cNvPr>
          <p:cNvSpPr/>
          <p:nvPr/>
        </p:nvSpPr>
        <p:spPr>
          <a:xfrm>
            <a:off x="9370951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B3F02C0C-367D-0460-71B4-7EFFE44AA312}"/>
              </a:ext>
            </a:extLst>
          </p:cNvPr>
          <p:cNvSpPr/>
          <p:nvPr/>
        </p:nvSpPr>
        <p:spPr>
          <a:xfrm>
            <a:off x="9789388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81E62641-A291-FB7C-E4E4-A6E691A5333A}"/>
              </a:ext>
            </a:extLst>
          </p:cNvPr>
          <p:cNvSpPr/>
          <p:nvPr/>
        </p:nvSpPr>
        <p:spPr>
          <a:xfrm>
            <a:off x="10207825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D7CDF679-FF9A-E3CB-93EA-82DE59EBF590}"/>
              </a:ext>
            </a:extLst>
          </p:cNvPr>
          <p:cNvSpPr/>
          <p:nvPr/>
        </p:nvSpPr>
        <p:spPr>
          <a:xfrm>
            <a:off x="10626262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043983F2-ACC9-D366-23C7-CDC2943CECFB}"/>
              </a:ext>
            </a:extLst>
          </p:cNvPr>
          <p:cNvSpPr/>
          <p:nvPr/>
        </p:nvSpPr>
        <p:spPr>
          <a:xfrm>
            <a:off x="11044700" y="3041891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DFF58EC4-B03C-60D2-F1E8-F12AC4A75A0A}"/>
              </a:ext>
            </a:extLst>
          </p:cNvPr>
          <p:cNvSpPr/>
          <p:nvPr/>
        </p:nvSpPr>
        <p:spPr>
          <a:xfrm>
            <a:off x="2065023" y="6004559"/>
            <a:ext cx="3083155" cy="350521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18</a:t>
            </a:r>
            <a:endParaRPr lang="en-AU" sz="1600" dirty="0">
              <a:solidFill>
                <a:schemeClr val="bg1"/>
              </a:solidFill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9A3977BD-4735-8A52-468E-41C5C3262A0F}"/>
              </a:ext>
            </a:extLst>
          </p:cNvPr>
          <p:cNvSpPr/>
          <p:nvPr/>
        </p:nvSpPr>
        <p:spPr>
          <a:xfrm>
            <a:off x="5419809" y="6004559"/>
            <a:ext cx="3083155" cy="350521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13</a:t>
            </a:r>
            <a:endParaRPr lang="en-AU" sz="1600" dirty="0">
              <a:solidFill>
                <a:schemeClr val="bg1"/>
              </a:solidFill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F442B89B-9AFD-E21F-B3F3-A9D6B3EFBFD9}"/>
              </a:ext>
            </a:extLst>
          </p:cNvPr>
          <p:cNvSpPr/>
          <p:nvPr/>
        </p:nvSpPr>
        <p:spPr>
          <a:xfrm>
            <a:off x="8774595" y="6004559"/>
            <a:ext cx="3083155" cy="350521"/>
          </a:xfrm>
          <a:prstGeom prst="rect">
            <a:avLst/>
          </a:prstGeom>
          <a:solidFill>
            <a:srgbClr val="1B4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11</a:t>
            </a:r>
            <a:endParaRPr lang="en-AU" sz="1600" dirty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12FBED2-C30C-28AC-5557-FAD85CF44754}"/>
              </a:ext>
            </a:extLst>
          </p:cNvPr>
          <p:cNvGrpSpPr/>
          <p:nvPr/>
        </p:nvGrpSpPr>
        <p:grpSpPr>
          <a:xfrm>
            <a:off x="2075913" y="1346422"/>
            <a:ext cx="9781837" cy="1376423"/>
            <a:chOff x="2075913" y="1346422"/>
            <a:chExt cx="9781837" cy="137642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7423154-0C1B-70C0-A470-0738E0756D1C}"/>
                </a:ext>
              </a:extLst>
            </p:cNvPr>
            <p:cNvSpPr/>
            <p:nvPr/>
          </p:nvSpPr>
          <p:spPr>
            <a:xfrm>
              <a:off x="5475333" y="202420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Walmart Incubator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9462452-28DF-6015-1061-E3EE03F5337A}"/>
                </a:ext>
              </a:extLst>
            </p:cNvPr>
            <p:cNvSpPr/>
            <p:nvPr/>
          </p:nvSpPr>
          <p:spPr>
            <a:xfrm>
              <a:off x="8774595" y="202420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In-house Content Creation  </a:t>
              </a:r>
            </a:p>
          </p:txBody>
        </p:sp>
        <p:pic>
          <p:nvPicPr>
            <p:cNvPr id="7" name="Graphic 6" descr="Presentation with media with solid fill">
              <a:extLst>
                <a:ext uri="{FF2B5EF4-FFF2-40B4-BE49-F238E27FC236}">
                  <a16:creationId xmlns:a16="http://schemas.microsoft.com/office/drawing/2014/main" id="{4E6FC78A-DD02-6FD8-A4E0-38B482F5BA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917863" y="1364932"/>
              <a:ext cx="796619" cy="796619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99E7E2A-CA62-3E9A-6A7C-1ECEF411A2C4}"/>
                </a:ext>
              </a:extLst>
            </p:cNvPr>
            <p:cNvSpPr/>
            <p:nvPr/>
          </p:nvSpPr>
          <p:spPr>
            <a:xfrm>
              <a:off x="2075913" y="2005692"/>
              <a:ext cx="3083155" cy="6986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08380"/>
                  </a:solidFill>
                </a:rPr>
                <a:t>Walmart Virtual Creator</a:t>
              </a:r>
            </a:p>
          </p:txBody>
        </p:sp>
        <p:pic>
          <p:nvPicPr>
            <p:cNvPr id="9" name="Graphic 8" descr="Online meeting with solid fill">
              <a:extLst>
                <a:ext uri="{FF2B5EF4-FFF2-40B4-BE49-F238E27FC236}">
                  <a16:creationId xmlns:a16="http://schemas.microsoft.com/office/drawing/2014/main" id="{3337636C-1BC3-F81C-B3D4-4FAF2C1742B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219181" y="1346422"/>
              <a:ext cx="796619" cy="796619"/>
            </a:xfrm>
            <a:prstGeom prst="rect">
              <a:avLst/>
            </a:prstGeom>
          </p:spPr>
        </p:pic>
        <p:pic>
          <p:nvPicPr>
            <p:cNvPr id="10" name="Graphic 9" descr="Teacher with solid fill">
              <a:extLst>
                <a:ext uri="{FF2B5EF4-FFF2-40B4-BE49-F238E27FC236}">
                  <a16:creationId xmlns:a16="http://schemas.microsoft.com/office/drawing/2014/main" id="{EFD13ABC-029B-7A8A-E0D2-29E87F2D9C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629490" y="1346422"/>
              <a:ext cx="796619" cy="796619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B5E754B5-0F2F-9C4C-CC1E-B22A3D72EF7E}"/>
              </a:ext>
            </a:extLst>
          </p:cNvPr>
          <p:cNvSpPr/>
          <p:nvPr/>
        </p:nvSpPr>
        <p:spPr>
          <a:xfrm>
            <a:off x="2661379" y="3540603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300A0E-3534-E866-AEFD-59757CEC42F7}"/>
              </a:ext>
            </a:extLst>
          </p:cNvPr>
          <p:cNvSpPr/>
          <p:nvPr/>
        </p:nvSpPr>
        <p:spPr>
          <a:xfrm>
            <a:off x="4363626" y="3540602"/>
            <a:ext cx="196364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84F200-F8AC-B4ED-AEC9-E28875476C6D}"/>
              </a:ext>
            </a:extLst>
          </p:cNvPr>
          <p:cNvSpPr/>
          <p:nvPr/>
        </p:nvSpPr>
        <p:spPr>
          <a:xfrm>
            <a:off x="2661379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FDE2B6-0629-907E-A630-0A65120DB881}"/>
              </a:ext>
            </a:extLst>
          </p:cNvPr>
          <p:cNvSpPr/>
          <p:nvPr/>
        </p:nvSpPr>
        <p:spPr>
          <a:xfrm>
            <a:off x="3079816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EB1314-695B-DD33-0478-0798A9FA7D87}"/>
              </a:ext>
            </a:extLst>
          </p:cNvPr>
          <p:cNvSpPr/>
          <p:nvPr/>
        </p:nvSpPr>
        <p:spPr>
          <a:xfrm>
            <a:off x="3498253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D45BDFE-DF14-DDE9-85F3-30ACA6603EB1}"/>
              </a:ext>
            </a:extLst>
          </p:cNvPr>
          <p:cNvSpPr/>
          <p:nvPr/>
        </p:nvSpPr>
        <p:spPr>
          <a:xfrm>
            <a:off x="3916690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BC5378-891C-C200-97C8-5588848899D2}"/>
              </a:ext>
            </a:extLst>
          </p:cNvPr>
          <p:cNvSpPr/>
          <p:nvPr/>
        </p:nvSpPr>
        <p:spPr>
          <a:xfrm>
            <a:off x="4335128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5BCB69D-EBE1-31C3-66E3-9C579A9CEADF}"/>
              </a:ext>
            </a:extLst>
          </p:cNvPr>
          <p:cNvSpPr/>
          <p:nvPr/>
        </p:nvSpPr>
        <p:spPr>
          <a:xfrm>
            <a:off x="6071689" y="3540603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217A9CC-63AA-3B17-B51D-50050092FADB}"/>
              </a:ext>
            </a:extLst>
          </p:cNvPr>
          <p:cNvSpPr/>
          <p:nvPr/>
        </p:nvSpPr>
        <p:spPr>
          <a:xfrm>
            <a:off x="6916732" y="3540602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D42FB7F-8D72-60A8-FC67-30D7D6BA42F0}"/>
              </a:ext>
            </a:extLst>
          </p:cNvPr>
          <p:cNvSpPr/>
          <p:nvPr/>
        </p:nvSpPr>
        <p:spPr>
          <a:xfrm>
            <a:off x="6071689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E3A9865-EE96-37E5-07ED-5A15099F17D9}"/>
              </a:ext>
            </a:extLst>
          </p:cNvPr>
          <p:cNvSpPr/>
          <p:nvPr/>
        </p:nvSpPr>
        <p:spPr>
          <a:xfrm>
            <a:off x="6490126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9F5FEA4-2B69-E3A0-3062-1D70BEDA3B17}"/>
              </a:ext>
            </a:extLst>
          </p:cNvPr>
          <p:cNvSpPr/>
          <p:nvPr/>
        </p:nvSpPr>
        <p:spPr>
          <a:xfrm>
            <a:off x="6908563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E7B4270-5833-A50A-6868-2C60685BE867}"/>
              </a:ext>
            </a:extLst>
          </p:cNvPr>
          <p:cNvSpPr/>
          <p:nvPr/>
        </p:nvSpPr>
        <p:spPr>
          <a:xfrm>
            <a:off x="7327000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4B5BA06-E42A-AE96-BA9D-CE8C43513017}"/>
              </a:ext>
            </a:extLst>
          </p:cNvPr>
          <p:cNvSpPr/>
          <p:nvPr/>
        </p:nvSpPr>
        <p:spPr>
          <a:xfrm>
            <a:off x="7745438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4BB2B32-7ACC-B08B-83C0-BDB41DB6B716}"/>
              </a:ext>
            </a:extLst>
          </p:cNvPr>
          <p:cNvSpPr/>
          <p:nvPr/>
        </p:nvSpPr>
        <p:spPr>
          <a:xfrm>
            <a:off x="9370951" y="3540603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63A79EF-0B55-9104-6058-B50FC7AA0E58}"/>
              </a:ext>
            </a:extLst>
          </p:cNvPr>
          <p:cNvSpPr/>
          <p:nvPr/>
        </p:nvSpPr>
        <p:spPr>
          <a:xfrm>
            <a:off x="9781913" y="3540602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B9A9D9A-015C-86C4-9AFE-123852F9CB7C}"/>
              </a:ext>
            </a:extLst>
          </p:cNvPr>
          <p:cNvSpPr/>
          <p:nvPr/>
        </p:nvSpPr>
        <p:spPr>
          <a:xfrm>
            <a:off x="9370951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6E73CF8-F84D-0852-D709-68BCDB3B4358}"/>
              </a:ext>
            </a:extLst>
          </p:cNvPr>
          <p:cNvSpPr/>
          <p:nvPr/>
        </p:nvSpPr>
        <p:spPr>
          <a:xfrm>
            <a:off x="9789388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004025D-21B7-E6E8-49BF-E232D8E25116}"/>
              </a:ext>
            </a:extLst>
          </p:cNvPr>
          <p:cNvSpPr/>
          <p:nvPr/>
        </p:nvSpPr>
        <p:spPr>
          <a:xfrm>
            <a:off x="10207825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27FAFD63-6D88-EFED-C15F-E6FDD88AE2A8}"/>
              </a:ext>
            </a:extLst>
          </p:cNvPr>
          <p:cNvSpPr/>
          <p:nvPr/>
        </p:nvSpPr>
        <p:spPr>
          <a:xfrm>
            <a:off x="10626262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76D4C5D-2035-2792-17E9-4E849E32AFFC}"/>
              </a:ext>
            </a:extLst>
          </p:cNvPr>
          <p:cNvSpPr/>
          <p:nvPr/>
        </p:nvSpPr>
        <p:spPr>
          <a:xfrm>
            <a:off x="11044700" y="3843324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C3D40CBF-5452-61A6-AB33-31DA0AFE7CB2}"/>
              </a:ext>
            </a:extLst>
          </p:cNvPr>
          <p:cNvSpPr/>
          <p:nvPr/>
        </p:nvSpPr>
        <p:spPr>
          <a:xfrm>
            <a:off x="2661379" y="4364797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C088162E-1727-D0FD-2F70-8BF7082C6095}"/>
              </a:ext>
            </a:extLst>
          </p:cNvPr>
          <p:cNvSpPr/>
          <p:nvPr/>
        </p:nvSpPr>
        <p:spPr>
          <a:xfrm>
            <a:off x="3941156" y="4364796"/>
            <a:ext cx="196364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FED353A6-667B-3E90-D3E4-2E3DCBA08215}"/>
              </a:ext>
            </a:extLst>
          </p:cNvPr>
          <p:cNvSpPr/>
          <p:nvPr/>
        </p:nvSpPr>
        <p:spPr>
          <a:xfrm>
            <a:off x="2661379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DFD244BF-D20B-941D-E58B-61B36241749A}"/>
              </a:ext>
            </a:extLst>
          </p:cNvPr>
          <p:cNvSpPr/>
          <p:nvPr/>
        </p:nvSpPr>
        <p:spPr>
          <a:xfrm>
            <a:off x="3079816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8645004A-44EC-2079-6E32-81E7A2994D0A}"/>
              </a:ext>
            </a:extLst>
          </p:cNvPr>
          <p:cNvSpPr/>
          <p:nvPr/>
        </p:nvSpPr>
        <p:spPr>
          <a:xfrm>
            <a:off x="3498253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207ED37C-07CD-16B3-9D36-E04B7AE1D562}"/>
              </a:ext>
            </a:extLst>
          </p:cNvPr>
          <p:cNvSpPr/>
          <p:nvPr/>
        </p:nvSpPr>
        <p:spPr>
          <a:xfrm>
            <a:off x="3916690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EA5F7004-4188-6FEA-E996-CF81A73B1C20}"/>
              </a:ext>
            </a:extLst>
          </p:cNvPr>
          <p:cNvSpPr/>
          <p:nvPr/>
        </p:nvSpPr>
        <p:spPr>
          <a:xfrm>
            <a:off x="4335128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56130AE4-367A-4BB3-A8C2-1D3B068FDB27}"/>
              </a:ext>
            </a:extLst>
          </p:cNvPr>
          <p:cNvSpPr/>
          <p:nvPr/>
        </p:nvSpPr>
        <p:spPr>
          <a:xfrm>
            <a:off x="6071689" y="4364797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6D31933B-303E-74EE-80E2-B9D47433525D}"/>
              </a:ext>
            </a:extLst>
          </p:cNvPr>
          <p:cNvSpPr/>
          <p:nvPr/>
        </p:nvSpPr>
        <p:spPr>
          <a:xfrm>
            <a:off x="7338698" y="4364796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EF6A233E-F72F-4A87-1727-EFCB1E388FAD}"/>
              </a:ext>
            </a:extLst>
          </p:cNvPr>
          <p:cNvSpPr/>
          <p:nvPr/>
        </p:nvSpPr>
        <p:spPr>
          <a:xfrm>
            <a:off x="6071689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E5FB8D28-23C2-35AA-B1C7-B8DE8C0BE143}"/>
              </a:ext>
            </a:extLst>
          </p:cNvPr>
          <p:cNvSpPr/>
          <p:nvPr/>
        </p:nvSpPr>
        <p:spPr>
          <a:xfrm>
            <a:off x="6490126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F638FFDB-D411-57AD-50E4-40A744FA8320}"/>
              </a:ext>
            </a:extLst>
          </p:cNvPr>
          <p:cNvSpPr/>
          <p:nvPr/>
        </p:nvSpPr>
        <p:spPr>
          <a:xfrm>
            <a:off x="6908563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4F2DE5F4-797B-A777-C0D6-DCD99D77B005}"/>
              </a:ext>
            </a:extLst>
          </p:cNvPr>
          <p:cNvSpPr/>
          <p:nvPr/>
        </p:nvSpPr>
        <p:spPr>
          <a:xfrm>
            <a:off x="7327000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CA7984CE-9F54-1D46-028C-BB42FADD93F9}"/>
              </a:ext>
            </a:extLst>
          </p:cNvPr>
          <p:cNvSpPr/>
          <p:nvPr/>
        </p:nvSpPr>
        <p:spPr>
          <a:xfrm>
            <a:off x="7745438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8D68BADC-DE64-6638-CE1C-BC8C132CCB12}"/>
              </a:ext>
            </a:extLst>
          </p:cNvPr>
          <p:cNvSpPr/>
          <p:nvPr/>
        </p:nvSpPr>
        <p:spPr>
          <a:xfrm>
            <a:off x="9370951" y="4364797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BF060D26-62DD-C125-ED75-682734B0E3DF}"/>
              </a:ext>
            </a:extLst>
          </p:cNvPr>
          <p:cNvSpPr/>
          <p:nvPr/>
        </p:nvSpPr>
        <p:spPr>
          <a:xfrm>
            <a:off x="10232291" y="4364796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8D0D55E6-B3E7-AAEC-1275-AFABF9BCDF00}"/>
              </a:ext>
            </a:extLst>
          </p:cNvPr>
          <p:cNvSpPr/>
          <p:nvPr/>
        </p:nvSpPr>
        <p:spPr>
          <a:xfrm>
            <a:off x="9370951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7CD0F87A-83E2-4BA8-F56D-29D75BA83C33}"/>
              </a:ext>
            </a:extLst>
          </p:cNvPr>
          <p:cNvSpPr/>
          <p:nvPr/>
        </p:nvSpPr>
        <p:spPr>
          <a:xfrm>
            <a:off x="9789388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A8A10F70-7787-DC6A-2243-C30D7726574A}"/>
              </a:ext>
            </a:extLst>
          </p:cNvPr>
          <p:cNvSpPr/>
          <p:nvPr/>
        </p:nvSpPr>
        <p:spPr>
          <a:xfrm>
            <a:off x="10207825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79119CCF-9075-858E-7A97-3A84409D4983}"/>
              </a:ext>
            </a:extLst>
          </p:cNvPr>
          <p:cNvSpPr/>
          <p:nvPr/>
        </p:nvSpPr>
        <p:spPr>
          <a:xfrm>
            <a:off x="10626262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B5719ADA-80BC-6A0F-3DEE-A818E540C1AE}"/>
              </a:ext>
            </a:extLst>
          </p:cNvPr>
          <p:cNvSpPr/>
          <p:nvPr/>
        </p:nvSpPr>
        <p:spPr>
          <a:xfrm>
            <a:off x="11044700" y="4667518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B8A315E9-B284-5872-7008-54ADEBE75C26}"/>
              </a:ext>
            </a:extLst>
          </p:cNvPr>
          <p:cNvSpPr/>
          <p:nvPr/>
        </p:nvSpPr>
        <p:spPr>
          <a:xfrm>
            <a:off x="2661379" y="5180365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AF866F67-0021-CF2C-E10D-C604707B7A4E}"/>
              </a:ext>
            </a:extLst>
          </p:cNvPr>
          <p:cNvSpPr/>
          <p:nvPr/>
        </p:nvSpPr>
        <p:spPr>
          <a:xfrm>
            <a:off x="4363626" y="5180364"/>
            <a:ext cx="196364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DF452E21-9509-93C9-3706-91200C034145}"/>
              </a:ext>
            </a:extLst>
          </p:cNvPr>
          <p:cNvSpPr/>
          <p:nvPr/>
        </p:nvSpPr>
        <p:spPr>
          <a:xfrm>
            <a:off x="2661379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BA1F7951-FE86-4C21-3071-271A169F223E}"/>
              </a:ext>
            </a:extLst>
          </p:cNvPr>
          <p:cNvSpPr/>
          <p:nvPr/>
        </p:nvSpPr>
        <p:spPr>
          <a:xfrm>
            <a:off x="3079816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D2AA2B6B-BF8B-5451-6893-0151959F183E}"/>
              </a:ext>
            </a:extLst>
          </p:cNvPr>
          <p:cNvSpPr/>
          <p:nvPr/>
        </p:nvSpPr>
        <p:spPr>
          <a:xfrm>
            <a:off x="3498253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0BF31341-3D7D-1FCB-22CF-155C91B582A3}"/>
              </a:ext>
            </a:extLst>
          </p:cNvPr>
          <p:cNvSpPr/>
          <p:nvPr/>
        </p:nvSpPr>
        <p:spPr>
          <a:xfrm>
            <a:off x="3916690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13755304-3186-F054-431A-359FBA81D43D}"/>
              </a:ext>
            </a:extLst>
          </p:cNvPr>
          <p:cNvSpPr/>
          <p:nvPr/>
        </p:nvSpPr>
        <p:spPr>
          <a:xfrm>
            <a:off x="4335128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D8155E38-4C9E-C90B-EBEB-5E270FE9828D}"/>
              </a:ext>
            </a:extLst>
          </p:cNvPr>
          <p:cNvSpPr/>
          <p:nvPr/>
        </p:nvSpPr>
        <p:spPr>
          <a:xfrm>
            <a:off x="6071689" y="5180365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C61F01BF-BF4C-355D-5004-2EAF6117D529}"/>
              </a:ext>
            </a:extLst>
          </p:cNvPr>
          <p:cNvSpPr/>
          <p:nvPr/>
        </p:nvSpPr>
        <p:spPr>
          <a:xfrm>
            <a:off x="6483691" y="5180364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08DEBE83-CA8C-0AA6-D40D-D1149B0F8A97}"/>
              </a:ext>
            </a:extLst>
          </p:cNvPr>
          <p:cNvSpPr/>
          <p:nvPr/>
        </p:nvSpPr>
        <p:spPr>
          <a:xfrm>
            <a:off x="6071689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A1B05773-B3C1-17D7-9910-B223B03C89E5}"/>
              </a:ext>
            </a:extLst>
          </p:cNvPr>
          <p:cNvSpPr/>
          <p:nvPr/>
        </p:nvSpPr>
        <p:spPr>
          <a:xfrm>
            <a:off x="6490126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BC396A8A-0733-8B24-A709-2CBDC1BE6537}"/>
              </a:ext>
            </a:extLst>
          </p:cNvPr>
          <p:cNvSpPr/>
          <p:nvPr/>
        </p:nvSpPr>
        <p:spPr>
          <a:xfrm>
            <a:off x="6908563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2152D73E-A48E-1DFD-8188-2BC1D5CF291F}"/>
              </a:ext>
            </a:extLst>
          </p:cNvPr>
          <p:cNvSpPr/>
          <p:nvPr/>
        </p:nvSpPr>
        <p:spPr>
          <a:xfrm>
            <a:off x="7327000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FDC24ACC-7FC0-237B-5953-36045EC6888F}"/>
              </a:ext>
            </a:extLst>
          </p:cNvPr>
          <p:cNvSpPr/>
          <p:nvPr/>
        </p:nvSpPr>
        <p:spPr>
          <a:xfrm>
            <a:off x="7745438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32990D31-E745-F850-36D3-7B3CA96DBC6C}"/>
              </a:ext>
            </a:extLst>
          </p:cNvPr>
          <p:cNvSpPr/>
          <p:nvPr/>
        </p:nvSpPr>
        <p:spPr>
          <a:xfrm>
            <a:off x="9370951" y="5180365"/>
            <a:ext cx="1890443" cy="2979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7781B165-E4C6-2708-ADED-52E325FF9061}"/>
              </a:ext>
            </a:extLst>
          </p:cNvPr>
          <p:cNvSpPr/>
          <p:nvPr/>
        </p:nvSpPr>
        <p:spPr>
          <a:xfrm>
            <a:off x="10232291" y="5180364"/>
            <a:ext cx="216000" cy="297951"/>
          </a:xfrm>
          <a:prstGeom prst="rect">
            <a:avLst/>
          </a:prstGeom>
          <a:solidFill>
            <a:srgbClr val="422E2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0D9371D0-9B96-B999-9691-B055E5A0C375}"/>
              </a:ext>
            </a:extLst>
          </p:cNvPr>
          <p:cNvSpPr/>
          <p:nvPr/>
        </p:nvSpPr>
        <p:spPr>
          <a:xfrm>
            <a:off x="9370951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C1DDF78D-22F5-8E64-EF8B-F57A1CFD6154}"/>
              </a:ext>
            </a:extLst>
          </p:cNvPr>
          <p:cNvSpPr/>
          <p:nvPr/>
        </p:nvSpPr>
        <p:spPr>
          <a:xfrm>
            <a:off x="9789388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C1DCEF53-E7E4-0445-BA5B-C60295BE450D}"/>
              </a:ext>
            </a:extLst>
          </p:cNvPr>
          <p:cNvSpPr/>
          <p:nvPr/>
        </p:nvSpPr>
        <p:spPr>
          <a:xfrm>
            <a:off x="10207825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3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262E50F0-CD53-4583-D724-A0D88D9C62A5}"/>
              </a:ext>
            </a:extLst>
          </p:cNvPr>
          <p:cNvSpPr/>
          <p:nvPr/>
        </p:nvSpPr>
        <p:spPr>
          <a:xfrm>
            <a:off x="10626262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</a:t>
            </a:r>
            <a:endParaRPr lang="en-AU" sz="1200">
              <a:solidFill>
                <a:schemeClr val="tx1"/>
              </a:solidFill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A680C72E-5DC4-1261-1CB4-D8A9D2ADC5D3}"/>
              </a:ext>
            </a:extLst>
          </p:cNvPr>
          <p:cNvSpPr/>
          <p:nvPr/>
        </p:nvSpPr>
        <p:spPr>
          <a:xfrm>
            <a:off x="11044700" y="5483086"/>
            <a:ext cx="216694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AU" sz="1200">
              <a:solidFill>
                <a:schemeClr val="tx1"/>
              </a:solidFill>
            </a:endParaRPr>
          </a:p>
        </p:txBody>
      </p:sp>
      <p:cxnSp>
        <p:nvCxnSpPr>
          <p:cNvPr id="210" name="Straight Connector 209">
            <a:extLst>
              <a:ext uri="{FF2B5EF4-FFF2-40B4-BE49-F238E27FC236}">
                <a16:creationId xmlns:a16="http://schemas.microsoft.com/office/drawing/2014/main" id="{661314D0-45A8-509C-0992-E9DA65535568}"/>
              </a:ext>
            </a:extLst>
          </p:cNvPr>
          <p:cNvCxnSpPr>
            <a:cxnSpLocks/>
          </p:cNvCxnSpPr>
          <p:nvPr/>
        </p:nvCxnSpPr>
        <p:spPr>
          <a:xfrm>
            <a:off x="144780" y="4990305"/>
            <a:ext cx="18364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Rectangle 210">
            <a:extLst>
              <a:ext uri="{FF2B5EF4-FFF2-40B4-BE49-F238E27FC236}">
                <a16:creationId xmlns:a16="http://schemas.microsoft.com/office/drawing/2014/main" id="{CD6BF6B1-5A5B-FA25-B43A-5A37ABB3B89C}"/>
              </a:ext>
            </a:extLst>
          </p:cNvPr>
          <p:cNvSpPr/>
          <p:nvPr/>
        </p:nvSpPr>
        <p:spPr>
          <a:xfrm>
            <a:off x="144780" y="4905643"/>
            <a:ext cx="1836420" cy="9425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Disruptive &amp; Radical Innovation</a:t>
            </a:r>
          </a:p>
        </p:txBody>
      </p: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61A7E200-218A-7C7F-C219-39D21C75BC87}"/>
              </a:ext>
            </a:extLst>
          </p:cNvPr>
          <p:cNvCxnSpPr>
            <a:cxnSpLocks/>
          </p:cNvCxnSpPr>
          <p:nvPr/>
        </p:nvCxnSpPr>
        <p:spPr>
          <a:xfrm>
            <a:off x="144780" y="4964749"/>
            <a:ext cx="18364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6E8B08D-686F-0DE1-C8A1-BA3E9D0CFEE8}"/>
              </a:ext>
            </a:extLst>
          </p:cNvPr>
          <p:cNvGrpSpPr/>
          <p:nvPr/>
        </p:nvGrpSpPr>
        <p:grpSpPr>
          <a:xfrm>
            <a:off x="2009299" y="1105003"/>
            <a:ext cx="9954455" cy="5341515"/>
            <a:chOff x="2009299" y="1105003"/>
            <a:chExt cx="9954455" cy="534151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CA2005B-1059-CA45-8AE6-0188AD60E747}"/>
                </a:ext>
              </a:extLst>
            </p:cNvPr>
            <p:cNvSpPr/>
            <p:nvPr/>
          </p:nvSpPr>
          <p:spPr>
            <a:xfrm>
              <a:off x="5303520" y="1455420"/>
              <a:ext cx="6660234" cy="4991097"/>
            </a:xfrm>
            <a:prstGeom prst="rect">
              <a:avLst/>
            </a:prstGeom>
            <a:solidFill>
              <a:srgbClr val="FFFFFF">
                <a:alpha val="7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213F0DC-15E8-F6BE-B945-AB90A5173B9B}"/>
                </a:ext>
              </a:extLst>
            </p:cNvPr>
            <p:cNvGrpSpPr/>
            <p:nvPr/>
          </p:nvGrpSpPr>
          <p:grpSpPr>
            <a:xfrm>
              <a:off x="2009299" y="1105003"/>
              <a:ext cx="3194604" cy="5341515"/>
              <a:chOff x="2009299" y="1105003"/>
              <a:chExt cx="3194604" cy="5341515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5AF1A21-7FD1-0C52-2E46-47A8A4161531}"/>
                  </a:ext>
                </a:extLst>
              </p:cNvPr>
              <p:cNvSpPr/>
              <p:nvPr/>
            </p:nvSpPr>
            <p:spPr>
              <a:xfrm>
                <a:off x="2009299" y="1397044"/>
                <a:ext cx="3194604" cy="5049474"/>
              </a:xfrm>
              <a:prstGeom prst="rect">
                <a:avLst/>
              </a:prstGeom>
              <a:noFill/>
              <a:ln>
                <a:solidFill>
                  <a:srgbClr val="1B434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C360E7E-0B06-A53C-C292-C7C39F4C277C}"/>
                  </a:ext>
                </a:extLst>
              </p:cNvPr>
              <p:cNvSpPr/>
              <p:nvPr/>
            </p:nvSpPr>
            <p:spPr>
              <a:xfrm>
                <a:off x="2009299" y="1105003"/>
                <a:ext cx="3194604" cy="279932"/>
              </a:xfrm>
              <a:prstGeom prst="rect">
                <a:avLst/>
              </a:prstGeom>
              <a:solidFill>
                <a:srgbClr val="1B4344"/>
              </a:solidFill>
              <a:ln>
                <a:solidFill>
                  <a:srgbClr val="1B434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/>
                  <a:t>Our recommendation</a:t>
                </a:r>
                <a:endParaRPr lang="en-AU" sz="12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40642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" name="Object 48" hidden="1">
            <a:extLst>
              <a:ext uri="{FF2B5EF4-FFF2-40B4-BE49-F238E27FC236}">
                <a16:creationId xmlns:a16="http://schemas.microsoft.com/office/drawing/2014/main" id="{E0097484-3E83-9B36-D6EC-50A65AAA060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3" progId="TCLayout.ActiveDocument.1">
                  <p:embed/>
                </p:oleObj>
              </mc:Choice>
              <mc:Fallback>
                <p:oleObj name="think-cell Slide" r:id="rId3" imgW="353" imgH="353" progId="TCLayout.ActiveDocument.1">
                  <p:embed/>
                  <p:pic>
                    <p:nvPicPr>
                      <p:cNvPr id="49" name="Object 48" hidden="1">
                        <a:extLst>
                          <a:ext uri="{FF2B5EF4-FFF2-40B4-BE49-F238E27FC236}">
                            <a16:creationId xmlns:a16="http://schemas.microsoft.com/office/drawing/2014/main" id="{E0097484-3E83-9B36-D6EC-50A65AAA060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B5A44DC-1FD8-B985-74F2-28196E219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AU" dirty="0"/>
              <a:t>Walmart Virtual Creator is desirable because…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D97C44-61B2-ED5C-B542-6ECE17035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063731-2451-A92A-842E-52D8D5CA7D93}"/>
              </a:ext>
            </a:extLst>
          </p:cNvPr>
          <p:cNvSpPr/>
          <p:nvPr/>
        </p:nvSpPr>
        <p:spPr>
          <a:xfrm>
            <a:off x="224015" y="1475994"/>
            <a:ext cx="3798572" cy="521891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/>
              <a:t>Customer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DD3FEB-5F25-8C99-2B09-1242D5A4412F}"/>
              </a:ext>
            </a:extLst>
          </p:cNvPr>
          <p:cNvSpPr/>
          <p:nvPr/>
        </p:nvSpPr>
        <p:spPr>
          <a:xfrm>
            <a:off x="4194599" y="1475994"/>
            <a:ext cx="3798572" cy="521891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/>
              <a:t>Influencer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0B9E75-BCBB-7CF6-0A97-DC8578535BBA}"/>
              </a:ext>
            </a:extLst>
          </p:cNvPr>
          <p:cNvSpPr/>
          <p:nvPr/>
        </p:nvSpPr>
        <p:spPr>
          <a:xfrm>
            <a:off x="8165183" y="1475994"/>
            <a:ext cx="3798572" cy="521891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/>
              <a:t>Walmart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436D30-D44E-B131-412E-BFAE009F5F2A}"/>
              </a:ext>
            </a:extLst>
          </p:cNvPr>
          <p:cNvSpPr/>
          <p:nvPr/>
        </p:nvSpPr>
        <p:spPr>
          <a:xfrm>
            <a:off x="224015" y="2095571"/>
            <a:ext cx="3798572" cy="34766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AFFE2C-4E38-53F5-9987-7F75759324E4}"/>
              </a:ext>
            </a:extLst>
          </p:cNvPr>
          <p:cNvSpPr/>
          <p:nvPr/>
        </p:nvSpPr>
        <p:spPr>
          <a:xfrm>
            <a:off x="4164040" y="2095571"/>
            <a:ext cx="3798572" cy="34766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9CFA8C-6AEE-0734-349F-AD17D1AF2564}"/>
              </a:ext>
            </a:extLst>
          </p:cNvPr>
          <p:cNvSpPr/>
          <p:nvPr/>
        </p:nvSpPr>
        <p:spPr>
          <a:xfrm>
            <a:off x="8165183" y="2095571"/>
            <a:ext cx="3798572" cy="34766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845FBD4-54AC-7E13-8755-089CF20106CD}"/>
              </a:ext>
            </a:extLst>
          </p:cNvPr>
          <p:cNvGrpSpPr/>
          <p:nvPr/>
        </p:nvGrpSpPr>
        <p:grpSpPr>
          <a:xfrm>
            <a:off x="447225" y="2268308"/>
            <a:ext cx="3352152" cy="3021984"/>
            <a:chOff x="447224" y="2564672"/>
            <a:chExt cx="3352152" cy="3021984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403AB32-B095-B76B-D134-CB8D431FFD1C}"/>
                </a:ext>
              </a:extLst>
            </p:cNvPr>
            <p:cNvGrpSpPr/>
            <p:nvPr/>
          </p:nvGrpSpPr>
          <p:grpSpPr>
            <a:xfrm>
              <a:off x="447225" y="2564672"/>
              <a:ext cx="3352151" cy="1423160"/>
              <a:chOff x="447225" y="2497997"/>
              <a:chExt cx="3352151" cy="1423160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CF185C0-37C1-A9B2-0A03-65E4C53451A0}"/>
                  </a:ext>
                </a:extLst>
              </p:cNvPr>
              <p:cNvSpPr/>
              <p:nvPr/>
            </p:nvSpPr>
            <p:spPr>
              <a:xfrm>
                <a:off x="447225" y="3400298"/>
                <a:ext cx="3352151" cy="52085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</a:rPr>
                  <a:t>Puts customers in the driver’s seat of their shopping experience</a:t>
                </a:r>
              </a:p>
            </p:txBody>
          </p:sp>
          <p:pic>
            <p:nvPicPr>
              <p:cNvPr id="14" name="Graphic 13" descr="Badge Heart with solid fill">
                <a:extLst>
                  <a:ext uri="{FF2B5EF4-FFF2-40B4-BE49-F238E27FC236}">
                    <a16:creationId xmlns:a16="http://schemas.microsoft.com/office/drawing/2014/main" id="{60ECD48A-6529-5C3B-6D1D-23F943DE53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666100" y="2497997"/>
                <a:ext cx="914400" cy="914400"/>
              </a:xfrm>
              <a:prstGeom prst="rect">
                <a:avLst/>
              </a:prstGeom>
            </p:spPr>
          </p:pic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DAC718E-AE25-5458-E9BD-809E9CD2F989}"/>
                </a:ext>
              </a:extLst>
            </p:cNvPr>
            <p:cNvGrpSpPr/>
            <p:nvPr/>
          </p:nvGrpSpPr>
          <p:grpSpPr>
            <a:xfrm>
              <a:off x="447224" y="4205988"/>
              <a:ext cx="3352151" cy="1380668"/>
              <a:chOff x="447224" y="4215640"/>
              <a:chExt cx="3352151" cy="1380668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CE9C057-8E02-93F1-BCC2-5436D11BC0D6}"/>
                  </a:ext>
                </a:extLst>
              </p:cNvPr>
              <p:cNvSpPr/>
              <p:nvPr/>
            </p:nvSpPr>
            <p:spPr>
              <a:xfrm>
                <a:off x="447224" y="5072433"/>
                <a:ext cx="3352151" cy="52387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</a:rPr>
                  <a:t>Provides adaptability in terms of tastes, affordability and utility </a:t>
                </a:r>
              </a:p>
            </p:txBody>
          </p:sp>
          <p:pic>
            <p:nvPicPr>
              <p:cNvPr id="15" name="Graphic 14" descr="Teepee with solid fill">
                <a:extLst>
                  <a:ext uri="{FF2B5EF4-FFF2-40B4-BE49-F238E27FC236}">
                    <a16:creationId xmlns:a16="http://schemas.microsoft.com/office/drawing/2014/main" id="{873025E8-2E13-2946-3AC3-2D6B53CBFE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666099" y="4215640"/>
                <a:ext cx="914400" cy="914400"/>
              </a:xfrm>
              <a:prstGeom prst="rect">
                <a:avLst/>
              </a:prstGeom>
            </p:spPr>
          </p:pic>
        </p:grp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A8753BAF-4939-F229-2260-068514B7CD4A}"/>
              </a:ext>
            </a:extLst>
          </p:cNvPr>
          <p:cNvSpPr/>
          <p:nvPr/>
        </p:nvSpPr>
        <p:spPr>
          <a:xfrm>
            <a:off x="224015" y="6019955"/>
            <a:ext cx="3798572" cy="4099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1B4344"/>
                </a:solidFill>
              </a:rPr>
              <a:t>Our strategy targets the right </a:t>
            </a:r>
            <a:br>
              <a:rPr lang="en-US" sz="1400" b="1" dirty="0">
                <a:solidFill>
                  <a:srgbClr val="1B4344"/>
                </a:solidFill>
              </a:rPr>
            </a:br>
            <a:r>
              <a:rPr lang="en-US" sz="1400" b="1" dirty="0">
                <a:solidFill>
                  <a:srgbClr val="1B4344"/>
                </a:solidFill>
              </a:rPr>
              <a:t>customer requirements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6D4D0BC-F87E-1202-082B-D47377C62271}"/>
              </a:ext>
            </a:extLst>
          </p:cNvPr>
          <p:cNvSpPr/>
          <p:nvPr/>
        </p:nvSpPr>
        <p:spPr>
          <a:xfrm>
            <a:off x="4194599" y="6019955"/>
            <a:ext cx="3798572" cy="4099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rgbClr val="1B4344"/>
                </a:solidFill>
              </a:rPr>
              <a:t>Our strategy is high on customer engagement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C7B42F2-CAC6-6339-B1AB-D37404B02431}"/>
              </a:ext>
            </a:extLst>
          </p:cNvPr>
          <p:cNvSpPr/>
          <p:nvPr/>
        </p:nvSpPr>
        <p:spPr>
          <a:xfrm>
            <a:off x="8165183" y="6019955"/>
            <a:ext cx="3798572" cy="4099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>
                <a:solidFill>
                  <a:srgbClr val="1B4344"/>
                </a:solidFill>
              </a:rPr>
              <a:t>Our strategy leverages the business’ core strengths</a:t>
            </a:r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0CC51C17-7171-D332-03A6-50A919342663}"/>
              </a:ext>
            </a:extLst>
          </p:cNvPr>
          <p:cNvSpPr/>
          <p:nvPr/>
        </p:nvSpPr>
        <p:spPr>
          <a:xfrm rot="10800000">
            <a:off x="1285101" y="5667452"/>
            <a:ext cx="1676400" cy="25724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8FC42EC6-ED67-1979-25B8-34099C7E503E}"/>
              </a:ext>
            </a:extLst>
          </p:cNvPr>
          <p:cNvSpPr/>
          <p:nvPr/>
        </p:nvSpPr>
        <p:spPr>
          <a:xfrm rot="10800000">
            <a:off x="5255685" y="5667452"/>
            <a:ext cx="1676400" cy="25724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E53EE2CF-2150-FCC0-4F7D-4EA2E9B29558}"/>
              </a:ext>
            </a:extLst>
          </p:cNvPr>
          <p:cNvSpPr/>
          <p:nvPr/>
        </p:nvSpPr>
        <p:spPr>
          <a:xfrm rot="10800000">
            <a:off x="9226269" y="5667452"/>
            <a:ext cx="1676400" cy="25724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36598AC-4522-BF63-3C41-3D2E55A3FC9F}"/>
              </a:ext>
            </a:extLst>
          </p:cNvPr>
          <p:cNvGrpSpPr/>
          <p:nvPr/>
        </p:nvGrpSpPr>
        <p:grpSpPr>
          <a:xfrm>
            <a:off x="4472943" y="3125835"/>
            <a:ext cx="3273530" cy="2638134"/>
            <a:chOff x="5331291" y="3213485"/>
            <a:chExt cx="2526834" cy="263813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8EA2E28-1B9F-B472-535A-DFD26C4537C8}"/>
                </a:ext>
              </a:extLst>
            </p:cNvPr>
            <p:cNvSpPr/>
            <p:nvPr/>
          </p:nvSpPr>
          <p:spPr>
            <a:xfrm>
              <a:off x="5331291" y="3213485"/>
              <a:ext cx="2526834" cy="6063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400" dirty="0">
                  <a:solidFill>
                    <a:schemeClr val="tx1"/>
                  </a:solidFill>
                </a:rPr>
                <a:t>Provides an attractive platform for attracting a large customer base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4F21D11-5DB8-0CF1-BB0F-3219B62C4E53}"/>
                </a:ext>
              </a:extLst>
            </p:cNvPr>
            <p:cNvSpPr/>
            <p:nvPr/>
          </p:nvSpPr>
          <p:spPr>
            <a:xfrm>
              <a:off x="5331291" y="4852967"/>
              <a:ext cx="2526834" cy="6063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400" dirty="0">
                  <a:solidFill>
                    <a:schemeClr val="tx1"/>
                  </a:solidFill>
                </a:rPr>
                <a:t>High probability of regenerative customer engagement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F4C93CC-ECBB-8F47-EF4D-1EE55613A295}"/>
                </a:ext>
              </a:extLst>
            </p:cNvPr>
            <p:cNvSpPr/>
            <p:nvPr/>
          </p:nvSpPr>
          <p:spPr>
            <a:xfrm>
              <a:off x="5331291" y="5245290"/>
              <a:ext cx="2526834" cy="6063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GB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F4298FE-8724-6073-B57C-C77D1B3B2BAB}"/>
              </a:ext>
            </a:extLst>
          </p:cNvPr>
          <p:cNvGrpSpPr/>
          <p:nvPr/>
        </p:nvGrpSpPr>
        <p:grpSpPr>
          <a:xfrm>
            <a:off x="8702394" y="2325721"/>
            <a:ext cx="2724150" cy="1514475"/>
            <a:chOff x="8867897" y="2992377"/>
            <a:chExt cx="2724150" cy="1514475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93028E51-E1A5-1C12-EA98-CA9541B4D2E4}"/>
                </a:ext>
              </a:extLst>
            </p:cNvPr>
            <p:cNvGrpSpPr/>
            <p:nvPr/>
          </p:nvGrpSpPr>
          <p:grpSpPr>
            <a:xfrm>
              <a:off x="8867897" y="2992377"/>
              <a:ext cx="2724150" cy="1514475"/>
              <a:chOff x="8867897" y="2319408"/>
              <a:chExt cx="2724150" cy="1514475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3AECD244-1FDF-0E54-652B-E0D34F925CA9}"/>
                  </a:ext>
                </a:extLst>
              </p:cNvPr>
              <p:cNvSpPr/>
              <p:nvPr/>
            </p:nvSpPr>
            <p:spPr>
              <a:xfrm>
                <a:off x="8867897" y="2319408"/>
                <a:ext cx="1514475" cy="1514475"/>
              </a:xfrm>
              <a:prstGeom prst="ellipse">
                <a:avLst/>
              </a:prstGeom>
              <a:solidFill>
                <a:srgbClr val="F2F2F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sz="1600" dirty="0">
                    <a:solidFill>
                      <a:schemeClr val="accent4">
                        <a:lumMod val="25000"/>
                      </a:schemeClr>
                    </a:solidFill>
                  </a:rPr>
                  <a:t>Skills</a:t>
                </a:r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9B7B6D91-0CF6-586E-6905-15E261EDC77B}"/>
                  </a:ext>
                </a:extLst>
              </p:cNvPr>
              <p:cNvSpPr/>
              <p:nvPr/>
            </p:nvSpPr>
            <p:spPr>
              <a:xfrm>
                <a:off x="10077572" y="2319408"/>
                <a:ext cx="1514475" cy="1514475"/>
              </a:xfrm>
              <a:prstGeom prst="ellipse">
                <a:avLst/>
              </a:prstGeom>
              <a:solidFill>
                <a:srgbClr val="F2F2F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sz="1600" dirty="0">
                    <a:solidFill>
                      <a:schemeClr val="bg2">
                        <a:lumMod val="50000"/>
                      </a:schemeClr>
                    </a:solidFill>
                  </a:rPr>
                  <a:t>Market</a:t>
                </a:r>
              </a:p>
            </p:txBody>
          </p:sp>
        </p:grp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7C72F88-16C0-418C-795B-CF55F5A41154}"/>
                </a:ext>
              </a:extLst>
            </p:cNvPr>
            <p:cNvSpPr/>
            <p:nvPr/>
          </p:nvSpPr>
          <p:spPr>
            <a:xfrm>
              <a:off x="10077572" y="3298267"/>
              <a:ext cx="304801" cy="902695"/>
            </a:xfrm>
            <a:custGeom>
              <a:avLst/>
              <a:gdLst>
                <a:gd name="connsiteX0" fmla="*/ 152401 w 304801"/>
                <a:gd name="connsiteY0" fmla="*/ 0 h 902695"/>
                <a:gd name="connsiteX1" fmla="*/ 175477 w 304801"/>
                <a:gd name="connsiteY1" fmla="*/ 27968 h 902695"/>
                <a:gd name="connsiteX2" fmla="*/ 304801 w 304801"/>
                <a:gd name="connsiteY2" fmla="*/ 451347 h 902695"/>
                <a:gd name="connsiteX3" fmla="*/ 175477 w 304801"/>
                <a:gd name="connsiteY3" fmla="*/ 874726 h 902695"/>
                <a:gd name="connsiteX4" fmla="*/ 152401 w 304801"/>
                <a:gd name="connsiteY4" fmla="*/ 902695 h 902695"/>
                <a:gd name="connsiteX5" fmla="*/ 129324 w 304801"/>
                <a:gd name="connsiteY5" fmla="*/ 874726 h 902695"/>
                <a:gd name="connsiteX6" fmla="*/ 0 w 304801"/>
                <a:gd name="connsiteY6" fmla="*/ 451347 h 902695"/>
                <a:gd name="connsiteX7" fmla="*/ 129324 w 304801"/>
                <a:gd name="connsiteY7" fmla="*/ 27968 h 902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801" h="902695">
                  <a:moveTo>
                    <a:pt x="152401" y="0"/>
                  </a:moveTo>
                  <a:lnTo>
                    <a:pt x="175477" y="27968"/>
                  </a:lnTo>
                  <a:cubicBezTo>
                    <a:pt x="257125" y="148824"/>
                    <a:pt x="304801" y="294518"/>
                    <a:pt x="304801" y="451347"/>
                  </a:cubicBezTo>
                  <a:cubicBezTo>
                    <a:pt x="304801" y="608176"/>
                    <a:pt x="257125" y="753870"/>
                    <a:pt x="175477" y="874726"/>
                  </a:cubicBezTo>
                  <a:lnTo>
                    <a:pt x="152401" y="902695"/>
                  </a:lnTo>
                  <a:lnTo>
                    <a:pt x="129324" y="874726"/>
                  </a:lnTo>
                  <a:cubicBezTo>
                    <a:pt x="47676" y="753870"/>
                    <a:pt x="0" y="608176"/>
                    <a:pt x="0" y="451347"/>
                  </a:cubicBezTo>
                  <a:cubicBezTo>
                    <a:pt x="0" y="294518"/>
                    <a:pt x="47676" y="148824"/>
                    <a:pt x="129324" y="27968"/>
                  </a:cubicBezTo>
                  <a:close/>
                </a:path>
              </a:pathLst>
            </a:custGeom>
            <a:solidFill>
              <a:srgbClr val="1B434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AU" sz="1600"/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CE4D4DD9-04BE-9B95-94F6-99FF548AAAB4}"/>
              </a:ext>
            </a:extLst>
          </p:cNvPr>
          <p:cNvSpPr/>
          <p:nvPr/>
        </p:nvSpPr>
        <p:spPr>
          <a:xfrm>
            <a:off x="8306636" y="3982066"/>
            <a:ext cx="1692227" cy="1602523"/>
          </a:xfrm>
          <a:prstGeom prst="rect">
            <a:avLst/>
          </a:prstGeom>
          <a:solidFill>
            <a:srgbClr val="1F83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Utilizes existing strengths of large customer base and international reach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13BB534-A8DA-4357-9B27-1EF6D6E13687}"/>
              </a:ext>
            </a:extLst>
          </p:cNvPr>
          <p:cNvSpPr/>
          <p:nvPr/>
        </p:nvSpPr>
        <p:spPr>
          <a:xfrm>
            <a:off x="10130076" y="3982066"/>
            <a:ext cx="1692227" cy="1602523"/>
          </a:xfrm>
          <a:prstGeom prst="rect">
            <a:avLst/>
          </a:prstGeom>
          <a:solidFill>
            <a:srgbClr val="24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Addresses key future requirements for Web 3.0 shopping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B6D9752-A970-CEAA-46A4-21C59C145F24}"/>
              </a:ext>
            </a:extLst>
          </p:cNvPr>
          <p:cNvCxnSpPr>
            <a:cxnSpLocks/>
            <a:stCxn id="41" idx="0"/>
          </p:cNvCxnSpPr>
          <p:nvPr/>
        </p:nvCxnSpPr>
        <p:spPr>
          <a:xfrm flipV="1">
            <a:off x="9152750" y="3290888"/>
            <a:ext cx="786588" cy="691178"/>
          </a:xfrm>
          <a:prstGeom prst="line">
            <a:avLst/>
          </a:prstGeom>
          <a:ln w="12700">
            <a:solidFill>
              <a:srgbClr val="3F2A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AE482167-6131-272E-7116-3C5AA4B51F33}"/>
              </a:ext>
            </a:extLst>
          </p:cNvPr>
          <p:cNvCxnSpPr>
            <a:cxnSpLocks/>
          </p:cNvCxnSpPr>
          <p:nvPr/>
        </p:nvCxnSpPr>
        <p:spPr>
          <a:xfrm flipH="1" flipV="1">
            <a:off x="10197819" y="3290888"/>
            <a:ext cx="786588" cy="691178"/>
          </a:xfrm>
          <a:prstGeom prst="line">
            <a:avLst/>
          </a:prstGeom>
          <a:ln w="12700">
            <a:solidFill>
              <a:srgbClr val="8B7B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 descr="Users with solid fill">
            <a:extLst>
              <a:ext uri="{FF2B5EF4-FFF2-40B4-BE49-F238E27FC236}">
                <a16:creationId xmlns:a16="http://schemas.microsoft.com/office/drawing/2014/main" id="{E47D5411-F724-88CA-43C4-4F09BA4170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06126" y="3909624"/>
            <a:ext cx="914400" cy="914400"/>
          </a:xfrm>
          <a:prstGeom prst="rect">
            <a:avLst/>
          </a:prstGeom>
        </p:spPr>
      </p:pic>
      <p:pic>
        <p:nvPicPr>
          <p:cNvPr id="17" name="Graphic 16" descr="Boardroom with solid fill">
            <a:extLst>
              <a:ext uri="{FF2B5EF4-FFF2-40B4-BE49-F238E27FC236}">
                <a16:creationId xmlns:a16="http://schemas.microsoft.com/office/drawing/2014/main" id="{FD4638EC-BBEF-B8FB-94FC-B8292C81E08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36684" y="226830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7299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1B195-D06D-12C3-2C2A-BE7D49DCF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62F148-CF79-423D-EC69-70209292B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6E9844-776D-4890-6FEE-061418A26D3A}"/>
              </a:ext>
            </a:extLst>
          </p:cNvPr>
          <p:cNvSpPr/>
          <p:nvPr/>
        </p:nvSpPr>
        <p:spPr>
          <a:xfrm>
            <a:off x="426361" y="1847306"/>
            <a:ext cx="2423160" cy="28917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/>
              <a:t>ANALYSIS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939DAA-93D8-F11B-12D0-2A189FF125EA}"/>
              </a:ext>
            </a:extLst>
          </p:cNvPr>
          <p:cNvSpPr/>
          <p:nvPr/>
        </p:nvSpPr>
        <p:spPr>
          <a:xfrm>
            <a:off x="3398401" y="1847306"/>
            <a:ext cx="2423160" cy="28917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/>
              <a:t>RECOMMENDATIONS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B2C0EB-ED92-4873-EAC8-1AE041E5E747}"/>
              </a:ext>
            </a:extLst>
          </p:cNvPr>
          <p:cNvSpPr/>
          <p:nvPr/>
        </p:nvSpPr>
        <p:spPr>
          <a:xfrm>
            <a:off x="6370441" y="1847306"/>
            <a:ext cx="2423160" cy="28917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>
                <a:solidFill>
                  <a:schemeClr val="tx1"/>
                </a:solidFill>
              </a:rPr>
              <a:t>IMPLEMENTATION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C6DBA9-1F4B-C018-98AB-22417511EBA1}"/>
              </a:ext>
            </a:extLst>
          </p:cNvPr>
          <p:cNvSpPr/>
          <p:nvPr/>
        </p:nvSpPr>
        <p:spPr>
          <a:xfrm>
            <a:off x="9342481" y="1847306"/>
            <a:ext cx="2423160" cy="28917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/>
              <a:t>IMPACT</a:t>
            </a:r>
          </a:p>
        </p:txBody>
      </p:sp>
      <p:pic>
        <p:nvPicPr>
          <p:cNvPr id="10" name="Graphic 9" descr="Research with solid fill">
            <a:extLst>
              <a:ext uri="{FF2B5EF4-FFF2-40B4-BE49-F238E27FC236}">
                <a16:creationId xmlns:a16="http://schemas.microsoft.com/office/drawing/2014/main" id="{469B0E77-F87D-75E9-7AB7-D4D0E06EE1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4356" y="2220686"/>
            <a:ext cx="914400" cy="914400"/>
          </a:xfrm>
          <a:prstGeom prst="rect">
            <a:avLst/>
          </a:prstGeom>
        </p:spPr>
      </p:pic>
      <p:pic>
        <p:nvPicPr>
          <p:cNvPr id="12" name="Graphic 11" descr="Toggle with solid fill">
            <a:extLst>
              <a:ext uri="{FF2B5EF4-FFF2-40B4-BE49-F238E27FC236}">
                <a16:creationId xmlns:a16="http://schemas.microsoft.com/office/drawing/2014/main" id="{EE83ACA6-CD60-EA3D-2E05-FF8BADFAF4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52781" y="2220686"/>
            <a:ext cx="914400" cy="914400"/>
          </a:xfrm>
          <a:prstGeom prst="rect">
            <a:avLst/>
          </a:prstGeom>
        </p:spPr>
      </p:pic>
      <p:pic>
        <p:nvPicPr>
          <p:cNvPr id="14" name="Graphic 13" descr="Ripple with solid fill">
            <a:extLst>
              <a:ext uri="{FF2B5EF4-FFF2-40B4-BE49-F238E27FC236}">
                <a16:creationId xmlns:a16="http://schemas.microsoft.com/office/drawing/2014/main" id="{14A77CBC-D55B-F6C2-69EE-D0B9EDC57F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23244" y="2220686"/>
            <a:ext cx="914400" cy="914400"/>
          </a:xfrm>
          <a:prstGeom prst="rect">
            <a:avLst/>
          </a:prstGeom>
        </p:spPr>
      </p:pic>
      <p:pic>
        <p:nvPicPr>
          <p:cNvPr id="4" name="Graphic 3" descr="Route (Two Pins With A Path) with solid fill">
            <a:extLst>
              <a:ext uri="{FF2B5EF4-FFF2-40B4-BE49-F238E27FC236}">
                <a16:creationId xmlns:a16="http://schemas.microsoft.com/office/drawing/2014/main" id="{CD77A2BB-33A5-9E98-787E-0C72765563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24821" y="222068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1470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C5E5C-6252-9303-69F9-79EF8B951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015" y="221752"/>
            <a:ext cx="11743733" cy="738368"/>
          </a:xfrm>
        </p:spPr>
        <p:txBody>
          <a:bodyPr>
            <a:normAutofit fontScale="90000"/>
          </a:bodyPr>
          <a:lstStyle/>
          <a:p>
            <a:r>
              <a:rPr lang="en-US"/>
              <a:t>Meet our </a:t>
            </a:r>
            <a:r>
              <a:rPr lang="en-US" b="1"/>
              <a:t>influencer Anna @</a:t>
            </a:r>
            <a:r>
              <a:rPr lang="en-US" b="1" err="1"/>
              <a:t>CozyMaple</a:t>
            </a:r>
            <a:r>
              <a:rPr lang="en-US" b="1"/>
              <a:t> </a:t>
            </a:r>
            <a:r>
              <a:rPr lang="en-US"/>
              <a:t>and our customer Ginny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57F7C8-B1BD-F9DE-BD02-FDCC60AE2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7C82B6-263F-34B9-C3A6-86D9E8FC9445}"/>
              </a:ext>
            </a:extLst>
          </p:cNvPr>
          <p:cNvSpPr/>
          <p:nvPr/>
        </p:nvSpPr>
        <p:spPr>
          <a:xfrm>
            <a:off x="2251078" y="1508760"/>
            <a:ext cx="4206240" cy="8343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Anna @</a:t>
            </a:r>
            <a:r>
              <a:rPr lang="en-US" err="1"/>
              <a:t>CozyMaple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1CC4EE-F5C9-5C80-D0F8-B8E53C4F93EF}"/>
              </a:ext>
            </a:extLst>
          </p:cNvPr>
          <p:cNvSpPr/>
          <p:nvPr/>
        </p:nvSpPr>
        <p:spPr>
          <a:xfrm>
            <a:off x="7288275" y="1508760"/>
            <a:ext cx="4206240" cy="8343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Ginny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376EFA-BA72-1CA0-681D-164C49C0D74C}"/>
              </a:ext>
            </a:extLst>
          </p:cNvPr>
          <p:cNvSpPr/>
          <p:nvPr/>
        </p:nvSpPr>
        <p:spPr>
          <a:xfrm>
            <a:off x="1634489" y="1248935"/>
            <a:ext cx="1924825" cy="496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INFLUENCER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685969-B7B6-69C1-474A-0C8721A34BDC}"/>
              </a:ext>
            </a:extLst>
          </p:cNvPr>
          <p:cNvSpPr/>
          <p:nvPr/>
        </p:nvSpPr>
        <p:spPr>
          <a:xfrm>
            <a:off x="6725912" y="1260428"/>
            <a:ext cx="1924825" cy="496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CUSTOMER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71B8EF6-757A-6753-3333-D0F4149849F7}"/>
              </a:ext>
            </a:extLst>
          </p:cNvPr>
          <p:cNvGrpSpPr/>
          <p:nvPr/>
        </p:nvGrpSpPr>
        <p:grpSpPr>
          <a:xfrm>
            <a:off x="3050292" y="2666650"/>
            <a:ext cx="2607813" cy="3326552"/>
            <a:chOff x="2312372" y="2697480"/>
            <a:chExt cx="1954349" cy="3326552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9F8F132-B616-6258-1FDE-1976C792176B}"/>
                </a:ext>
              </a:extLst>
            </p:cNvPr>
            <p:cNvSpPr/>
            <p:nvPr/>
          </p:nvSpPr>
          <p:spPr>
            <a:xfrm>
              <a:off x="2312372" y="2697480"/>
              <a:ext cx="1954349" cy="831638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3888" tIns="73888" rIns="73888" bIns="73888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300" kern="1200"/>
                <a:t>Canadian Interior Design Vlogger</a:t>
              </a: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3BA39068-9939-22E9-93D1-E4F989AC99DA}"/>
                </a:ext>
              </a:extLst>
            </p:cNvPr>
            <p:cNvSpPr/>
            <p:nvPr/>
          </p:nvSpPr>
          <p:spPr>
            <a:xfrm>
              <a:off x="3102427" y="3581095"/>
              <a:ext cx="374238" cy="311865"/>
            </a:xfrm>
            <a:custGeom>
              <a:avLst/>
              <a:gdLst>
                <a:gd name="connsiteX0" fmla="*/ 0 w 311864"/>
                <a:gd name="connsiteY0" fmla="*/ 74847 h 374237"/>
                <a:gd name="connsiteX1" fmla="*/ 155932 w 311864"/>
                <a:gd name="connsiteY1" fmla="*/ 74847 h 374237"/>
                <a:gd name="connsiteX2" fmla="*/ 155932 w 311864"/>
                <a:gd name="connsiteY2" fmla="*/ 0 h 374237"/>
                <a:gd name="connsiteX3" fmla="*/ 311864 w 311864"/>
                <a:gd name="connsiteY3" fmla="*/ 187119 h 374237"/>
                <a:gd name="connsiteX4" fmla="*/ 155932 w 311864"/>
                <a:gd name="connsiteY4" fmla="*/ 374237 h 374237"/>
                <a:gd name="connsiteX5" fmla="*/ 155932 w 311864"/>
                <a:gd name="connsiteY5" fmla="*/ 299390 h 374237"/>
                <a:gd name="connsiteX6" fmla="*/ 0 w 311864"/>
                <a:gd name="connsiteY6" fmla="*/ 299390 h 374237"/>
                <a:gd name="connsiteX7" fmla="*/ 0 w 311864"/>
                <a:gd name="connsiteY7" fmla="*/ 74847 h 374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1864" h="374237">
                  <a:moveTo>
                    <a:pt x="249491" y="1"/>
                  </a:moveTo>
                  <a:lnTo>
                    <a:pt x="249491" y="187119"/>
                  </a:lnTo>
                  <a:lnTo>
                    <a:pt x="311864" y="187119"/>
                  </a:lnTo>
                  <a:lnTo>
                    <a:pt x="155932" y="374236"/>
                  </a:lnTo>
                  <a:lnTo>
                    <a:pt x="0" y="187119"/>
                  </a:lnTo>
                  <a:lnTo>
                    <a:pt x="62373" y="187119"/>
                  </a:lnTo>
                  <a:lnTo>
                    <a:pt x="62373" y="1"/>
                  </a:lnTo>
                  <a:lnTo>
                    <a:pt x="249491" y="1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4848" tIns="1" rIns="74847" bIns="93559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1100" kern="120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E6048B4-1DF6-7A89-BD22-3E875A46A283}"/>
                </a:ext>
              </a:extLst>
            </p:cNvPr>
            <p:cNvSpPr/>
            <p:nvPr/>
          </p:nvSpPr>
          <p:spPr>
            <a:xfrm>
              <a:off x="2312372" y="3944937"/>
              <a:ext cx="1954349" cy="831638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3888" tIns="73888" rIns="73888" bIns="73888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300" kern="1200"/>
                <a:t>120,000 on YouTube</a:t>
              </a:r>
            </a:p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300" kern="1200"/>
                <a:t>60,000 on Instagram</a:t>
              </a:r>
            </a:p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300" kern="1200"/>
                <a:t>40,000 on Pinterest</a:t>
              </a: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528A7C55-E0BC-662C-F086-701D99411938}"/>
                </a:ext>
              </a:extLst>
            </p:cNvPr>
            <p:cNvSpPr/>
            <p:nvPr/>
          </p:nvSpPr>
          <p:spPr>
            <a:xfrm>
              <a:off x="3102427" y="4828552"/>
              <a:ext cx="374238" cy="311865"/>
            </a:xfrm>
            <a:custGeom>
              <a:avLst/>
              <a:gdLst>
                <a:gd name="connsiteX0" fmla="*/ 0 w 311864"/>
                <a:gd name="connsiteY0" fmla="*/ 74847 h 374237"/>
                <a:gd name="connsiteX1" fmla="*/ 155932 w 311864"/>
                <a:gd name="connsiteY1" fmla="*/ 74847 h 374237"/>
                <a:gd name="connsiteX2" fmla="*/ 155932 w 311864"/>
                <a:gd name="connsiteY2" fmla="*/ 0 h 374237"/>
                <a:gd name="connsiteX3" fmla="*/ 311864 w 311864"/>
                <a:gd name="connsiteY3" fmla="*/ 187119 h 374237"/>
                <a:gd name="connsiteX4" fmla="*/ 155932 w 311864"/>
                <a:gd name="connsiteY4" fmla="*/ 374237 h 374237"/>
                <a:gd name="connsiteX5" fmla="*/ 155932 w 311864"/>
                <a:gd name="connsiteY5" fmla="*/ 299390 h 374237"/>
                <a:gd name="connsiteX6" fmla="*/ 0 w 311864"/>
                <a:gd name="connsiteY6" fmla="*/ 299390 h 374237"/>
                <a:gd name="connsiteX7" fmla="*/ 0 w 311864"/>
                <a:gd name="connsiteY7" fmla="*/ 74847 h 374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1864" h="374237">
                  <a:moveTo>
                    <a:pt x="249491" y="1"/>
                  </a:moveTo>
                  <a:lnTo>
                    <a:pt x="249491" y="187119"/>
                  </a:lnTo>
                  <a:lnTo>
                    <a:pt x="311864" y="187119"/>
                  </a:lnTo>
                  <a:lnTo>
                    <a:pt x="155932" y="374236"/>
                  </a:lnTo>
                  <a:lnTo>
                    <a:pt x="0" y="187119"/>
                  </a:lnTo>
                  <a:lnTo>
                    <a:pt x="62373" y="187119"/>
                  </a:lnTo>
                  <a:lnTo>
                    <a:pt x="62373" y="1"/>
                  </a:lnTo>
                  <a:lnTo>
                    <a:pt x="249491" y="1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4848" tIns="1" rIns="74847" bIns="93559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1100" kern="120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1003865-89D2-FE71-69B2-A7BBD7155F4A}"/>
                </a:ext>
              </a:extLst>
            </p:cNvPr>
            <p:cNvSpPr/>
            <p:nvPr/>
          </p:nvSpPr>
          <p:spPr>
            <a:xfrm>
              <a:off x="2312372" y="5192394"/>
              <a:ext cx="1954349" cy="831638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3888" tIns="73888" rIns="73888" bIns="73888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300" kern="1200"/>
                <a:t>Wants to increase reach and generate more income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2A90928-F594-19DE-88DF-ACEE33936F6A}"/>
              </a:ext>
            </a:extLst>
          </p:cNvPr>
          <p:cNvGrpSpPr/>
          <p:nvPr/>
        </p:nvGrpSpPr>
        <p:grpSpPr>
          <a:xfrm>
            <a:off x="8087488" y="2697480"/>
            <a:ext cx="2607813" cy="3326552"/>
            <a:chOff x="8885915" y="2697480"/>
            <a:chExt cx="1954349" cy="3326552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A18D060-F8D1-EFB1-0D37-D5C2187C1D91}"/>
                </a:ext>
              </a:extLst>
            </p:cNvPr>
            <p:cNvSpPr/>
            <p:nvPr/>
          </p:nvSpPr>
          <p:spPr>
            <a:xfrm>
              <a:off x="8885915" y="2697480"/>
              <a:ext cx="1954349" cy="831638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3888" tIns="73888" rIns="73888" bIns="73888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300" kern="1200"/>
                <a:t>31yo professional </a:t>
              </a:r>
            </a:p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300" kern="1200" err="1"/>
                <a:t>Griffintown</a:t>
              </a:r>
              <a:r>
                <a:rPr lang="en-GB" sz="1300" kern="1200"/>
                <a:t>, Montreal </a:t>
              </a:r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2FC43E0B-39D9-F819-5FC5-8ED3B57250EF}"/>
                </a:ext>
              </a:extLst>
            </p:cNvPr>
            <p:cNvSpPr/>
            <p:nvPr/>
          </p:nvSpPr>
          <p:spPr>
            <a:xfrm>
              <a:off x="9675970" y="3581095"/>
              <a:ext cx="374238" cy="311865"/>
            </a:xfrm>
            <a:custGeom>
              <a:avLst/>
              <a:gdLst>
                <a:gd name="connsiteX0" fmla="*/ 0 w 311864"/>
                <a:gd name="connsiteY0" fmla="*/ 74847 h 374237"/>
                <a:gd name="connsiteX1" fmla="*/ 155932 w 311864"/>
                <a:gd name="connsiteY1" fmla="*/ 74847 h 374237"/>
                <a:gd name="connsiteX2" fmla="*/ 155932 w 311864"/>
                <a:gd name="connsiteY2" fmla="*/ 0 h 374237"/>
                <a:gd name="connsiteX3" fmla="*/ 311864 w 311864"/>
                <a:gd name="connsiteY3" fmla="*/ 187119 h 374237"/>
                <a:gd name="connsiteX4" fmla="*/ 155932 w 311864"/>
                <a:gd name="connsiteY4" fmla="*/ 374237 h 374237"/>
                <a:gd name="connsiteX5" fmla="*/ 155932 w 311864"/>
                <a:gd name="connsiteY5" fmla="*/ 299390 h 374237"/>
                <a:gd name="connsiteX6" fmla="*/ 0 w 311864"/>
                <a:gd name="connsiteY6" fmla="*/ 299390 h 374237"/>
                <a:gd name="connsiteX7" fmla="*/ 0 w 311864"/>
                <a:gd name="connsiteY7" fmla="*/ 74847 h 374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1864" h="374237">
                  <a:moveTo>
                    <a:pt x="249491" y="1"/>
                  </a:moveTo>
                  <a:lnTo>
                    <a:pt x="249491" y="187119"/>
                  </a:lnTo>
                  <a:lnTo>
                    <a:pt x="311864" y="187119"/>
                  </a:lnTo>
                  <a:lnTo>
                    <a:pt x="155932" y="374236"/>
                  </a:lnTo>
                  <a:lnTo>
                    <a:pt x="0" y="187119"/>
                  </a:lnTo>
                  <a:lnTo>
                    <a:pt x="62373" y="187119"/>
                  </a:lnTo>
                  <a:lnTo>
                    <a:pt x="62373" y="1"/>
                  </a:lnTo>
                  <a:lnTo>
                    <a:pt x="249491" y="1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4848" tIns="1" rIns="74847" bIns="93559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1100" kern="12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B6BB3C9-03EF-5DF1-1B0A-E9EF12D994A3}"/>
                </a:ext>
              </a:extLst>
            </p:cNvPr>
            <p:cNvSpPr/>
            <p:nvPr/>
          </p:nvSpPr>
          <p:spPr>
            <a:xfrm>
              <a:off x="8885915" y="3944937"/>
              <a:ext cx="1954349" cy="831638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3888" tIns="73888" rIns="73888" bIns="73888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300" kern="1200"/>
                <a:t>Migrated to Canada 5 years ago, </a:t>
              </a:r>
            </a:p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300" kern="1200"/>
                <a:t>works in bio-health</a:t>
              </a:r>
            </a:p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300" kern="1200"/>
                <a:t>just got her own place</a:t>
              </a:r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13738818-DE34-F247-3624-754A01A033A9}"/>
                </a:ext>
              </a:extLst>
            </p:cNvPr>
            <p:cNvSpPr/>
            <p:nvPr/>
          </p:nvSpPr>
          <p:spPr>
            <a:xfrm>
              <a:off x="9675970" y="4840986"/>
              <a:ext cx="374238" cy="311865"/>
            </a:xfrm>
            <a:custGeom>
              <a:avLst/>
              <a:gdLst>
                <a:gd name="connsiteX0" fmla="*/ 0 w 311864"/>
                <a:gd name="connsiteY0" fmla="*/ 74847 h 374237"/>
                <a:gd name="connsiteX1" fmla="*/ 155932 w 311864"/>
                <a:gd name="connsiteY1" fmla="*/ 74847 h 374237"/>
                <a:gd name="connsiteX2" fmla="*/ 155932 w 311864"/>
                <a:gd name="connsiteY2" fmla="*/ 0 h 374237"/>
                <a:gd name="connsiteX3" fmla="*/ 311864 w 311864"/>
                <a:gd name="connsiteY3" fmla="*/ 187119 h 374237"/>
                <a:gd name="connsiteX4" fmla="*/ 155932 w 311864"/>
                <a:gd name="connsiteY4" fmla="*/ 374237 h 374237"/>
                <a:gd name="connsiteX5" fmla="*/ 155932 w 311864"/>
                <a:gd name="connsiteY5" fmla="*/ 299390 h 374237"/>
                <a:gd name="connsiteX6" fmla="*/ 0 w 311864"/>
                <a:gd name="connsiteY6" fmla="*/ 299390 h 374237"/>
                <a:gd name="connsiteX7" fmla="*/ 0 w 311864"/>
                <a:gd name="connsiteY7" fmla="*/ 74847 h 374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1864" h="374237">
                  <a:moveTo>
                    <a:pt x="249491" y="1"/>
                  </a:moveTo>
                  <a:lnTo>
                    <a:pt x="249491" y="187119"/>
                  </a:lnTo>
                  <a:lnTo>
                    <a:pt x="311864" y="187119"/>
                  </a:lnTo>
                  <a:lnTo>
                    <a:pt x="155932" y="374236"/>
                  </a:lnTo>
                  <a:lnTo>
                    <a:pt x="0" y="187119"/>
                  </a:lnTo>
                  <a:lnTo>
                    <a:pt x="62373" y="187119"/>
                  </a:lnTo>
                  <a:lnTo>
                    <a:pt x="62373" y="1"/>
                  </a:lnTo>
                  <a:lnTo>
                    <a:pt x="249491" y="1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4848" tIns="1" rIns="74847" bIns="93559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1100" kern="120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F29B79E-46A8-41C8-1C74-FD549C1EF42B}"/>
                </a:ext>
              </a:extLst>
            </p:cNvPr>
            <p:cNvSpPr/>
            <p:nvPr/>
          </p:nvSpPr>
          <p:spPr>
            <a:xfrm>
              <a:off x="8885915" y="5192394"/>
              <a:ext cx="1954349" cy="831638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3888" tIns="73888" rIns="73888" bIns="73888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300" kern="1200"/>
                <a:t>Follows 500 people on Instagram</a:t>
              </a:r>
            </a:p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300" kern="1200"/>
                <a:t>Loves interior design</a:t>
              </a:r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BF1B8985-1CB9-5188-9B8A-0B72220793E8}"/>
              </a:ext>
            </a:extLst>
          </p:cNvPr>
          <p:cNvSpPr/>
          <p:nvPr/>
        </p:nvSpPr>
        <p:spPr>
          <a:xfrm>
            <a:off x="224016" y="2667364"/>
            <a:ext cx="1272684" cy="83439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Who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04407AB-4465-6ECC-C18E-C468D1960EAC}"/>
              </a:ext>
            </a:extLst>
          </p:cNvPr>
          <p:cNvSpPr/>
          <p:nvPr/>
        </p:nvSpPr>
        <p:spPr>
          <a:xfrm>
            <a:off x="224014" y="5223224"/>
            <a:ext cx="1272685" cy="73836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Desires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EA4667F-B9DE-B91E-F6A8-7C3CE02DDB09}"/>
              </a:ext>
            </a:extLst>
          </p:cNvPr>
          <p:cNvSpPr/>
          <p:nvPr/>
        </p:nvSpPr>
        <p:spPr>
          <a:xfrm>
            <a:off x="6617970" y="1074420"/>
            <a:ext cx="5345784" cy="5269230"/>
          </a:xfrm>
          <a:prstGeom prst="rect">
            <a:avLst/>
          </a:prstGeom>
          <a:solidFill>
            <a:schemeClr val="bg1">
              <a:lumMod val="7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650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C5E5C-6252-9303-69F9-79EF8B951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015" y="221752"/>
            <a:ext cx="11743733" cy="738368"/>
          </a:xfrm>
        </p:spPr>
        <p:txBody>
          <a:bodyPr>
            <a:normAutofit fontScale="90000"/>
          </a:bodyPr>
          <a:lstStyle/>
          <a:p>
            <a:r>
              <a:rPr lang="en-US"/>
              <a:t>Meet our influencer Anna @</a:t>
            </a:r>
            <a:r>
              <a:rPr lang="en-US" err="1"/>
              <a:t>CozyMaple</a:t>
            </a:r>
            <a:r>
              <a:rPr lang="en-US"/>
              <a:t> and our </a:t>
            </a:r>
            <a:r>
              <a:rPr lang="en-US" b="1"/>
              <a:t>customer Ginny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57F7C8-B1BD-F9DE-BD02-FDCC60AE2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7C82B6-263F-34B9-C3A6-86D9E8FC9445}"/>
              </a:ext>
            </a:extLst>
          </p:cNvPr>
          <p:cNvSpPr/>
          <p:nvPr/>
        </p:nvSpPr>
        <p:spPr>
          <a:xfrm>
            <a:off x="2251078" y="1508760"/>
            <a:ext cx="4206240" cy="8343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Anna @</a:t>
            </a:r>
            <a:r>
              <a:rPr lang="en-US" err="1"/>
              <a:t>CozyMaple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1CC4EE-F5C9-5C80-D0F8-B8E53C4F93EF}"/>
              </a:ext>
            </a:extLst>
          </p:cNvPr>
          <p:cNvSpPr/>
          <p:nvPr/>
        </p:nvSpPr>
        <p:spPr>
          <a:xfrm>
            <a:off x="7288275" y="1508760"/>
            <a:ext cx="4206240" cy="8343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Ginny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376EFA-BA72-1CA0-681D-164C49C0D74C}"/>
              </a:ext>
            </a:extLst>
          </p:cNvPr>
          <p:cNvSpPr/>
          <p:nvPr/>
        </p:nvSpPr>
        <p:spPr>
          <a:xfrm>
            <a:off x="1634489" y="1248935"/>
            <a:ext cx="1924825" cy="496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INFLUENCER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685969-B7B6-69C1-474A-0C8721A34BDC}"/>
              </a:ext>
            </a:extLst>
          </p:cNvPr>
          <p:cNvSpPr/>
          <p:nvPr/>
        </p:nvSpPr>
        <p:spPr>
          <a:xfrm>
            <a:off x="6725912" y="1260428"/>
            <a:ext cx="1924825" cy="496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CUSTOMER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71B8EF6-757A-6753-3333-D0F4149849F7}"/>
              </a:ext>
            </a:extLst>
          </p:cNvPr>
          <p:cNvGrpSpPr/>
          <p:nvPr/>
        </p:nvGrpSpPr>
        <p:grpSpPr>
          <a:xfrm>
            <a:off x="3050292" y="2666650"/>
            <a:ext cx="2607813" cy="3326552"/>
            <a:chOff x="2312372" y="2697480"/>
            <a:chExt cx="1954349" cy="3326552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9F8F132-B616-6258-1FDE-1976C792176B}"/>
                </a:ext>
              </a:extLst>
            </p:cNvPr>
            <p:cNvSpPr/>
            <p:nvPr/>
          </p:nvSpPr>
          <p:spPr>
            <a:xfrm>
              <a:off x="2312372" y="2697480"/>
              <a:ext cx="1954349" cy="831638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3888" tIns="73888" rIns="73888" bIns="73888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300" kern="1200"/>
                <a:t>Canadian Interior Design Vlogger</a:t>
              </a: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3BA39068-9939-22E9-93D1-E4F989AC99DA}"/>
                </a:ext>
              </a:extLst>
            </p:cNvPr>
            <p:cNvSpPr/>
            <p:nvPr/>
          </p:nvSpPr>
          <p:spPr>
            <a:xfrm>
              <a:off x="3102427" y="3581095"/>
              <a:ext cx="374238" cy="311865"/>
            </a:xfrm>
            <a:custGeom>
              <a:avLst/>
              <a:gdLst>
                <a:gd name="connsiteX0" fmla="*/ 0 w 311864"/>
                <a:gd name="connsiteY0" fmla="*/ 74847 h 374237"/>
                <a:gd name="connsiteX1" fmla="*/ 155932 w 311864"/>
                <a:gd name="connsiteY1" fmla="*/ 74847 h 374237"/>
                <a:gd name="connsiteX2" fmla="*/ 155932 w 311864"/>
                <a:gd name="connsiteY2" fmla="*/ 0 h 374237"/>
                <a:gd name="connsiteX3" fmla="*/ 311864 w 311864"/>
                <a:gd name="connsiteY3" fmla="*/ 187119 h 374237"/>
                <a:gd name="connsiteX4" fmla="*/ 155932 w 311864"/>
                <a:gd name="connsiteY4" fmla="*/ 374237 h 374237"/>
                <a:gd name="connsiteX5" fmla="*/ 155932 w 311864"/>
                <a:gd name="connsiteY5" fmla="*/ 299390 h 374237"/>
                <a:gd name="connsiteX6" fmla="*/ 0 w 311864"/>
                <a:gd name="connsiteY6" fmla="*/ 299390 h 374237"/>
                <a:gd name="connsiteX7" fmla="*/ 0 w 311864"/>
                <a:gd name="connsiteY7" fmla="*/ 74847 h 374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1864" h="374237">
                  <a:moveTo>
                    <a:pt x="249491" y="1"/>
                  </a:moveTo>
                  <a:lnTo>
                    <a:pt x="249491" y="187119"/>
                  </a:lnTo>
                  <a:lnTo>
                    <a:pt x="311864" y="187119"/>
                  </a:lnTo>
                  <a:lnTo>
                    <a:pt x="155932" y="374236"/>
                  </a:lnTo>
                  <a:lnTo>
                    <a:pt x="0" y="187119"/>
                  </a:lnTo>
                  <a:lnTo>
                    <a:pt x="62373" y="187119"/>
                  </a:lnTo>
                  <a:lnTo>
                    <a:pt x="62373" y="1"/>
                  </a:lnTo>
                  <a:lnTo>
                    <a:pt x="249491" y="1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4848" tIns="1" rIns="74847" bIns="93559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1100" kern="120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E6048B4-1DF6-7A89-BD22-3E875A46A283}"/>
                </a:ext>
              </a:extLst>
            </p:cNvPr>
            <p:cNvSpPr/>
            <p:nvPr/>
          </p:nvSpPr>
          <p:spPr>
            <a:xfrm>
              <a:off x="2312372" y="3944937"/>
              <a:ext cx="1954349" cy="831638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3888" tIns="73888" rIns="73888" bIns="73888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300" kern="1200"/>
                <a:t>120,000 on YouTube</a:t>
              </a:r>
            </a:p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300" kern="1200"/>
                <a:t>60,000 on Instagram</a:t>
              </a:r>
            </a:p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300" kern="1200"/>
                <a:t>40,000 on Pinterest</a:t>
              </a: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528A7C55-E0BC-662C-F086-701D99411938}"/>
                </a:ext>
              </a:extLst>
            </p:cNvPr>
            <p:cNvSpPr/>
            <p:nvPr/>
          </p:nvSpPr>
          <p:spPr>
            <a:xfrm>
              <a:off x="3102427" y="4828552"/>
              <a:ext cx="374238" cy="311865"/>
            </a:xfrm>
            <a:custGeom>
              <a:avLst/>
              <a:gdLst>
                <a:gd name="connsiteX0" fmla="*/ 0 w 311864"/>
                <a:gd name="connsiteY0" fmla="*/ 74847 h 374237"/>
                <a:gd name="connsiteX1" fmla="*/ 155932 w 311864"/>
                <a:gd name="connsiteY1" fmla="*/ 74847 h 374237"/>
                <a:gd name="connsiteX2" fmla="*/ 155932 w 311864"/>
                <a:gd name="connsiteY2" fmla="*/ 0 h 374237"/>
                <a:gd name="connsiteX3" fmla="*/ 311864 w 311864"/>
                <a:gd name="connsiteY3" fmla="*/ 187119 h 374237"/>
                <a:gd name="connsiteX4" fmla="*/ 155932 w 311864"/>
                <a:gd name="connsiteY4" fmla="*/ 374237 h 374237"/>
                <a:gd name="connsiteX5" fmla="*/ 155932 w 311864"/>
                <a:gd name="connsiteY5" fmla="*/ 299390 h 374237"/>
                <a:gd name="connsiteX6" fmla="*/ 0 w 311864"/>
                <a:gd name="connsiteY6" fmla="*/ 299390 h 374237"/>
                <a:gd name="connsiteX7" fmla="*/ 0 w 311864"/>
                <a:gd name="connsiteY7" fmla="*/ 74847 h 374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1864" h="374237">
                  <a:moveTo>
                    <a:pt x="249491" y="1"/>
                  </a:moveTo>
                  <a:lnTo>
                    <a:pt x="249491" y="187119"/>
                  </a:lnTo>
                  <a:lnTo>
                    <a:pt x="311864" y="187119"/>
                  </a:lnTo>
                  <a:lnTo>
                    <a:pt x="155932" y="374236"/>
                  </a:lnTo>
                  <a:lnTo>
                    <a:pt x="0" y="187119"/>
                  </a:lnTo>
                  <a:lnTo>
                    <a:pt x="62373" y="187119"/>
                  </a:lnTo>
                  <a:lnTo>
                    <a:pt x="62373" y="1"/>
                  </a:lnTo>
                  <a:lnTo>
                    <a:pt x="249491" y="1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4848" tIns="1" rIns="74847" bIns="93559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1100" kern="120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1003865-89D2-FE71-69B2-A7BBD7155F4A}"/>
                </a:ext>
              </a:extLst>
            </p:cNvPr>
            <p:cNvSpPr/>
            <p:nvPr/>
          </p:nvSpPr>
          <p:spPr>
            <a:xfrm>
              <a:off x="2312372" y="5192394"/>
              <a:ext cx="1954349" cy="831638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3888" tIns="73888" rIns="73888" bIns="73888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300" kern="1200"/>
                <a:t>Wants to increase reach and generate more income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2A90928-F594-19DE-88DF-ACEE33936F6A}"/>
              </a:ext>
            </a:extLst>
          </p:cNvPr>
          <p:cNvGrpSpPr/>
          <p:nvPr/>
        </p:nvGrpSpPr>
        <p:grpSpPr>
          <a:xfrm>
            <a:off x="8087488" y="2697480"/>
            <a:ext cx="2607813" cy="3326552"/>
            <a:chOff x="8885915" y="2697480"/>
            <a:chExt cx="1954349" cy="3326552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A18D060-F8D1-EFB1-0D37-D5C2187C1D91}"/>
                </a:ext>
              </a:extLst>
            </p:cNvPr>
            <p:cNvSpPr/>
            <p:nvPr/>
          </p:nvSpPr>
          <p:spPr>
            <a:xfrm>
              <a:off x="8885915" y="2697480"/>
              <a:ext cx="1954349" cy="831638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3888" tIns="73888" rIns="73888" bIns="73888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300" kern="1200"/>
                <a:t>31yo professional </a:t>
              </a:r>
            </a:p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300" kern="1200" err="1"/>
                <a:t>Griffintown</a:t>
              </a:r>
              <a:r>
                <a:rPr lang="en-GB" sz="1300" kern="1200"/>
                <a:t>, Montreal </a:t>
              </a:r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2FC43E0B-39D9-F819-5FC5-8ED3B57250EF}"/>
                </a:ext>
              </a:extLst>
            </p:cNvPr>
            <p:cNvSpPr/>
            <p:nvPr/>
          </p:nvSpPr>
          <p:spPr>
            <a:xfrm>
              <a:off x="9675970" y="3581095"/>
              <a:ext cx="374238" cy="311865"/>
            </a:xfrm>
            <a:custGeom>
              <a:avLst/>
              <a:gdLst>
                <a:gd name="connsiteX0" fmla="*/ 0 w 311864"/>
                <a:gd name="connsiteY0" fmla="*/ 74847 h 374237"/>
                <a:gd name="connsiteX1" fmla="*/ 155932 w 311864"/>
                <a:gd name="connsiteY1" fmla="*/ 74847 h 374237"/>
                <a:gd name="connsiteX2" fmla="*/ 155932 w 311864"/>
                <a:gd name="connsiteY2" fmla="*/ 0 h 374237"/>
                <a:gd name="connsiteX3" fmla="*/ 311864 w 311864"/>
                <a:gd name="connsiteY3" fmla="*/ 187119 h 374237"/>
                <a:gd name="connsiteX4" fmla="*/ 155932 w 311864"/>
                <a:gd name="connsiteY4" fmla="*/ 374237 h 374237"/>
                <a:gd name="connsiteX5" fmla="*/ 155932 w 311864"/>
                <a:gd name="connsiteY5" fmla="*/ 299390 h 374237"/>
                <a:gd name="connsiteX6" fmla="*/ 0 w 311864"/>
                <a:gd name="connsiteY6" fmla="*/ 299390 h 374237"/>
                <a:gd name="connsiteX7" fmla="*/ 0 w 311864"/>
                <a:gd name="connsiteY7" fmla="*/ 74847 h 374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1864" h="374237">
                  <a:moveTo>
                    <a:pt x="249491" y="1"/>
                  </a:moveTo>
                  <a:lnTo>
                    <a:pt x="249491" y="187119"/>
                  </a:lnTo>
                  <a:lnTo>
                    <a:pt x="311864" y="187119"/>
                  </a:lnTo>
                  <a:lnTo>
                    <a:pt x="155932" y="374236"/>
                  </a:lnTo>
                  <a:lnTo>
                    <a:pt x="0" y="187119"/>
                  </a:lnTo>
                  <a:lnTo>
                    <a:pt x="62373" y="187119"/>
                  </a:lnTo>
                  <a:lnTo>
                    <a:pt x="62373" y="1"/>
                  </a:lnTo>
                  <a:lnTo>
                    <a:pt x="249491" y="1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4848" tIns="1" rIns="74847" bIns="93559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1100" kern="12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B6BB3C9-03EF-5DF1-1B0A-E9EF12D994A3}"/>
                </a:ext>
              </a:extLst>
            </p:cNvPr>
            <p:cNvSpPr/>
            <p:nvPr/>
          </p:nvSpPr>
          <p:spPr>
            <a:xfrm>
              <a:off x="8885915" y="3944937"/>
              <a:ext cx="1954349" cy="831638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3888" tIns="73888" rIns="73888" bIns="73888" numCol="1" spcCol="1270" anchor="ctr" anchorCtr="0">
              <a:noAutofit/>
            </a:bodyPr>
            <a:lstStyle/>
            <a:p>
              <a:pPr marL="0" lvl="0" indent="0" algn="ctr" defTabSz="577850">
                <a:spcBef>
                  <a:spcPct val="0"/>
                </a:spcBef>
                <a:buNone/>
              </a:pPr>
              <a:r>
                <a:rPr lang="en-GB" sz="1300" kern="1200"/>
                <a:t>Migrated to Canada 5 years ago, </a:t>
              </a:r>
            </a:p>
            <a:p>
              <a:pPr marL="0" lvl="0" indent="0" algn="ctr" defTabSz="577850">
                <a:spcBef>
                  <a:spcPct val="0"/>
                </a:spcBef>
                <a:buNone/>
              </a:pPr>
              <a:r>
                <a:rPr lang="en-GB" sz="1300" kern="1200"/>
                <a:t>works in bio-health</a:t>
              </a:r>
            </a:p>
            <a:p>
              <a:pPr marL="0" lvl="0" indent="0" algn="ctr" defTabSz="577850">
                <a:spcBef>
                  <a:spcPct val="0"/>
                </a:spcBef>
                <a:buNone/>
              </a:pPr>
              <a:r>
                <a:rPr lang="en-GB" sz="1300" kern="1200"/>
                <a:t>just got her own place</a:t>
              </a:r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13738818-DE34-F247-3624-754A01A033A9}"/>
                </a:ext>
              </a:extLst>
            </p:cNvPr>
            <p:cNvSpPr/>
            <p:nvPr/>
          </p:nvSpPr>
          <p:spPr>
            <a:xfrm>
              <a:off x="9675970" y="4840986"/>
              <a:ext cx="374238" cy="311865"/>
            </a:xfrm>
            <a:custGeom>
              <a:avLst/>
              <a:gdLst>
                <a:gd name="connsiteX0" fmla="*/ 0 w 311864"/>
                <a:gd name="connsiteY0" fmla="*/ 74847 h 374237"/>
                <a:gd name="connsiteX1" fmla="*/ 155932 w 311864"/>
                <a:gd name="connsiteY1" fmla="*/ 74847 h 374237"/>
                <a:gd name="connsiteX2" fmla="*/ 155932 w 311864"/>
                <a:gd name="connsiteY2" fmla="*/ 0 h 374237"/>
                <a:gd name="connsiteX3" fmla="*/ 311864 w 311864"/>
                <a:gd name="connsiteY3" fmla="*/ 187119 h 374237"/>
                <a:gd name="connsiteX4" fmla="*/ 155932 w 311864"/>
                <a:gd name="connsiteY4" fmla="*/ 374237 h 374237"/>
                <a:gd name="connsiteX5" fmla="*/ 155932 w 311864"/>
                <a:gd name="connsiteY5" fmla="*/ 299390 h 374237"/>
                <a:gd name="connsiteX6" fmla="*/ 0 w 311864"/>
                <a:gd name="connsiteY6" fmla="*/ 299390 h 374237"/>
                <a:gd name="connsiteX7" fmla="*/ 0 w 311864"/>
                <a:gd name="connsiteY7" fmla="*/ 74847 h 374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1864" h="374237">
                  <a:moveTo>
                    <a:pt x="249491" y="1"/>
                  </a:moveTo>
                  <a:lnTo>
                    <a:pt x="249491" y="187119"/>
                  </a:lnTo>
                  <a:lnTo>
                    <a:pt x="311864" y="187119"/>
                  </a:lnTo>
                  <a:lnTo>
                    <a:pt x="155932" y="374236"/>
                  </a:lnTo>
                  <a:lnTo>
                    <a:pt x="0" y="187119"/>
                  </a:lnTo>
                  <a:lnTo>
                    <a:pt x="62373" y="187119"/>
                  </a:lnTo>
                  <a:lnTo>
                    <a:pt x="62373" y="1"/>
                  </a:lnTo>
                  <a:lnTo>
                    <a:pt x="249491" y="1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4848" tIns="1" rIns="74847" bIns="93559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1100" kern="120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F29B79E-46A8-41C8-1C74-FD549C1EF42B}"/>
                </a:ext>
              </a:extLst>
            </p:cNvPr>
            <p:cNvSpPr/>
            <p:nvPr/>
          </p:nvSpPr>
          <p:spPr>
            <a:xfrm>
              <a:off x="8885915" y="5192394"/>
              <a:ext cx="1954349" cy="831638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3888" tIns="73888" rIns="73888" bIns="73888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300" kern="1200"/>
                <a:t>Follows 500 people on Instagram</a:t>
              </a:r>
            </a:p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300" kern="1200"/>
                <a:t>Loves interior design</a:t>
              </a:r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BF1B8985-1CB9-5188-9B8A-0B72220793E8}"/>
              </a:ext>
            </a:extLst>
          </p:cNvPr>
          <p:cNvSpPr/>
          <p:nvPr/>
        </p:nvSpPr>
        <p:spPr>
          <a:xfrm>
            <a:off x="224016" y="2667364"/>
            <a:ext cx="1268242" cy="83439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Who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04407AB-4465-6ECC-C18E-C468D1960EAC}"/>
              </a:ext>
            </a:extLst>
          </p:cNvPr>
          <p:cNvSpPr/>
          <p:nvPr/>
        </p:nvSpPr>
        <p:spPr>
          <a:xfrm>
            <a:off x="224015" y="5223224"/>
            <a:ext cx="1268242" cy="73836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Desires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EA4667F-B9DE-B91E-F6A8-7C3CE02DDB09}"/>
              </a:ext>
            </a:extLst>
          </p:cNvPr>
          <p:cNvSpPr/>
          <p:nvPr/>
        </p:nvSpPr>
        <p:spPr>
          <a:xfrm>
            <a:off x="1634489" y="1102412"/>
            <a:ext cx="4949191" cy="5269230"/>
          </a:xfrm>
          <a:prstGeom prst="rect">
            <a:avLst/>
          </a:prstGeom>
          <a:solidFill>
            <a:schemeClr val="bg1">
              <a:lumMod val="7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2398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C58468-9908-3253-20AB-A4FAAB148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21</a:t>
            </a:fld>
            <a:endParaRPr lang="en-US"/>
          </a:p>
        </p:txBody>
      </p:sp>
      <p:graphicFrame>
        <p:nvGraphicFramePr>
          <p:cNvPr id="44" name="Diagram 43">
            <a:extLst>
              <a:ext uri="{FF2B5EF4-FFF2-40B4-BE49-F238E27FC236}">
                <a16:creationId xmlns:a16="http://schemas.microsoft.com/office/drawing/2014/main" id="{B62E8C5B-8647-9E02-4514-7EE9C149F1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600735"/>
              </p:ext>
            </p:extLst>
          </p:nvPr>
        </p:nvGraphicFramePr>
        <p:xfrm>
          <a:off x="195446" y="727552"/>
          <a:ext cx="11785868" cy="60118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Block Arc 3">
            <a:extLst>
              <a:ext uri="{FF2B5EF4-FFF2-40B4-BE49-F238E27FC236}">
                <a16:creationId xmlns:a16="http://schemas.microsoft.com/office/drawing/2014/main" id="{86C136EC-0F04-1ED6-5514-3ED36BC0363F}"/>
              </a:ext>
            </a:extLst>
          </p:cNvPr>
          <p:cNvSpPr/>
          <p:nvPr/>
        </p:nvSpPr>
        <p:spPr>
          <a:xfrm rot="10800000">
            <a:off x="1844040" y="5059680"/>
            <a:ext cx="2423160" cy="1005840"/>
          </a:xfrm>
          <a:prstGeom prst="blockArc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Block Arc 4">
            <a:extLst>
              <a:ext uri="{FF2B5EF4-FFF2-40B4-BE49-F238E27FC236}">
                <a16:creationId xmlns:a16="http://schemas.microsoft.com/office/drawing/2014/main" id="{1102583F-FEB6-5F52-EFB8-4B0282D4974E}"/>
              </a:ext>
            </a:extLst>
          </p:cNvPr>
          <p:cNvSpPr/>
          <p:nvPr/>
        </p:nvSpPr>
        <p:spPr>
          <a:xfrm rot="10800000">
            <a:off x="4876800" y="5059681"/>
            <a:ext cx="2423160" cy="1005840"/>
          </a:xfrm>
          <a:prstGeom prst="blockArc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Block Arc 5">
            <a:extLst>
              <a:ext uri="{FF2B5EF4-FFF2-40B4-BE49-F238E27FC236}">
                <a16:creationId xmlns:a16="http://schemas.microsoft.com/office/drawing/2014/main" id="{6A50A8CC-BCE2-0C93-94A1-576F77C2E3A6}"/>
              </a:ext>
            </a:extLst>
          </p:cNvPr>
          <p:cNvSpPr/>
          <p:nvPr/>
        </p:nvSpPr>
        <p:spPr>
          <a:xfrm rot="10800000">
            <a:off x="7924801" y="5059680"/>
            <a:ext cx="2423160" cy="1005840"/>
          </a:xfrm>
          <a:prstGeom prst="blockArc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56D1A4D-D20C-E2FF-D418-78CF8E03FF3A}"/>
              </a:ext>
            </a:extLst>
          </p:cNvPr>
          <p:cNvSpPr/>
          <p:nvPr/>
        </p:nvSpPr>
        <p:spPr>
          <a:xfrm>
            <a:off x="1234440" y="1274735"/>
            <a:ext cx="822960" cy="813145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763CAED-F508-5E7A-686F-6D8040E7A6AD}"/>
              </a:ext>
            </a:extLst>
          </p:cNvPr>
          <p:cNvSpPr/>
          <p:nvPr/>
        </p:nvSpPr>
        <p:spPr>
          <a:xfrm>
            <a:off x="4267200" y="1274735"/>
            <a:ext cx="822960" cy="813145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0F81C91-0F63-0C1E-9B61-4F69B94857BF}"/>
              </a:ext>
            </a:extLst>
          </p:cNvPr>
          <p:cNvSpPr/>
          <p:nvPr/>
        </p:nvSpPr>
        <p:spPr>
          <a:xfrm>
            <a:off x="7208519" y="1274735"/>
            <a:ext cx="822960" cy="813145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F94F75C-218B-B795-DD14-871F97A7D31F}"/>
              </a:ext>
            </a:extLst>
          </p:cNvPr>
          <p:cNvSpPr/>
          <p:nvPr/>
        </p:nvSpPr>
        <p:spPr>
          <a:xfrm>
            <a:off x="10134600" y="1274735"/>
            <a:ext cx="822960" cy="813145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3906B6-7769-771B-C781-68A487771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581" y="99129"/>
            <a:ext cx="11743733" cy="1175606"/>
          </a:xfrm>
        </p:spPr>
        <p:txBody>
          <a:bodyPr/>
          <a:lstStyle/>
          <a:p>
            <a:r>
              <a:rPr lang="en-GB"/>
              <a:t>Ginny’s four step process to replicate the theme</a:t>
            </a:r>
          </a:p>
        </p:txBody>
      </p:sp>
    </p:spTree>
    <p:extLst>
      <p:ext uri="{BB962C8B-B14F-4D97-AF65-F5344CB8AC3E}">
        <p14:creationId xmlns:p14="http://schemas.microsoft.com/office/powerpoint/2010/main" val="22262597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C58468-9908-3253-20AB-A4FAAB148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22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55E45AC-E663-DF21-1281-F7444FBCD058}"/>
              </a:ext>
            </a:extLst>
          </p:cNvPr>
          <p:cNvGrpSpPr/>
          <p:nvPr/>
        </p:nvGrpSpPr>
        <p:grpSpPr>
          <a:xfrm>
            <a:off x="2795608" y="2051178"/>
            <a:ext cx="6600784" cy="3034744"/>
            <a:chOff x="2543360" y="2051178"/>
            <a:chExt cx="6600784" cy="3034744"/>
          </a:xfrm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A0237223-EBE1-3A5E-6E88-E1B5778CEFD6}"/>
                </a:ext>
              </a:extLst>
            </p:cNvPr>
            <p:cNvSpPr/>
            <p:nvPr/>
          </p:nvSpPr>
          <p:spPr>
            <a:xfrm>
              <a:off x="2543360" y="2051178"/>
              <a:ext cx="3034744" cy="3034744"/>
            </a:xfrm>
            <a:custGeom>
              <a:avLst/>
              <a:gdLst>
                <a:gd name="connsiteX0" fmla="*/ 0 w 3034744"/>
                <a:gd name="connsiteY0" fmla="*/ 1517372 h 3034744"/>
                <a:gd name="connsiteX1" fmla="*/ 1517372 w 3034744"/>
                <a:gd name="connsiteY1" fmla="*/ 0 h 3034744"/>
                <a:gd name="connsiteX2" fmla="*/ 3034744 w 3034744"/>
                <a:gd name="connsiteY2" fmla="*/ 1517372 h 3034744"/>
                <a:gd name="connsiteX3" fmla="*/ 1517372 w 3034744"/>
                <a:gd name="connsiteY3" fmla="*/ 3034744 h 3034744"/>
                <a:gd name="connsiteX4" fmla="*/ 0 w 3034744"/>
                <a:gd name="connsiteY4" fmla="*/ 1517372 h 3034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34744" h="3034744">
                  <a:moveTo>
                    <a:pt x="0" y="1517372"/>
                  </a:moveTo>
                  <a:cubicBezTo>
                    <a:pt x="0" y="679351"/>
                    <a:pt x="679351" y="0"/>
                    <a:pt x="1517372" y="0"/>
                  </a:cubicBezTo>
                  <a:cubicBezTo>
                    <a:pt x="2355393" y="0"/>
                    <a:pt x="3034744" y="679351"/>
                    <a:pt x="3034744" y="1517372"/>
                  </a:cubicBezTo>
                  <a:cubicBezTo>
                    <a:pt x="3034744" y="2355393"/>
                    <a:pt x="2355393" y="3034744"/>
                    <a:pt x="1517372" y="3034744"/>
                  </a:cubicBezTo>
                  <a:cubicBezTo>
                    <a:pt x="679351" y="3034744"/>
                    <a:pt x="0" y="2355393"/>
                    <a:pt x="0" y="1517372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44428" tIns="444428" rIns="444428" bIns="444428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800" kern="1200"/>
                <a:t>Walmart Website Visits to Influencer Site</a:t>
              </a: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62AEE3D2-028E-1A55-DDF9-0756127E5274}"/>
                </a:ext>
              </a:extLst>
            </p:cNvPr>
            <p:cNvSpPr/>
            <p:nvPr/>
          </p:nvSpPr>
          <p:spPr>
            <a:xfrm>
              <a:off x="6109400" y="2051178"/>
              <a:ext cx="3034744" cy="3034744"/>
            </a:xfrm>
            <a:custGeom>
              <a:avLst/>
              <a:gdLst>
                <a:gd name="connsiteX0" fmla="*/ 0 w 3034744"/>
                <a:gd name="connsiteY0" fmla="*/ 1517372 h 3034744"/>
                <a:gd name="connsiteX1" fmla="*/ 1517372 w 3034744"/>
                <a:gd name="connsiteY1" fmla="*/ 0 h 3034744"/>
                <a:gd name="connsiteX2" fmla="*/ 3034744 w 3034744"/>
                <a:gd name="connsiteY2" fmla="*/ 1517372 h 3034744"/>
                <a:gd name="connsiteX3" fmla="*/ 1517372 w 3034744"/>
                <a:gd name="connsiteY3" fmla="*/ 3034744 h 3034744"/>
                <a:gd name="connsiteX4" fmla="*/ 0 w 3034744"/>
                <a:gd name="connsiteY4" fmla="*/ 1517372 h 3034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34744" h="3034744">
                  <a:moveTo>
                    <a:pt x="0" y="1517372"/>
                  </a:moveTo>
                  <a:cubicBezTo>
                    <a:pt x="0" y="679351"/>
                    <a:pt x="679351" y="0"/>
                    <a:pt x="1517372" y="0"/>
                  </a:cubicBezTo>
                  <a:cubicBezTo>
                    <a:pt x="2355393" y="0"/>
                    <a:pt x="3034744" y="679351"/>
                    <a:pt x="3034744" y="1517372"/>
                  </a:cubicBezTo>
                  <a:cubicBezTo>
                    <a:pt x="3034744" y="2355393"/>
                    <a:pt x="2355393" y="3034744"/>
                    <a:pt x="1517372" y="3034744"/>
                  </a:cubicBezTo>
                  <a:cubicBezTo>
                    <a:pt x="679351" y="3034744"/>
                    <a:pt x="0" y="2355393"/>
                    <a:pt x="0" y="1517372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44428" tIns="444428" rIns="444428" bIns="444428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800" kern="1200"/>
                <a:t>Influencer directs to Walmart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83906B6-7769-771B-C781-68A487771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581" y="174125"/>
            <a:ext cx="11743733" cy="1175606"/>
          </a:xfrm>
        </p:spPr>
        <p:txBody>
          <a:bodyPr/>
          <a:lstStyle/>
          <a:p>
            <a:r>
              <a:rPr lang="en-GB"/>
              <a:t>Anna @</a:t>
            </a:r>
            <a:r>
              <a:rPr lang="en-GB" err="1"/>
              <a:t>CozyMaple’s</a:t>
            </a:r>
            <a:r>
              <a:rPr lang="en-GB"/>
              <a:t> income feedback loop</a:t>
            </a:r>
          </a:p>
        </p:txBody>
      </p:sp>
      <p:sp>
        <p:nvSpPr>
          <p:cNvPr id="11" name="Circular Arrow 10">
            <a:extLst>
              <a:ext uri="{FF2B5EF4-FFF2-40B4-BE49-F238E27FC236}">
                <a16:creationId xmlns:a16="http://schemas.microsoft.com/office/drawing/2014/main" id="{C872CE4C-DE38-55F9-827D-72C940C1217C}"/>
              </a:ext>
            </a:extLst>
          </p:cNvPr>
          <p:cNvSpPr/>
          <p:nvPr/>
        </p:nvSpPr>
        <p:spPr>
          <a:xfrm>
            <a:off x="4319752" y="921231"/>
            <a:ext cx="3373821" cy="2333297"/>
          </a:xfrm>
          <a:prstGeom prst="circularArrow">
            <a:avLst>
              <a:gd name="adj1" fmla="val 8160"/>
              <a:gd name="adj2" fmla="val 588738"/>
              <a:gd name="adj3" fmla="val 20323529"/>
              <a:gd name="adj4" fmla="val 11176200"/>
              <a:gd name="adj5" fmla="val 12500"/>
            </a:avLst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ircular Arrow 11">
            <a:extLst>
              <a:ext uri="{FF2B5EF4-FFF2-40B4-BE49-F238E27FC236}">
                <a16:creationId xmlns:a16="http://schemas.microsoft.com/office/drawing/2014/main" id="{FA5F5753-F66C-9D2B-3EA6-1A0A28870AF1}"/>
              </a:ext>
            </a:extLst>
          </p:cNvPr>
          <p:cNvSpPr/>
          <p:nvPr/>
        </p:nvSpPr>
        <p:spPr>
          <a:xfrm rot="10800000">
            <a:off x="4319752" y="3955975"/>
            <a:ext cx="3373821" cy="2333297"/>
          </a:xfrm>
          <a:prstGeom prst="circularArrow">
            <a:avLst>
              <a:gd name="adj1" fmla="val 8160"/>
              <a:gd name="adj2" fmla="val 588738"/>
              <a:gd name="adj3" fmla="val 20323529"/>
              <a:gd name="adj4" fmla="val 11176200"/>
              <a:gd name="adj5" fmla="val 12500"/>
            </a:avLst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8381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73CCAD7-64AA-D3E9-26EE-C7249FB06E06}"/>
              </a:ext>
            </a:extLst>
          </p:cNvPr>
          <p:cNvCxnSpPr>
            <a:cxnSpLocks/>
          </p:cNvCxnSpPr>
          <p:nvPr/>
        </p:nvCxnSpPr>
        <p:spPr>
          <a:xfrm>
            <a:off x="4724401" y="1426975"/>
            <a:ext cx="0" cy="4910683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83906B6-7769-771B-C781-68A487771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662" y="347727"/>
            <a:ext cx="11743733" cy="645665"/>
          </a:xfrm>
        </p:spPr>
        <p:txBody>
          <a:bodyPr>
            <a:normAutofit/>
          </a:bodyPr>
          <a:lstStyle/>
          <a:p>
            <a:r>
              <a:rPr lang="en-US">
                <a:cs typeface="Arial"/>
              </a:rPr>
              <a:t>Potential Themes for Walmart to focus on</a:t>
            </a:r>
            <a:endParaRPr lang="en-US" dirty="0">
              <a:ea typeface="Verdana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C58468-9908-3253-20AB-A4FAAB148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BF9E01-D025-47F2-7E33-F0361B2702C1}"/>
              </a:ext>
            </a:extLst>
          </p:cNvPr>
          <p:cNvSpPr/>
          <p:nvPr/>
        </p:nvSpPr>
        <p:spPr>
          <a:xfrm>
            <a:off x="1775462" y="2787871"/>
            <a:ext cx="2499359" cy="9643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ea typeface="Verdana"/>
              </a:rPr>
              <a:t>Interiors</a:t>
            </a:r>
            <a:endParaRPr lang="en-US" dirty="0">
              <a:ea typeface="Verdana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0FFAAB-B72D-AE24-A25A-2A25039A918E}"/>
              </a:ext>
            </a:extLst>
          </p:cNvPr>
          <p:cNvSpPr/>
          <p:nvPr/>
        </p:nvSpPr>
        <p:spPr>
          <a:xfrm>
            <a:off x="5239922" y="2787870"/>
            <a:ext cx="2499359" cy="96432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ea typeface="Verdana"/>
              </a:rPr>
              <a:t>Experiences</a:t>
            </a:r>
            <a:endParaRPr lang="en-US" dirty="0">
              <a:ea typeface="Verdana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580628-F650-2450-CF9E-CE6F53B2009B}"/>
              </a:ext>
            </a:extLst>
          </p:cNvPr>
          <p:cNvSpPr/>
          <p:nvPr/>
        </p:nvSpPr>
        <p:spPr>
          <a:xfrm>
            <a:off x="8674622" y="2787870"/>
            <a:ext cx="2499359" cy="96432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ea typeface="Verdana"/>
              </a:rPr>
              <a:t>Food</a:t>
            </a:r>
            <a:endParaRPr lang="en-US" dirty="0">
              <a:ea typeface="Verdana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BD6E5CF-C522-5527-7627-814893D867D6}"/>
              </a:ext>
            </a:extLst>
          </p:cNvPr>
          <p:cNvCxnSpPr>
            <a:cxnSpLocks/>
          </p:cNvCxnSpPr>
          <p:nvPr/>
        </p:nvCxnSpPr>
        <p:spPr>
          <a:xfrm>
            <a:off x="8122921" y="1390057"/>
            <a:ext cx="0" cy="4947601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7665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906B6-7769-771B-C781-68A487771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90" y="-7761"/>
            <a:ext cx="11743733" cy="1175606"/>
          </a:xfrm>
        </p:spPr>
        <p:txBody>
          <a:bodyPr/>
          <a:lstStyle/>
          <a:p>
            <a:r>
              <a:rPr lang="en-GB"/>
              <a:t>How will the team implement the new strategy?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C58468-9908-3253-20AB-A4FAAB148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BF6DD9-ECD6-FD5B-30BE-006291E79AB4}"/>
              </a:ext>
            </a:extLst>
          </p:cNvPr>
          <p:cNvSpPr/>
          <p:nvPr/>
        </p:nvSpPr>
        <p:spPr>
          <a:xfrm>
            <a:off x="1794508" y="1232991"/>
            <a:ext cx="7837172" cy="52578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Phase 1: Prototype and Create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5086BD5-64A5-C675-9A43-11D91223A590}"/>
              </a:ext>
            </a:extLst>
          </p:cNvPr>
          <p:cNvSpPr/>
          <p:nvPr/>
        </p:nvSpPr>
        <p:spPr>
          <a:xfrm>
            <a:off x="9784080" y="1232991"/>
            <a:ext cx="2310172" cy="52578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Phase 2: Launch and Iterate</a:t>
            </a:r>
            <a:endParaRPr lang="en-US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50C46142-DD8F-5039-9DE8-2809870D69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5393747"/>
              </p:ext>
            </p:extLst>
          </p:nvPr>
        </p:nvGraphicFramePr>
        <p:xfrm>
          <a:off x="224134" y="1963355"/>
          <a:ext cx="11743732" cy="3703112"/>
        </p:xfrm>
        <a:graphic>
          <a:graphicData uri="http://schemas.openxmlformats.org/drawingml/2006/table">
            <a:tbl>
              <a:tblPr firstRow="1" bandRow="1"/>
              <a:tblGrid>
                <a:gridCol w="2244746">
                  <a:extLst>
                    <a:ext uri="{9D8B030D-6E8A-4147-A177-3AD203B41FA5}">
                      <a16:colId xmlns:a16="http://schemas.microsoft.com/office/drawing/2014/main" val="2890332304"/>
                    </a:ext>
                  </a:extLst>
                </a:gridCol>
                <a:gridCol w="1203960">
                  <a:extLst>
                    <a:ext uri="{9D8B030D-6E8A-4147-A177-3AD203B41FA5}">
                      <a16:colId xmlns:a16="http://schemas.microsoft.com/office/drawing/2014/main" val="2631397457"/>
                    </a:ext>
                  </a:extLst>
                </a:gridCol>
                <a:gridCol w="1264920">
                  <a:extLst>
                    <a:ext uri="{9D8B030D-6E8A-4147-A177-3AD203B41FA5}">
                      <a16:colId xmlns:a16="http://schemas.microsoft.com/office/drawing/2014/main" val="857767729"/>
                    </a:ext>
                  </a:extLst>
                </a:gridCol>
                <a:gridCol w="1173480">
                  <a:extLst>
                    <a:ext uri="{9D8B030D-6E8A-4147-A177-3AD203B41FA5}">
                      <a16:colId xmlns:a16="http://schemas.microsoft.com/office/drawing/2014/main" val="856324417"/>
                    </a:ext>
                  </a:extLst>
                </a:gridCol>
                <a:gridCol w="1158240">
                  <a:extLst>
                    <a:ext uri="{9D8B030D-6E8A-4147-A177-3AD203B41FA5}">
                      <a16:colId xmlns:a16="http://schemas.microsoft.com/office/drawing/2014/main" val="3190751479"/>
                    </a:ext>
                  </a:extLst>
                </a:gridCol>
                <a:gridCol w="1158240">
                  <a:extLst>
                    <a:ext uri="{9D8B030D-6E8A-4147-A177-3AD203B41FA5}">
                      <a16:colId xmlns:a16="http://schemas.microsoft.com/office/drawing/2014/main" val="2066415318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3740505367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645192697"/>
                    </a:ext>
                  </a:extLst>
                </a:gridCol>
                <a:gridCol w="1116986">
                  <a:extLst>
                    <a:ext uri="{9D8B030D-6E8A-4147-A177-3AD203B41FA5}">
                      <a16:colId xmlns:a16="http://schemas.microsoft.com/office/drawing/2014/main" val="3770489838"/>
                    </a:ext>
                  </a:extLst>
                </a:gridCol>
              </a:tblGrid>
              <a:tr h="349900">
                <a:tc>
                  <a:txBody>
                    <a:bodyPr/>
                    <a:lstStyle/>
                    <a:p>
                      <a:pPr algn="ctr"/>
                      <a:endParaRPr lang="en-AU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2023</a:t>
                      </a:r>
                      <a:endParaRPr lang="en-AU" sz="2000" dirty="0">
                        <a:effectLst/>
                        <a:latin typeface="Calibri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2024</a:t>
                      </a:r>
                      <a:endParaRPr lang="en-AU" sz="2000" dirty="0">
                        <a:effectLst/>
                        <a:latin typeface="Calibri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529226"/>
                  </a:ext>
                </a:extLst>
              </a:tr>
              <a:tr h="415276">
                <a:tc>
                  <a:txBody>
                    <a:bodyPr/>
                    <a:lstStyle/>
                    <a:p>
                      <a:pPr algn="ctr"/>
                      <a:endParaRPr lang="en-AU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Q1</a:t>
                      </a:r>
                      <a:endParaRPr lang="en-AU" sz="2000" dirty="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Q2</a:t>
                      </a:r>
                      <a:endParaRPr lang="en-AU" sz="2000" dirty="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Q3</a:t>
                      </a:r>
                      <a:endParaRPr lang="en-AU" sz="2000" dirty="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Q4</a:t>
                      </a:r>
                      <a:endParaRPr lang="en-AU" sz="2000" dirty="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Q1</a:t>
                      </a:r>
                      <a:endParaRPr lang="en-AU" sz="2000" dirty="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Q2</a:t>
                      </a:r>
                      <a:endParaRPr lang="en-AU" sz="2000" dirty="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Q3</a:t>
                      </a:r>
                      <a:endParaRPr lang="en-AU" sz="2000" dirty="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Q4</a:t>
                      </a:r>
                      <a:endParaRPr lang="en-AU" sz="2000" dirty="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2744294"/>
                  </a:ext>
                </a:extLst>
              </a:tr>
              <a:tr h="717110">
                <a:tc>
                  <a:txBody>
                    <a:bodyPr/>
                    <a:lstStyle/>
                    <a:p>
                      <a:r>
                        <a:rPr lang="en-US" sz="200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Mockup and Initial Feedback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5642317"/>
                  </a:ext>
                </a:extLst>
              </a:tr>
              <a:tr h="717110">
                <a:tc>
                  <a:txBody>
                    <a:bodyPr/>
                    <a:lstStyle/>
                    <a:p>
                      <a:r>
                        <a:rPr lang="en-US" sz="200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Creator Engagement</a:t>
                      </a:r>
                      <a:endParaRPr lang="en-AU" sz="20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9214813"/>
                  </a:ext>
                </a:extLst>
              </a:tr>
              <a:tr h="740266">
                <a:tc>
                  <a:txBody>
                    <a:bodyPr/>
                    <a:lstStyle/>
                    <a:p>
                      <a:r>
                        <a:rPr lang="en-US" sz="200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Prototype Development</a:t>
                      </a:r>
                      <a:endParaRPr lang="en-AU" sz="20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802801"/>
                  </a:ext>
                </a:extLst>
              </a:tr>
              <a:tr h="717110">
                <a:tc>
                  <a:txBody>
                    <a:bodyPr/>
                    <a:lstStyle/>
                    <a:p>
                      <a:r>
                        <a:rPr lang="en-US" sz="200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Launch</a:t>
                      </a:r>
                      <a:endParaRPr lang="en-AU" sz="20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0333227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627E2333-7C65-668E-7AC9-F4DF34C0BC02}"/>
              </a:ext>
            </a:extLst>
          </p:cNvPr>
          <p:cNvSpPr/>
          <p:nvPr/>
        </p:nvSpPr>
        <p:spPr>
          <a:xfrm>
            <a:off x="2507730" y="2907547"/>
            <a:ext cx="2399550" cy="44983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200" dirty="0">
              <a:solidFill>
                <a:schemeClr val="bg1"/>
              </a:solidFill>
              <a:ea typeface="Verdana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F68299-083C-D604-5AC7-4E0D248F12B8}"/>
              </a:ext>
            </a:extLst>
          </p:cNvPr>
          <p:cNvSpPr/>
          <p:nvPr/>
        </p:nvSpPr>
        <p:spPr>
          <a:xfrm>
            <a:off x="4958713" y="3629011"/>
            <a:ext cx="2280287" cy="44983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200" dirty="0">
              <a:solidFill>
                <a:schemeClr val="bg1"/>
              </a:solidFill>
              <a:ea typeface="Verdana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99BB2F9-505A-E3A3-F8ED-9199FE4EB8FB}"/>
              </a:ext>
            </a:extLst>
          </p:cNvPr>
          <p:cNvSpPr/>
          <p:nvPr/>
        </p:nvSpPr>
        <p:spPr>
          <a:xfrm>
            <a:off x="6096000" y="4358752"/>
            <a:ext cx="3535680" cy="44983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200" dirty="0">
              <a:solidFill>
                <a:schemeClr val="bg1"/>
              </a:solidFill>
              <a:ea typeface="Verdana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EAF1E9C-6602-1835-06B3-AD579B48E630}"/>
              </a:ext>
            </a:extLst>
          </p:cNvPr>
          <p:cNvSpPr/>
          <p:nvPr/>
        </p:nvSpPr>
        <p:spPr>
          <a:xfrm>
            <a:off x="9784080" y="5069438"/>
            <a:ext cx="2310172" cy="44983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200" dirty="0">
              <a:solidFill>
                <a:schemeClr val="bg1"/>
              </a:solidFill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0962061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1B195-D06D-12C3-2C2A-BE7D49DCF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62F148-CF79-423D-EC69-70209292B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6E9844-776D-4890-6FEE-061418A26D3A}"/>
              </a:ext>
            </a:extLst>
          </p:cNvPr>
          <p:cNvSpPr/>
          <p:nvPr/>
        </p:nvSpPr>
        <p:spPr>
          <a:xfrm>
            <a:off x="426361" y="1847306"/>
            <a:ext cx="2423160" cy="28917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/>
              <a:t>ANALYSIS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939DAA-93D8-F11B-12D0-2A189FF125EA}"/>
              </a:ext>
            </a:extLst>
          </p:cNvPr>
          <p:cNvSpPr/>
          <p:nvPr/>
        </p:nvSpPr>
        <p:spPr>
          <a:xfrm>
            <a:off x="3398401" y="1847306"/>
            <a:ext cx="2423160" cy="28917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/>
              <a:t>RECOMMENDATIONS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B2C0EB-ED92-4873-EAC8-1AE041E5E747}"/>
              </a:ext>
            </a:extLst>
          </p:cNvPr>
          <p:cNvSpPr/>
          <p:nvPr/>
        </p:nvSpPr>
        <p:spPr>
          <a:xfrm>
            <a:off x="6370441" y="1847306"/>
            <a:ext cx="2423160" cy="2891790"/>
          </a:xfrm>
          <a:prstGeom prst="rect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/>
              <a:t>IMPLEMENTATION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C6DBA9-1F4B-C018-98AB-22417511EBA1}"/>
              </a:ext>
            </a:extLst>
          </p:cNvPr>
          <p:cNvSpPr/>
          <p:nvPr/>
        </p:nvSpPr>
        <p:spPr>
          <a:xfrm>
            <a:off x="9342481" y="1847306"/>
            <a:ext cx="2423160" cy="28917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  <a:p>
            <a:pPr algn="ctr"/>
            <a:endParaRPr lang="en-US" sz="1600">
              <a:solidFill>
                <a:schemeClr val="tx1"/>
              </a:solidFill>
            </a:endParaRPr>
          </a:p>
          <a:p>
            <a:pPr algn="ctr"/>
            <a:endParaRPr lang="en-US" sz="1600">
              <a:solidFill>
                <a:schemeClr val="tx1"/>
              </a:solidFill>
            </a:endParaRPr>
          </a:p>
          <a:p>
            <a:pPr algn="ctr"/>
            <a:endParaRPr lang="en-US" sz="1600">
              <a:solidFill>
                <a:schemeClr val="tx1"/>
              </a:solidFill>
            </a:endParaRPr>
          </a:p>
          <a:p>
            <a:pPr algn="ctr"/>
            <a:endParaRPr lang="en-US" sz="1600">
              <a:solidFill>
                <a:schemeClr val="tx1"/>
              </a:solidFill>
            </a:endParaRPr>
          </a:p>
          <a:p>
            <a:pPr algn="ctr"/>
            <a:r>
              <a:rPr lang="en-US" sz="1600">
                <a:solidFill>
                  <a:schemeClr val="tx1"/>
                </a:solidFill>
              </a:rPr>
              <a:t>IMPACT</a:t>
            </a:r>
          </a:p>
        </p:txBody>
      </p:sp>
      <p:pic>
        <p:nvPicPr>
          <p:cNvPr id="10" name="Graphic 9" descr="Research with solid fill">
            <a:extLst>
              <a:ext uri="{FF2B5EF4-FFF2-40B4-BE49-F238E27FC236}">
                <a16:creationId xmlns:a16="http://schemas.microsoft.com/office/drawing/2014/main" id="{469B0E77-F87D-75E9-7AB7-D4D0E06EE1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4356" y="2220686"/>
            <a:ext cx="914400" cy="914400"/>
          </a:xfrm>
          <a:prstGeom prst="rect">
            <a:avLst/>
          </a:prstGeom>
        </p:spPr>
      </p:pic>
      <p:pic>
        <p:nvPicPr>
          <p:cNvPr id="12" name="Graphic 11" descr="Toggle with solid fill">
            <a:extLst>
              <a:ext uri="{FF2B5EF4-FFF2-40B4-BE49-F238E27FC236}">
                <a16:creationId xmlns:a16="http://schemas.microsoft.com/office/drawing/2014/main" id="{EE83ACA6-CD60-EA3D-2E05-FF8BADFAF4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52781" y="2220686"/>
            <a:ext cx="914400" cy="914400"/>
          </a:xfrm>
          <a:prstGeom prst="rect">
            <a:avLst/>
          </a:prstGeom>
        </p:spPr>
      </p:pic>
      <p:pic>
        <p:nvPicPr>
          <p:cNvPr id="14" name="Graphic 13" descr="Ripple with solid fill">
            <a:extLst>
              <a:ext uri="{FF2B5EF4-FFF2-40B4-BE49-F238E27FC236}">
                <a16:creationId xmlns:a16="http://schemas.microsoft.com/office/drawing/2014/main" id="{14A77CBC-D55B-F6C2-69EE-D0B9EDC57F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23244" y="2220686"/>
            <a:ext cx="914400" cy="914400"/>
          </a:xfrm>
          <a:prstGeom prst="rect">
            <a:avLst/>
          </a:prstGeom>
        </p:spPr>
      </p:pic>
      <p:pic>
        <p:nvPicPr>
          <p:cNvPr id="4" name="Graphic 3" descr="Route (Two Pins With A Path) with solid fill">
            <a:extLst>
              <a:ext uri="{FF2B5EF4-FFF2-40B4-BE49-F238E27FC236}">
                <a16:creationId xmlns:a16="http://schemas.microsoft.com/office/drawing/2014/main" id="{CD77A2BB-33A5-9E98-787E-0C72765563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24821" y="222068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5389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A87F0-72D9-D99E-8A49-929C47DA0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Risk management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2E598F-874B-13E3-8AFB-038C77B5A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26</a:t>
            </a:fld>
            <a:endParaRPr lang="en-US"/>
          </a:p>
        </p:txBody>
      </p:sp>
      <p:graphicFrame>
        <p:nvGraphicFramePr>
          <p:cNvPr id="6" name="Table 3">
            <a:extLst>
              <a:ext uri="{FF2B5EF4-FFF2-40B4-BE49-F238E27FC236}">
                <a16:creationId xmlns:a16="http://schemas.microsoft.com/office/drawing/2014/main" id="{1A47C438-24F5-10A3-F4FB-6B7B912DA8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752053"/>
              </p:ext>
            </p:extLst>
          </p:nvPr>
        </p:nvGraphicFramePr>
        <p:xfrm>
          <a:off x="4647633" y="1594889"/>
          <a:ext cx="7282427" cy="431696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87002">
                  <a:extLst>
                    <a:ext uri="{9D8B030D-6E8A-4147-A177-3AD203B41FA5}">
                      <a16:colId xmlns:a16="http://schemas.microsoft.com/office/drawing/2014/main" val="111490226"/>
                    </a:ext>
                  </a:extLst>
                </a:gridCol>
                <a:gridCol w="2905475">
                  <a:extLst>
                    <a:ext uri="{9D8B030D-6E8A-4147-A177-3AD203B41FA5}">
                      <a16:colId xmlns:a16="http://schemas.microsoft.com/office/drawing/2014/main" val="2834158589"/>
                    </a:ext>
                  </a:extLst>
                </a:gridCol>
                <a:gridCol w="3689950">
                  <a:extLst>
                    <a:ext uri="{9D8B030D-6E8A-4147-A177-3AD203B41FA5}">
                      <a16:colId xmlns:a16="http://schemas.microsoft.com/office/drawing/2014/main" val="1538283020"/>
                    </a:ext>
                  </a:extLst>
                </a:gridCol>
              </a:tblGrid>
              <a:tr h="559732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1B4344"/>
                          </a:solidFill>
                        </a:rPr>
                        <a:t>#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olidFill>
                            <a:srgbClr val="1B4344"/>
                          </a:solidFill>
                        </a:rPr>
                        <a:t>Risk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olidFill>
                            <a:srgbClr val="1B4344"/>
                          </a:solidFill>
                        </a:rPr>
                        <a:t>Mitigation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352290"/>
                  </a:ext>
                </a:extLst>
              </a:tr>
              <a:tr h="939308">
                <a:tc>
                  <a:txBody>
                    <a:bodyPr/>
                    <a:lstStyle/>
                    <a:p>
                      <a:r>
                        <a:rPr lang="en-US" sz="1800"/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/>
                        <a:t>Inappropriate content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Start invite-only and EOI; vet creators on sign-up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4423102"/>
                  </a:ext>
                </a:extLst>
              </a:tr>
              <a:tr h="939308">
                <a:tc>
                  <a:txBody>
                    <a:bodyPr/>
                    <a:lstStyle/>
                    <a:p>
                      <a:r>
                        <a:rPr lang="en-US" sz="1800"/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/>
                        <a:t>Substandard recommendations and curation UX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Design iteration, customer feedback, invest in technology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7552522"/>
                  </a:ext>
                </a:extLst>
              </a:tr>
              <a:tr h="939308">
                <a:tc>
                  <a:txBody>
                    <a:bodyPr/>
                    <a:lstStyle/>
                    <a:p>
                      <a:r>
                        <a:rPr lang="en-US" sz="1800"/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Creator mismatch with Walmart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Hand-pick at first to ensure good content-product match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4016137"/>
                  </a:ext>
                </a:extLst>
              </a:tr>
              <a:tr h="939308">
                <a:tc>
                  <a:txBody>
                    <a:bodyPr/>
                    <a:lstStyle/>
                    <a:p>
                      <a:r>
                        <a:rPr lang="en-US" sz="1800"/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Authenticity lost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Ensure that creators have enough themes to customise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289560"/>
                  </a:ext>
                </a:extLst>
              </a:tr>
            </a:tbl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BEA0C82-DE0E-F143-A7D4-B4D204ACF9C2}"/>
              </a:ext>
            </a:extLst>
          </p:cNvPr>
          <p:cNvCxnSpPr/>
          <p:nvPr/>
        </p:nvCxnSpPr>
        <p:spPr>
          <a:xfrm>
            <a:off x="2786062" y="1665173"/>
            <a:ext cx="0" cy="4271963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72864D1-BD79-89C2-32C2-8A65F0B21996}"/>
              </a:ext>
            </a:extLst>
          </p:cNvPr>
          <p:cNvCxnSpPr>
            <a:cxnSpLocks/>
          </p:cNvCxnSpPr>
          <p:nvPr/>
        </p:nvCxnSpPr>
        <p:spPr>
          <a:xfrm>
            <a:off x="942975" y="3620232"/>
            <a:ext cx="3686175" cy="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A13BB30-4AC0-367A-7C9D-E96FE28967DB}"/>
              </a:ext>
            </a:extLst>
          </p:cNvPr>
          <p:cNvSpPr txBox="1"/>
          <p:nvPr/>
        </p:nvSpPr>
        <p:spPr>
          <a:xfrm>
            <a:off x="985986" y="5683563"/>
            <a:ext cx="35861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Low			High</a:t>
            </a:r>
          </a:p>
          <a:p>
            <a:r>
              <a:rPr lang="en-US"/>
              <a:t>	   </a:t>
            </a:r>
            <a:r>
              <a:rPr lang="en-US" sz="2400"/>
              <a:t>Impact</a:t>
            </a:r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D7A85A-FE19-756E-D4B7-BDE7D60841F7}"/>
              </a:ext>
            </a:extLst>
          </p:cNvPr>
          <p:cNvSpPr txBox="1"/>
          <p:nvPr/>
        </p:nvSpPr>
        <p:spPr>
          <a:xfrm rot="16200000">
            <a:off x="-1161814" y="3267002"/>
            <a:ext cx="35861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           </a:t>
            </a:r>
            <a:r>
              <a:rPr lang="en-US" sz="2400"/>
              <a:t>Probability</a:t>
            </a:r>
            <a:endParaRPr lang="en-US"/>
          </a:p>
          <a:p>
            <a:r>
              <a:rPr lang="en-US"/>
              <a:t>Low			High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3F172E8-CC36-AE20-02D8-848F6DC0DB97}"/>
              </a:ext>
            </a:extLst>
          </p:cNvPr>
          <p:cNvSpPr/>
          <p:nvPr/>
        </p:nvSpPr>
        <p:spPr>
          <a:xfrm>
            <a:off x="3892887" y="2218154"/>
            <a:ext cx="557213" cy="5572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8D59C53-84DC-EBB8-CC48-6562E78409F5}"/>
              </a:ext>
            </a:extLst>
          </p:cNvPr>
          <p:cNvSpPr/>
          <p:nvPr/>
        </p:nvSpPr>
        <p:spPr>
          <a:xfrm>
            <a:off x="2843286" y="2706020"/>
            <a:ext cx="557213" cy="5572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24574FC-10D1-5F0A-9625-66B37977A832}"/>
              </a:ext>
            </a:extLst>
          </p:cNvPr>
          <p:cNvSpPr/>
          <p:nvPr/>
        </p:nvSpPr>
        <p:spPr>
          <a:xfrm>
            <a:off x="1766228" y="3013840"/>
            <a:ext cx="557213" cy="5572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3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2F8B0F3-FE0F-A7D7-9951-DA8032D21F30}"/>
              </a:ext>
            </a:extLst>
          </p:cNvPr>
          <p:cNvSpPr/>
          <p:nvPr/>
        </p:nvSpPr>
        <p:spPr>
          <a:xfrm>
            <a:off x="2172124" y="4297752"/>
            <a:ext cx="557213" cy="5572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853940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B4B04-D7E3-BE29-6D46-665B98475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Cost breakdown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4D20C1-8502-BF75-89A0-3038D0BFC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27</a:t>
            </a:fld>
            <a:endParaRPr lang="en-US"/>
          </a:p>
        </p:txBody>
      </p:sp>
      <p:graphicFrame>
        <p:nvGraphicFramePr>
          <p:cNvPr id="6" name="Table 3">
            <a:extLst>
              <a:ext uri="{FF2B5EF4-FFF2-40B4-BE49-F238E27FC236}">
                <a16:creationId xmlns:a16="http://schemas.microsoft.com/office/drawing/2014/main" id="{E335C424-17E0-AAAD-DCE6-53CB051FF7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164977"/>
              </p:ext>
            </p:extLst>
          </p:nvPr>
        </p:nvGraphicFramePr>
        <p:xfrm>
          <a:off x="909026" y="1502985"/>
          <a:ext cx="10373710" cy="406556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186855">
                  <a:extLst>
                    <a:ext uri="{9D8B030D-6E8A-4147-A177-3AD203B41FA5}">
                      <a16:colId xmlns:a16="http://schemas.microsoft.com/office/drawing/2014/main" val="2834158589"/>
                    </a:ext>
                  </a:extLst>
                </a:gridCol>
                <a:gridCol w="5186855">
                  <a:extLst>
                    <a:ext uri="{9D8B030D-6E8A-4147-A177-3AD203B41FA5}">
                      <a16:colId xmlns:a16="http://schemas.microsoft.com/office/drawing/2014/main" val="1538283020"/>
                    </a:ext>
                  </a:extLst>
                </a:gridCol>
              </a:tblGrid>
              <a:tr h="743513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1B4344"/>
                          </a:solidFill>
                        </a:rPr>
                        <a:t>Task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solidFill>
                            <a:srgbClr val="1B4344"/>
                          </a:solidFill>
                        </a:rPr>
                        <a:t>Cost Estimate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352290"/>
                  </a:ext>
                </a:extLst>
              </a:tr>
              <a:tr h="8305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/>
                        <a:t>Mockup &amp; initial feedback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$20,000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4423102"/>
                  </a:ext>
                </a:extLst>
              </a:tr>
              <a:tr h="8305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/>
                        <a:t>Develop functional prototype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$250,000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7552522"/>
                  </a:ext>
                </a:extLst>
              </a:tr>
              <a:tr h="8305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/>
                        <a:t>Initial creator engagement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$5,000-$20,000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8697996"/>
                  </a:ext>
                </a:extLst>
              </a:tr>
              <a:tr h="830513">
                <a:tc>
                  <a:txBody>
                    <a:bodyPr/>
                    <a:lstStyle/>
                    <a:p>
                      <a:r>
                        <a:rPr lang="en-US" sz="2400" b="1"/>
                        <a:t>Total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/>
                        <a:t>$275,000-$290,000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2895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03821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675C9-C26A-4904-8075-5D508A054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Opportunity sizing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99B9FC-B8E5-A1BE-1131-0B5310D10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C6E562-3B33-B21A-C3B8-9FEFC4E1EDC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DDF583F-5B2D-1D0A-8EDE-B7F1AF581172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1710267" y="1641475"/>
          <a:ext cx="2637366" cy="7156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79528">
                  <a:extLst>
                    <a:ext uri="{9D8B030D-6E8A-4147-A177-3AD203B41FA5}">
                      <a16:colId xmlns:a16="http://schemas.microsoft.com/office/drawing/2014/main" val="4022879215"/>
                    </a:ext>
                  </a:extLst>
                </a:gridCol>
                <a:gridCol w="681184">
                  <a:extLst>
                    <a:ext uri="{9D8B030D-6E8A-4147-A177-3AD203B41FA5}">
                      <a16:colId xmlns:a16="http://schemas.microsoft.com/office/drawing/2014/main" val="451927896"/>
                    </a:ext>
                  </a:extLst>
                </a:gridCol>
                <a:gridCol w="876654">
                  <a:extLst>
                    <a:ext uri="{9D8B030D-6E8A-4147-A177-3AD203B41FA5}">
                      <a16:colId xmlns:a16="http://schemas.microsoft.com/office/drawing/2014/main" val="2503510727"/>
                    </a:ext>
                  </a:extLst>
                </a:gridCol>
              </a:tblGrid>
              <a:tr h="124460">
                <a:tc>
                  <a:txBody>
                    <a:bodyPr/>
                    <a:lstStyle/>
                    <a:p>
                      <a:pPr algn="l" fontAlgn="b"/>
                      <a:r>
                        <a:rPr lang="en-AU" sz="700" u="none" strike="noStrike">
                          <a:effectLst/>
                        </a:rPr>
                        <a:t>Basket size increase</a:t>
                      </a:r>
                      <a:endParaRPr lang="en-AU" sz="7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700" u="none" strike="noStrike">
                          <a:effectLst/>
                        </a:rPr>
                        <a:t> </a:t>
                      </a:r>
                      <a:endParaRPr lang="en-AU" sz="7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700" u="none" strike="noStrike">
                          <a:effectLst/>
                        </a:rPr>
                        <a:t> </a:t>
                      </a:r>
                      <a:endParaRPr lang="en-AU" sz="7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b"/>
                </a:tc>
                <a:extLst>
                  <a:ext uri="{0D108BD9-81ED-4DB2-BD59-A6C34878D82A}">
                    <a16:rowId xmlns:a16="http://schemas.microsoft.com/office/drawing/2014/main" val="2845691934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algn="l" fontAlgn="b"/>
                      <a:r>
                        <a:rPr lang="en-AU" sz="700" u="none" strike="noStrike">
                          <a:effectLst/>
                        </a:rPr>
                        <a:t>Category</a:t>
                      </a:r>
                      <a:endParaRPr lang="en-A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700" u="none" strike="noStrike">
                          <a:effectLst/>
                        </a:rPr>
                        <a:t>Additional $</a:t>
                      </a:r>
                      <a:endParaRPr lang="en-A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700" u="none" strike="noStrike">
                          <a:effectLst/>
                        </a:rPr>
                        <a:t>Estimated % increase</a:t>
                      </a:r>
                      <a:endParaRPr lang="en-A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b"/>
                </a:tc>
                <a:extLst>
                  <a:ext uri="{0D108BD9-81ED-4DB2-BD59-A6C34878D82A}">
                    <a16:rowId xmlns:a16="http://schemas.microsoft.com/office/drawing/2014/main" val="3036014897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algn="l" fontAlgn="b"/>
                      <a:r>
                        <a:rPr lang="en-AU" sz="700" u="none" strike="noStrike">
                          <a:effectLst/>
                        </a:rPr>
                        <a:t>Home</a:t>
                      </a:r>
                      <a:endParaRPr lang="en-A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700" u="none" strike="noStrike">
                          <a:effectLst/>
                        </a:rPr>
                        <a:t>$50 </a:t>
                      </a:r>
                      <a:endParaRPr lang="en-A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700" u="none" strike="noStrike">
                          <a:effectLst/>
                        </a:rPr>
                        <a:t>$15 </a:t>
                      </a:r>
                      <a:endParaRPr lang="en-A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b"/>
                </a:tc>
                <a:extLst>
                  <a:ext uri="{0D108BD9-81ED-4DB2-BD59-A6C34878D82A}">
                    <a16:rowId xmlns:a16="http://schemas.microsoft.com/office/drawing/2014/main" val="3088328168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algn="l" fontAlgn="b"/>
                      <a:r>
                        <a:rPr lang="en-AU" sz="700" u="none" strike="noStrike">
                          <a:effectLst/>
                        </a:rPr>
                        <a:t>Hiking/Outdoors</a:t>
                      </a:r>
                      <a:endParaRPr lang="en-A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700" u="none" strike="noStrike">
                          <a:effectLst/>
                        </a:rPr>
                        <a:t>$30 </a:t>
                      </a:r>
                      <a:endParaRPr lang="en-A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700" u="none" strike="noStrike">
                          <a:effectLst/>
                        </a:rPr>
                        <a:t>$20 </a:t>
                      </a:r>
                      <a:endParaRPr lang="en-A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b"/>
                </a:tc>
                <a:extLst>
                  <a:ext uri="{0D108BD9-81ED-4DB2-BD59-A6C34878D82A}">
                    <a16:rowId xmlns:a16="http://schemas.microsoft.com/office/drawing/2014/main" val="3634311850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algn="l" fontAlgn="b"/>
                      <a:r>
                        <a:rPr lang="en-AU" sz="700" u="none" strike="noStrike">
                          <a:effectLst/>
                        </a:rPr>
                        <a:t>Grocery</a:t>
                      </a:r>
                      <a:endParaRPr lang="en-A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700" u="none" strike="noStrike">
                          <a:effectLst/>
                        </a:rPr>
                        <a:t>$25 </a:t>
                      </a:r>
                      <a:endParaRPr lang="en-A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700" u="none" strike="noStrike">
                          <a:effectLst/>
                        </a:rPr>
                        <a:t>10%</a:t>
                      </a:r>
                      <a:endParaRPr lang="en-A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" marR="4445" marT="4445" marB="0" anchor="b"/>
                </a:tc>
                <a:extLst>
                  <a:ext uri="{0D108BD9-81ED-4DB2-BD59-A6C34878D82A}">
                    <a16:rowId xmlns:a16="http://schemas.microsoft.com/office/drawing/2014/main" val="3740758955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B37D86B-DBC0-C1AA-B24D-0B20D1F0CF14}"/>
              </a:ext>
            </a:extLst>
          </p:cNvPr>
          <p:cNvSpPr/>
          <p:nvPr/>
        </p:nvSpPr>
        <p:spPr>
          <a:xfrm>
            <a:off x="248058" y="1641101"/>
            <a:ext cx="5562826" cy="4570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000" b="1">
                <a:solidFill>
                  <a:schemeClr val="tx1"/>
                </a:solidFill>
              </a:rPr>
              <a:t>~3M</a:t>
            </a:r>
            <a:r>
              <a:rPr lang="en-AU" sz="3200" b="1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AU" sz="2800">
                <a:solidFill>
                  <a:schemeClr val="tx1"/>
                </a:solidFill>
              </a:rPr>
              <a:t>daily customer interactions</a:t>
            </a:r>
          </a:p>
          <a:p>
            <a:pPr algn="ctr"/>
            <a:endParaRPr lang="en-AU">
              <a:solidFill>
                <a:schemeClr val="tx1"/>
              </a:solidFill>
            </a:endParaRPr>
          </a:p>
          <a:p>
            <a:pPr algn="ctr"/>
            <a:r>
              <a:rPr lang="en-AU" sz="2800">
                <a:solidFill>
                  <a:schemeClr val="tx1"/>
                </a:solidFill>
              </a:rPr>
              <a:t>Urban customers underserved</a:t>
            </a:r>
          </a:p>
          <a:p>
            <a:pPr algn="ctr"/>
            <a:endParaRPr lang="en-AU">
              <a:solidFill>
                <a:schemeClr val="tx1"/>
              </a:solidFill>
            </a:endParaRPr>
          </a:p>
          <a:p>
            <a:pPr algn="ctr"/>
            <a:r>
              <a:rPr lang="en-AU" sz="4000" b="1">
                <a:solidFill>
                  <a:schemeClr val="tx1"/>
                </a:solidFill>
              </a:rPr>
              <a:t> </a:t>
            </a:r>
            <a:endParaRPr lang="en-AU">
              <a:solidFill>
                <a:schemeClr val="tx1"/>
              </a:solidFill>
            </a:endParaRPr>
          </a:p>
          <a:p>
            <a:pPr algn="ctr"/>
            <a:r>
              <a:rPr lang="en-AU">
                <a:solidFill>
                  <a:schemeClr val="tx1"/>
                </a:solidFill>
              </a:rPr>
              <a:t> </a:t>
            </a:r>
          </a:p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C7B5DA-DDAD-741D-F195-59AC06F11AE3}"/>
              </a:ext>
            </a:extLst>
          </p:cNvPr>
          <p:cNvSpPr/>
          <p:nvPr/>
        </p:nvSpPr>
        <p:spPr>
          <a:xfrm>
            <a:off x="6381109" y="1641101"/>
            <a:ext cx="5562826" cy="457051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000" b="1">
                <a:solidFill>
                  <a:schemeClr val="bg1"/>
                </a:solidFill>
              </a:rPr>
              <a:t>+4.5M = 7.5M</a:t>
            </a:r>
          </a:p>
          <a:p>
            <a:pPr algn="ctr"/>
            <a:r>
              <a:rPr lang="en-AU" sz="2800">
                <a:solidFill>
                  <a:schemeClr val="bg1"/>
                </a:solidFill>
              </a:rPr>
              <a:t>daily customer interactions</a:t>
            </a:r>
          </a:p>
          <a:p>
            <a:pPr algn="ctr"/>
            <a:endParaRPr lang="en-AU">
              <a:solidFill>
                <a:schemeClr val="bg1"/>
              </a:solidFill>
            </a:endParaRPr>
          </a:p>
          <a:p>
            <a:pPr algn="ctr"/>
            <a:r>
              <a:rPr lang="en-AU" sz="2800">
                <a:solidFill>
                  <a:schemeClr val="bg1"/>
                </a:solidFill>
              </a:rPr>
              <a:t>Boost engagement with urban customers</a:t>
            </a:r>
          </a:p>
          <a:p>
            <a:pPr algn="ctr"/>
            <a:endParaRPr lang="en-AU">
              <a:solidFill>
                <a:schemeClr val="bg1"/>
              </a:solidFill>
            </a:endParaRPr>
          </a:p>
          <a:p>
            <a:pPr algn="ctr"/>
            <a:r>
              <a:rPr lang="en-AU" sz="4000" b="1">
                <a:solidFill>
                  <a:schemeClr val="bg1"/>
                </a:solidFill>
              </a:rPr>
              <a:t>+15%</a:t>
            </a:r>
            <a:endParaRPr lang="en-AU">
              <a:solidFill>
                <a:schemeClr val="bg1"/>
              </a:solidFill>
            </a:endParaRPr>
          </a:p>
          <a:p>
            <a:pPr algn="ctr"/>
            <a:r>
              <a:rPr lang="en-AU">
                <a:solidFill>
                  <a:schemeClr val="bg1"/>
                </a:solidFill>
              </a:rPr>
              <a:t>Average Basket Size</a:t>
            </a:r>
          </a:p>
          <a:p>
            <a:pPr algn="ctr"/>
            <a:endParaRPr lang="en-US"/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B4C0FA64-4BE1-B460-2943-8D284C1EABB3}"/>
              </a:ext>
            </a:extLst>
          </p:cNvPr>
          <p:cNvSpPr/>
          <p:nvPr/>
        </p:nvSpPr>
        <p:spPr>
          <a:xfrm rot="5400000">
            <a:off x="4818440" y="3654231"/>
            <a:ext cx="2578799" cy="546538"/>
          </a:xfrm>
          <a:prstGeom prst="triangle">
            <a:avLst/>
          </a:prstGeom>
          <a:solidFill>
            <a:srgbClr val="1B43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1356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58335-7E51-95B2-3F3D-E37CC823A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015" y="221752"/>
            <a:ext cx="11743733" cy="720000"/>
          </a:xfrm>
        </p:spPr>
        <p:txBody>
          <a:bodyPr/>
          <a:lstStyle/>
          <a:p>
            <a:r>
              <a:rPr lang="en-GB"/>
              <a:t>Executive Summary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55B287-B310-D87D-D556-751C8BD38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29</a:t>
            </a:fld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C3E8438-753B-9890-7913-BB32C73E49C4}"/>
              </a:ext>
            </a:extLst>
          </p:cNvPr>
          <p:cNvGrpSpPr/>
          <p:nvPr/>
        </p:nvGrpSpPr>
        <p:grpSpPr>
          <a:xfrm>
            <a:off x="224015" y="1079888"/>
            <a:ext cx="11739729" cy="647389"/>
            <a:chOff x="224015" y="1299809"/>
            <a:chExt cx="11739729" cy="64738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8B12325-A765-B766-00B4-7EF8E6D29248}"/>
                </a:ext>
              </a:extLst>
            </p:cNvPr>
            <p:cNvSpPr txBox="1"/>
            <p:nvPr/>
          </p:nvSpPr>
          <p:spPr>
            <a:xfrm>
              <a:off x="224015" y="1300867"/>
              <a:ext cx="1228300" cy="64633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b="1">
                  <a:solidFill>
                    <a:srgbClr val="1B4344"/>
                  </a:solidFill>
                </a:rPr>
                <a:t>CHALLENGE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0CB2491-EE0B-FB9A-D6C6-D5B8B6EC1BB6}"/>
                </a:ext>
              </a:extLst>
            </p:cNvPr>
            <p:cNvCxnSpPr>
              <a:cxnSpLocks/>
            </p:cNvCxnSpPr>
            <p:nvPr/>
          </p:nvCxnSpPr>
          <p:spPr>
            <a:xfrm>
              <a:off x="1552567" y="1305978"/>
              <a:ext cx="0" cy="641218"/>
            </a:xfrm>
            <a:prstGeom prst="line">
              <a:avLst/>
            </a:prstGeom>
            <a:ln w="28575">
              <a:solidFill>
                <a:srgbClr val="1B43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CCEDC65-E2C4-CCB1-0024-64E74D351A57}"/>
                </a:ext>
              </a:extLst>
            </p:cNvPr>
            <p:cNvSpPr txBox="1"/>
            <p:nvPr/>
          </p:nvSpPr>
          <p:spPr>
            <a:xfrm>
              <a:off x="1786274" y="1299809"/>
              <a:ext cx="10177470" cy="641218"/>
            </a:xfrm>
            <a:prstGeom prst="roundRect">
              <a:avLst>
                <a:gd name="adj" fmla="val 7361"/>
              </a:avLst>
            </a:prstGeom>
            <a:noFill/>
            <a:ln>
              <a:noFill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GB" sz="1600">
                  <a:effectLst/>
                  <a:latin typeface="+mj-lt"/>
                </a:rPr>
                <a:t>Given current market trends, how can Blue Labs shape the retail experience of tomorrow?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8371D70-DC91-FE24-DFD6-E528EB75E675}"/>
              </a:ext>
            </a:extLst>
          </p:cNvPr>
          <p:cNvGrpSpPr/>
          <p:nvPr/>
        </p:nvGrpSpPr>
        <p:grpSpPr>
          <a:xfrm>
            <a:off x="215335" y="4204760"/>
            <a:ext cx="11638761" cy="1100281"/>
            <a:chOff x="352415" y="1880698"/>
            <a:chExt cx="11638761" cy="1100281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6E6BC7C-BAB0-B648-3153-FCAA738BBC32}"/>
                </a:ext>
              </a:extLst>
            </p:cNvPr>
            <p:cNvSpPr/>
            <p:nvPr/>
          </p:nvSpPr>
          <p:spPr>
            <a:xfrm>
              <a:off x="2017030" y="1887019"/>
              <a:ext cx="3096000" cy="108217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/>
                <a:t>Creator Economy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326A5E0-FF33-9488-3B7D-E5EEC97C06C8}"/>
                </a:ext>
              </a:extLst>
            </p:cNvPr>
            <p:cNvSpPr/>
            <p:nvPr/>
          </p:nvSpPr>
          <p:spPr>
            <a:xfrm>
              <a:off x="5456103" y="1898808"/>
              <a:ext cx="3096000" cy="1082171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/>
                <a:t>Preference for Experience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8B55B8A-BDAE-B762-BD9D-45F50FEA936B}"/>
                </a:ext>
              </a:extLst>
            </p:cNvPr>
            <p:cNvSpPr txBox="1"/>
            <p:nvPr/>
          </p:nvSpPr>
          <p:spPr>
            <a:xfrm>
              <a:off x="352415" y="1887020"/>
              <a:ext cx="1228300" cy="108217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b="1">
                  <a:solidFill>
                    <a:srgbClr val="1B4344"/>
                  </a:solidFill>
                </a:rPr>
                <a:t>KEY ISSUES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E5968E3-CDD4-8EA5-1DAB-5CEF35C9C2EE}"/>
                </a:ext>
              </a:extLst>
            </p:cNvPr>
            <p:cNvCxnSpPr>
              <a:cxnSpLocks/>
            </p:cNvCxnSpPr>
            <p:nvPr/>
          </p:nvCxnSpPr>
          <p:spPr>
            <a:xfrm>
              <a:off x="1683022" y="1880698"/>
              <a:ext cx="6363" cy="1082171"/>
            </a:xfrm>
            <a:prstGeom prst="line">
              <a:avLst/>
            </a:prstGeom>
            <a:ln w="28575">
              <a:solidFill>
                <a:srgbClr val="1B43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77C3461-05FA-4FB5-F1F3-D46E9456242B}"/>
                </a:ext>
              </a:extLst>
            </p:cNvPr>
            <p:cNvSpPr/>
            <p:nvPr/>
          </p:nvSpPr>
          <p:spPr>
            <a:xfrm>
              <a:off x="8895176" y="1889189"/>
              <a:ext cx="3096000" cy="108217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/>
                <a:t>Evolution of Shopping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3821773-D351-5C49-7D55-D389AD092EC3}"/>
              </a:ext>
            </a:extLst>
          </p:cNvPr>
          <p:cNvGrpSpPr/>
          <p:nvPr/>
        </p:nvGrpSpPr>
        <p:grpSpPr>
          <a:xfrm>
            <a:off x="213498" y="5566287"/>
            <a:ext cx="11633052" cy="746374"/>
            <a:chOff x="377860" y="5417924"/>
            <a:chExt cx="11633052" cy="746374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59352B6F-903F-B631-62C5-A4646E5DEC8B}"/>
                </a:ext>
              </a:extLst>
            </p:cNvPr>
            <p:cNvSpPr/>
            <p:nvPr/>
          </p:nvSpPr>
          <p:spPr>
            <a:xfrm>
              <a:off x="2042475" y="5417925"/>
              <a:ext cx="3091257" cy="73458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2000" b="1">
                  <a:solidFill>
                    <a:srgbClr val="1B4344"/>
                  </a:solidFill>
                </a:rPr>
                <a:t>+4.5M</a:t>
              </a:r>
              <a:br>
                <a:rPr lang="en-AU" sz="2000">
                  <a:solidFill>
                    <a:schemeClr val="tx1"/>
                  </a:solidFill>
                </a:rPr>
              </a:br>
              <a:r>
                <a:rPr lang="en-AU" sz="1600">
                  <a:solidFill>
                    <a:schemeClr val="tx1"/>
                  </a:solidFill>
                </a:rPr>
                <a:t>Daily Interactions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49D95E4-1ECA-1D2A-84DC-2F1A4AC4D3F8}"/>
                </a:ext>
              </a:extLst>
            </p:cNvPr>
            <p:cNvSpPr/>
            <p:nvPr/>
          </p:nvSpPr>
          <p:spPr>
            <a:xfrm>
              <a:off x="5475847" y="5417925"/>
              <a:ext cx="3101693" cy="7345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2000" b="1">
                  <a:solidFill>
                    <a:srgbClr val="1B4344"/>
                  </a:solidFill>
                </a:rPr>
                <a:t>+15%</a:t>
              </a:r>
              <a:br>
                <a:rPr lang="en-AU" sz="2000">
                  <a:solidFill>
                    <a:schemeClr val="tx1"/>
                  </a:solidFill>
                </a:rPr>
              </a:br>
              <a:r>
                <a:rPr lang="en-AU" sz="1600">
                  <a:solidFill>
                    <a:schemeClr val="tx1"/>
                  </a:solidFill>
                </a:rPr>
                <a:t>Basket Size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BC1094AC-FDC8-ACD2-5379-8AB36D5708B9}"/>
                </a:ext>
              </a:extLst>
            </p:cNvPr>
            <p:cNvSpPr/>
            <p:nvPr/>
          </p:nvSpPr>
          <p:spPr>
            <a:xfrm>
              <a:off x="8919655" y="5429713"/>
              <a:ext cx="3091257" cy="73458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000">
                <a:solidFill>
                  <a:srgbClr val="1B4344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45E7CD4-AD11-7702-2E63-5E3E3A2F8631}"/>
                </a:ext>
              </a:extLst>
            </p:cNvPr>
            <p:cNvSpPr txBox="1"/>
            <p:nvPr/>
          </p:nvSpPr>
          <p:spPr>
            <a:xfrm>
              <a:off x="377860" y="5417924"/>
              <a:ext cx="1228300" cy="734585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b="1">
                  <a:solidFill>
                    <a:srgbClr val="1B4344"/>
                  </a:solidFill>
                </a:rPr>
                <a:t>IMPACT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03EAA14-5DFA-D2E0-4030-CFAC463DBE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10088" y="5417925"/>
              <a:ext cx="4743" cy="734586"/>
            </a:xfrm>
            <a:prstGeom prst="line">
              <a:avLst/>
            </a:prstGeom>
            <a:ln w="28575">
              <a:solidFill>
                <a:srgbClr val="1B43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5335F59-E13A-843D-EFD6-586B38B083AB}"/>
              </a:ext>
            </a:extLst>
          </p:cNvPr>
          <p:cNvGrpSpPr/>
          <p:nvPr/>
        </p:nvGrpSpPr>
        <p:grpSpPr>
          <a:xfrm>
            <a:off x="204825" y="1982353"/>
            <a:ext cx="11637428" cy="1911633"/>
            <a:chOff x="224009" y="3373082"/>
            <a:chExt cx="11637428" cy="191163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2F6E9DA-0B77-869C-717D-303FAE0854F0}"/>
                </a:ext>
              </a:extLst>
            </p:cNvPr>
            <p:cNvGrpSpPr/>
            <p:nvPr/>
          </p:nvGrpSpPr>
          <p:grpSpPr>
            <a:xfrm>
              <a:off x="224009" y="3373082"/>
              <a:ext cx="11637428" cy="1911633"/>
              <a:chOff x="224009" y="3444421"/>
              <a:chExt cx="11637428" cy="2088311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1A928F6B-3C21-AE72-BC07-AD0C4AD4EEF3}"/>
                  </a:ext>
                </a:extLst>
              </p:cNvPr>
              <p:cNvGrpSpPr/>
              <p:nvPr/>
            </p:nvGrpSpPr>
            <p:grpSpPr>
              <a:xfrm>
                <a:off x="224009" y="3444421"/>
                <a:ext cx="11637428" cy="1911634"/>
                <a:chOff x="349537" y="3266611"/>
                <a:chExt cx="11637428" cy="1911634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3A3D2FDA-FA22-993E-1681-749CA0138DD3}"/>
                    </a:ext>
                  </a:extLst>
                </p:cNvPr>
                <p:cNvSpPr txBox="1"/>
                <p:nvPr/>
              </p:nvSpPr>
              <p:spPr>
                <a:xfrm>
                  <a:off x="2014154" y="3266611"/>
                  <a:ext cx="9972811" cy="436336"/>
                </a:xfrm>
                <a:prstGeom prst="rect">
                  <a:avLst/>
                </a:prstGeom>
                <a:solidFill>
                  <a:srgbClr val="1B4344"/>
                </a:solidFill>
                <a:ln>
                  <a:noFill/>
                </a:ln>
              </p:spPr>
              <p:txBody>
                <a:bodyPr wrap="square" lIns="90000" tIns="45720" rIns="91440" bIns="45720" rtlCol="0" anchor="ctr">
                  <a:noAutofit/>
                </a:bodyPr>
                <a:lstStyle/>
                <a:p>
                  <a:pPr algn="ctr"/>
                  <a:r>
                    <a:rPr lang="en-US" sz="1600" b="1">
                      <a:solidFill>
                        <a:schemeClr val="bg1"/>
                      </a:solidFill>
                    </a:rPr>
                    <a:t>Walmart Virtual Creator: a Curated Marketplace from your </a:t>
                  </a:r>
                  <a:r>
                    <a:rPr lang="en-US" sz="1600" b="1" err="1">
                      <a:solidFill>
                        <a:schemeClr val="bg1"/>
                      </a:solidFill>
                    </a:rPr>
                    <a:t>favourite</a:t>
                  </a:r>
                  <a:r>
                    <a:rPr lang="en-US" sz="1600" b="1">
                      <a:solidFill>
                        <a:schemeClr val="bg1"/>
                      </a:solidFill>
                    </a:rPr>
                    <a:t> Creator</a:t>
                  </a: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5DE4C2DB-717A-9A08-B0D3-208583F197BF}"/>
                    </a:ext>
                  </a:extLst>
                </p:cNvPr>
                <p:cNvSpPr txBox="1"/>
                <p:nvPr/>
              </p:nvSpPr>
              <p:spPr>
                <a:xfrm>
                  <a:off x="349537" y="3266611"/>
                  <a:ext cx="1228300" cy="1911634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algn="r"/>
                  <a:r>
                    <a:rPr lang="en-US" sz="1200" b="1">
                      <a:solidFill>
                        <a:srgbClr val="1B4344"/>
                      </a:solidFill>
                    </a:rPr>
                    <a:t>STRATEGY</a:t>
                  </a:r>
                </a:p>
              </p:txBody>
            </p:sp>
            <p:cxnSp>
              <p:nvCxnSpPr>
                <p:cNvPr id="14" name="Straight Connector 13">
                  <a:extLst>
                    <a:ext uri="{FF2B5EF4-FFF2-40B4-BE49-F238E27FC236}">
                      <a16:creationId xmlns:a16="http://schemas.microsoft.com/office/drawing/2014/main" id="{884411E9-A56E-9ED4-3CDF-1A622DC9CE6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87651" y="3266611"/>
                  <a:ext cx="0" cy="1911633"/>
                </a:xfrm>
                <a:prstGeom prst="line">
                  <a:avLst/>
                </a:prstGeom>
                <a:ln w="28575">
                  <a:solidFill>
                    <a:srgbClr val="1B434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48BC3A-4435-6465-7F2B-95A5B1A0545C}"/>
                  </a:ext>
                </a:extLst>
              </p:cNvPr>
              <p:cNvSpPr txBox="1"/>
              <p:nvPr/>
            </p:nvSpPr>
            <p:spPr>
              <a:xfrm>
                <a:off x="1888623" y="4437599"/>
                <a:ext cx="9972814" cy="109513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lIns="90000" tIns="45720" rIns="91440" bIns="45720" rtlCol="0" anchor="ctr">
                <a:noAutofit/>
              </a:bodyPr>
              <a:lstStyle/>
              <a:p>
                <a:pPr algn="ctr"/>
                <a:r>
                  <a:rPr lang="en-US" sz="1400" b="1"/>
                  <a:t>A curated shopping experience that’s driven by content creators around their expertise. Where customers get ideas for experiences and design ideas from their </a:t>
                </a:r>
                <a:r>
                  <a:rPr lang="en-US" sz="1400" b="1" err="1"/>
                  <a:t>favourite</a:t>
                </a:r>
                <a:r>
                  <a:rPr lang="en-US" sz="1400" b="1"/>
                  <a:t> in</a:t>
                </a:r>
              </a:p>
            </p:txBody>
          </p:sp>
        </p:grp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3A3D2FDA-FA22-993E-1681-749CA0138DD3}"/>
                </a:ext>
              </a:extLst>
            </p:cNvPr>
            <p:cNvSpPr txBox="1"/>
            <p:nvPr/>
          </p:nvSpPr>
          <p:spPr>
            <a:xfrm>
              <a:off x="1888626" y="3373082"/>
              <a:ext cx="9972811" cy="436336"/>
            </a:xfrm>
            <a:prstGeom prst="rect">
              <a:avLst/>
            </a:prstGeom>
            <a:solidFill>
              <a:srgbClr val="1B4344"/>
            </a:solidFill>
            <a:ln>
              <a:noFill/>
            </a:ln>
          </p:spPr>
          <p:txBody>
            <a:bodyPr wrap="square" lIns="90000" tIns="45720" rIns="91440" bIns="45720" rtlCol="0" anchor="ctr">
              <a:no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</a:rPr>
                <a:t>Walmart Virtual Creator: a Curated Marketplace from your favorite Creator</a:t>
              </a:r>
            </a:p>
          </p:txBody>
        </p:sp>
        <p:cxnSp>
          <p:nvCxnSpPr>
            <p:cNvPr id="6" name="Straight Connector 13">
              <a:extLst>
                <a:ext uri="{FF2B5EF4-FFF2-40B4-BE49-F238E27FC236}">
                  <a16:creationId xmlns:a16="http://schemas.microsoft.com/office/drawing/2014/main" id="{884411E9-A56E-9ED4-3CDF-1A622DC9CE6F}"/>
                </a:ext>
              </a:extLst>
            </p:cNvPr>
            <p:cNvCxnSpPr>
              <a:cxnSpLocks/>
            </p:cNvCxnSpPr>
            <p:nvPr/>
          </p:nvCxnSpPr>
          <p:spPr>
            <a:xfrm>
              <a:off x="1562123" y="3373082"/>
              <a:ext cx="0" cy="1911633"/>
            </a:xfrm>
            <a:prstGeom prst="line">
              <a:avLst/>
            </a:prstGeom>
            <a:ln w="28575">
              <a:solidFill>
                <a:srgbClr val="1B43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6">
              <a:extLst>
                <a:ext uri="{FF2B5EF4-FFF2-40B4-BE49-F238E27FC236}">
                  <a16:creationId xmlns:a16="http://schemas.microsoft.com/office/drawing/2014/main" id="{D048BC3A-4435-6465-7F2B-95A5B1A0545C}"/>
                </a:ext>
              </a:extLst>
            </p:cNvPr>
            <p:cNvSpPr txBox="1"/>
            <p:nvPr/>
          </p:nvSpPr>
          <p:spPr>
            <a:xfrm>
              <a:off x="1888623" y="4085024"/>
              <a:ext cx="9972814" cy="111561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lIns="90000" tIns="45720" rIns="91440" bIns="45720" rtlCol="0" anchor="ctr">
              <a:noAutofit/>
            </a:bodyPr>
            <a:lstStyle/>
            <a:p>
              <a:pPr algn="ctr"/>
              <a:r>
                <a:rPr lang="en-US" sz="1600"/>
                <a:t>A curated shopping experience that’s driven by content creators around their expertise, where customers get customized shopping lists based on experiences and design ideas from their favorite creators  </a:t>
              </a:r>
            </a:p>
          </p:txBody>
        </p:sp>
        <p:sp>
          <p:nvSpPr>
            <p:cNvPr id="16" name="Triangle 15">
              <a:extLst>
                <a:ext uri="{FF2B5EF4-FFF2-40B4-BE49-F238E27FC236}">
                  <a16:creationId xmlns:a16="http://schemas.microsoft.com/office/drawing/2014/main" id="{3C3AB62B-6183-BB07-E8D3-406913E45FBE}"/>
                </a:ext>
              </a:extLst>
            </p:cNvPr>
            <p:cNvSpPr/>
            <p:nvPr/>
          </p:nvSpPr>
          <p:spPr>
            <a:xfrm flipV="1">
              <a:off x="6168648" y="3836421"/>
              <a:ext cx="1408386" cy="2160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599232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1CC2C-598E-7450-0A57-71AB92BED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Appendix: List of other ideas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3A25DD-8FC9-B062-4443-63F37592A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D1FF13-1888-8CD3-6070-8083F1C64F65}"/>
              </a:ext>
            </a:extLst>
          </p:cNvPr>
          <p:cNvSpPr txBox="1"/>
          <p:nvPr/>
        </p:nvSpPr>
        <p:spPr>
          <a:xfrm>
            <a:off x="528815" y="970200"/>
            <a:ext cx="6097772" cy="53754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9450" marR="0" lvl="0" indent="-99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Creator incubator</a:t>
            </a:r>
          </a:p>
          <a:p>
            <a:pPr marL="556650" lvl="1" indent="-994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kumimoji="0" lang="en-GB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Stamp/certification</a:t>
            </a:r>
          </a:p>
          <a:p>
            <a:pPr marL="556650" lvl="1" indent="-994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>
                <a:solidFill>
                  <a:srgbClr val="000000"/>
                </a:solidFill>
              </a:rPr>
              <a:t>A</a:t>
            </a:r>
            <a:r>
              <a:rPr kumimoji="0" lang="en-GB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uthenticity</a:t>
            </a:r>
            <a:r>
              <a:rPr kumimoji="0" lang="en-GB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training</a:t>
            </a:r>
          </a:p>
          <a:p>
            <a:pPr marL="99450" marR="0" lvl="0" indent="-99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Walmart content creation</a:t>
            </a:r>
          </a:p>
          <a:p>
            <a:pPr marL="556650" lvl="1" indent="-994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>
                <a:solidFill>
                  <a:srgbClr val="000000"/>
                </a:solidFill>
              </a:rPr>
              <a:t>Entertainment and content</a:t>
            </a:r>
            <a:endParaRPr kumimoji="0" lang="en-GB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9450" marR="0" lvl="0" indent="-99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Product analytics</a:t>
            </a:r>
          </a:p>
          <a:p>
            <a:pPr marL="556650" lvl="1" indent="-994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>
                <a:solidFill>
                  <a:srgbClr val="000000"/>
                </a:solidFill>
              </a:rPr>
              <a:t>T</a:t>
            </a:r>
            <a:r>
              <a:rPr kumimoji="0" lang="en-GB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 support blogging</a:t>
            </a:r>
          </a:p>
          <a:p>
            <a:pPr marL="99450" marR="0" lvl="0" indent="-99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Design outsourcing to creators</a:t>
            </a:r>
          </a:p>
          <a:p>
            <a:pPr marL="556650" lvl="1" indent="-994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>
                <a:solidFill>
                  <a:srgbClr val="000000"/>
                </a:solidFill>
              </a:rPr>
              <a:t>V</a:t>
            </a:r>
            <a:r>
              <a:rPr kumimoji="0" lang="en-GB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irtual</a:t>
            </a:r>
            <a:r>
              <a:rPr kumimoji="0" lang="en-GB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creator</a:t>
            </a:r>
          </a:p>
          <a:p>
            <a:pPr marL="99450" marR="0" lvl="0" indent="-99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Virtual background for creators</a:t>
            </a:r>
          </a:p>
          <a:p>
            <a:pPr marL="556650" lvl="1" indent="-994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>
                <a:solidFill>
                  <a:srgbClr val="000000"/>
                </a:solidFill>
              </a:rPr>
              <a:t>Curated recommendation </a:t>
            </a:r>
          </a:p>
          <a:p>
            <a:pPr marL="556650" lvl="1" indent="-994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kumimoji="0" lang="en-GB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Creator Experience in store</a:t>
            </a:r>
          </a:p>
          <a:p>
            <a:pPr marL="99450" marR="0" lvl="0" indent="-99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way to speed up content creation / automation</a:t>
            </a:r>
          </a:p>
          <a:p>
            <a:pPr marL="99450" marR="0" lvl="0" indent="-99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Reviews you get points</a:t>
            </a:r>
          </a:p>
          <a:p>
            <a:pPr marL="556650" lvl="1" indent="-994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>
                <a:solidFill>
                  <a:srgbClr val="000000"/>
                </a:solidFill>
              </a:rPr>
              <a:t>C</a:t>
            </a:r>
            <a:r>
              <a:rPr kumimoji="0" lang="en-GB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ontent</a:t>
            </a:r>
            <a:r>
              <a:rPr kumimoji="0" lang="en-GB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products</a:t>
            </a:r>
          </a:p>
          <a:p>
            <a:pPr marL="556650" lvl="1" indent="-994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kumimoji="0" lang="en-GB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Internal employee content creation</a:t>
            </a:r>
          </a:p>
        </p:txBody>
      </p:sp>
    </p:spTree>
    <p:extLst>
      <p:ext uri="{BB962C8B-B14F-4D97-AF65-F5344CB8AC3E}">
        <p14:creationId xmlns:p14="http://schemas.microsoft.com/office/powerpoint/2010/main" val="25248663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DF439-F41D-876E-CAC6-030CDD7AB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Appendix: Financials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FDDC65-06E4-32BD-F466-E9D8EB997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3089-105C-2E4B-BF79-5E06165049A2}" type="slidenum">
              <a:rPr lang="en-US" smtClean="0"/>
              <a:pPr/>
              <a:t>31</a:t>
            </a:fld>
            <a:endParaRPr lang="en-US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8F28B90-8157-50F5-A8DB-CB83CAF5C4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7320281"/>
              </p:ext>
            </p:extLst>
          </p:nvPr>
        </p:nvGraphicFramePr>
        <p:xfrm>
          <a:off x="363538" y="1222375"/>
          <a:ext cx="8293100" cy="321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293100" imgH="3213100" progId="Excel.Sheet.12">
                  <p:embed/>
                </p:oleObj>
              </mc:Choice>
              <mc:Fallback>
                <p:oleObj name="Worksheet" r:id="rId2" imgW="8293100" imgH="3213100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58F28B90-8157-50F5-A8DB-CB83CAF5C48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63538" y="1222375"/>
                        <a:ext cx="8293100" cy="3213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E4A05F69-EBD7-9640-7E00-311F74D30F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4394272"/>
              </p:ext>
            </p:extLst>
          </p:nvPr>
        </p:nvGraphicFramePr>
        <p:xfrm>
          <a:off x="363538" y="4687650"/>
          <a:ext cx="5664200" cy="134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5664200" imgH="1346200" progId="Excel.Sheet.12">
                  <p:embed/>
                </p:oleObj>
              </mc:Choice>
              <mc:Fallback>
                <p:oleObj name="Worksheet" r:id="rId4" imgW="5664200" imgH="1346200" progId="Excel.Sheet.12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E4A05F69-EBD7-9640-7E00-311F74D30F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3538" y="4687650"/>
                        <a:ext cx="5664200" cy="134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481044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Teal Colour Picking 22Dec08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208380"/>
      </a:accent1>
      <a:accent2>
        <a:srgbClr val="88B6BA"/>
      </a:accent2>
      <a:accent3>
        <a:srgbClr val="BCD0D7"/>
      </a:accent3>
      <a:accent4>
        <a:srgbClr val="EFE9F3"/>
      </a:accent4>
      <a:accent5>
        <a:srgbClr val="282F36"/>
      </a:accent5>
      <a:accent6>
        <a:srgbClr val="24595B"/>
      </a:accent6>
      <a:hlink>
        <a:srgbClr val="CC9900"/>
      </a:hlink>
      <a:folHlink>
        <a:srgbClr val="96A9A9"/>
      </a:folHlink>
    </a:clrScheme>
    <a:fontScheme name="Custom Option 3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B4344"/>
        </a:solidFill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Teal Colour Picking 22Dec08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208380"/>
      </a:accent1>
      <a:accent2>
        <a:srgbClr val="88B6BA"/>
      </a:accent2>
      <a:accent3>
        <a:srgbClr val="BCD0D7"/>
      </a:accent3>
      <a:accent4>
        <a:srgbClr val="EFE9F3"/>
      </a:accent4>
      <a:accent5>
        <a:srgbClr val="282F36"/>
      </a:accent5>
      <a:accent6>
        <a:srgbClr val="24595B"/>
      </a:accent6>
      <a:hlink>
        <a:srgbClr val="CC9900"/>
      </a:hlink>
      <a:folHlink>
        <a:srgbClr val="96A9A9"/>
      </a:folHlink>
    </a:clrScheme>
    <a:fontScheme name="Custom Option 3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B4344"/>
        </a:solidFill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DC7CEEDF7A074DBFE6BB3CAE27D1C9" ma:contentTypeVersion="4" ma:contentTypeDescription="Create a new document." ma:contentTypeScope="" ma:versionID="239d299b2c720616932626bca5afeb26">
  <xsd:schema xmlns:xsd="http://www.w3.org/2001/XMLSchema" xmlns:xs="http://www.w3.org/2001/XMLSchema" xmlns:p="http://schemas.microsoft.com/office/2006/metadata/properties" xmlns:ns2="323718d0-0c9b-489b-91e6-9222921aa119" xmlns:ns3="66564798-bb9a-4321-b43b-8836a4c61111" targetNamespace="http://schemas.microsoft.com/office/2006/metadata/properties" ma:root="true" ma:fieldsID="bd867d3d9d9c82c7d7ffb7e31e5043f8" ns2:_="" ns3:_="">
    <xsd:import namespace="323718d0-0c9b-489b-91e6-9222921aa119"/>
    <xsd:import namespace="66564798-bb9a-4321-b43b-8836a4c611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3718d0-0c9b-489b-91e6-9222921aa1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564798-bb9a-4321-b43b-8836a4c6111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4101F51-31B4-47BD-ADE5-5CCD79E74B28}">
  <ds:schemaRefs>
    <ds:schemaRef ds:uri="323718d0-0c9b-489b-91e6-9222921aa119"/>
    <ds:schemaRef ds:uri="66564798-bb9a-4321-b43b-8836a4c6111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9EFA2AD-EED9-4D25-8375-A9E10E7761C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4619966-C66B-4ABD-9322-626BB4A04013}">
  <ds:schemaRefs>
    <ds:schemaRef ds:uri="323718d0-0c9b-489b-91e6-9222921aa119"/>
    <ds:schemaRef ds:uri="66564798-bb9a-4321-b43b-8836a4c6111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1733</Words>
  <Application>Microsoft Office PowerPoint</Application>
  <PresentationFormat>Widescreen</PresentationFormat>
  <Paragraphs>809</Paragraphs>
  <Slides>31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Arial</vt:lpstr>
      <vt:lpstr>Calibri</vt:lpstr>
      <vt:lpstr>Montserrat</vt:lpstr>
      <vt:lpstr>Verdana</vt:lpstr>
      <vt:lpstr>Office Theme</vt:lpstr>
      <vt:lpstr>Office Theme</vt:lpstr>
      <vt:lpstr>think-cell Slide</vt:lpstr>
      <vt:lpstr>Worksheet</vt:lpstr>
      <vt:lpstr>Dialling the experience up to ten</vt:lpstr>
      <vt:lpstr>Agenda</vt:lpstr>
      <vt:lpstr>Executive Summary</vt:lpstr>
      <vt:lpstr>Agenda</vt:lpstr>
      <vt:lpstr>Creators influence the purchasing decisions of customers in new ways</vt:lpstr>
      <vt:lpstr>A customers desire for experience requires an element of product purchasing</vt:lpstr>
      <vt:lpstr>The evolution of shopping creates new ways to engage with customers</vt:lpstr>
      <vt:lpstr>Walmart has a lot to offer the creator economy</vt:lpstr>
      <vt:lpstr>Key Issues</vt:lpstr>
      <vt:lpstr>Agenda</vt:lpstr>
      <vt:lpstr>The options for Walmart to tackle the three key issues are…</vt:lpstr>
      <vt:lpstr>Comparing Walmart’s options against the key concerns</vt:lpstr>
      <vt:lpstr>Comparing Walmart’s options against the key concerns</vt:lpstr>
      <vt:lpstr>Comparing Walmart’s options against the key concerns</vt:lpstr>
      <vt:lpstr>Comparing Walmart’s options against the key concerns</vt:lpstr>
      <vt:lpstr>The recommended strategy is…</vt:lpstr>
      <vt:lpstr>Walmart Virtual Creator is desirable because…</vt:lpstr>
      <vt:lpstr>Agenda</vt:lpstr>
      <vt:lpstr>Meet our influencer Anna @CozyMaple and our customer Ginny</vt:lpstr>
      <vt:lpstr>Meet our influencer Anna @CozyMaple and our customer Ginny</vt:lpstr>
      <vt:lpstr>Ginny’s four step process to replicate the theme</vt:lpstr>
      <vt:lpstr>Anna @CozyMaple’s income feedback loop</vt:lpstr>
      <vt:lpstr>Potential Themes for Walmart to focus on</vt:lpstr>
      <vt:lpstr>How will the team implement the new strategy?</vt:lpstr>
      <vt:lpstr>Agenda</vt:lpstr>
      <vt:lpstr>Risk management</vt:lpstr>
      <vt:lpstr>Cost breakdown</vt:lpstr>
      <vt:lpstr>Opportunity sizing</vt:lpstr>
      <vt:lpstr>Executive Summary</vt:lpstr>
      <vt:lpstr>Appendix: List of other ideas</vt:lpstr>
      <vt:lpstr>Appendix: Financials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 Nicholson</dc:creator>
  <cp:lastModifiedBy>Nipun Varshneya</cp:lastModifiedBy>
  <cp:revision>63</cp:revision>
  <dcterms:created xsi:type="dcterms:W3CDTF">2022-12-07T23:27:08Z</dcterms:created>
  <dcterms:modified xsi:type="dcterms:W3CDTF">2023-01-04T20:21:27Z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0x010100EDDC7CEEDF7A074DBFE6BB3CAE27D1C9</vt:lpwstr>
  </property>
</Properties>
</file>