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7"/>
  </p:notesMasterIdLst>
  <p:sldIdLst>
    <p:sldId id="311" r:id="rId5"/>
    <p:sldId id="323" r:id="rId6"/>
    <p:sldId id="288" r:id="rId7"/>
    <p:sldId id="440" r:id="rId8"/>
    <p:sldId id="312" r:id="rId9"/>
    <p:sldId id="391" r:id="rId10"/>
    <p:sldId id="408" r:id="rId11"/>
    <p:sldId id="414" r:id="rId12"/>
    <p:sldId id="390" r:id="rId13"/>
    <p:sldId id="427" r:id="rId14"/>
    <p:sldId id="425" r:id="rId15"/>
    <p:sldId id="436" r:id="rId16"/>
    <p:sldId id="392" r:id="rId17"/>
    <p:sldId id="401" r:id="rId18"/>
    <p:sldId id="403" r:id="rId19"/>
    <p:sldId id="404" r:id="rId20"/>
    <p:sldId id="405" r:id="rId21"/>
    <p:sldId id="406" r:id="rId22"/>
    <p:sldId id="410" r:id="rId23"/>
    <p:sldId id="407" r:id="rId24"/>
    <p:sldId id="411" r:id="rId25"/>
    <p:sldId id="409" r:id="rId26"/>
    <p:sldId id="393" r:id="rId27"/>
    <p:sldId id="412" r:id="rId28"/>
    <p:sldId id="417" r:id="rId29"/>
    <p:sldId id="418" r:id="rId30"/>
    <p:sldId id="419" r:id="rId31"/>
    <p:sldId id="394" r:id="rId32"/>
    <p:sldId id="432" r:id="rId33"/>
    <p:sldId id="399" r:id="rId34"/>
    <p:sldId id="428" r:id="rId35"/>
    <p:sldId id="429" r:id="rId36"/>
    <p:sldId id="430" r:id="rId37"/>
    <p:sldId id="431" r:id="rId38"/>
    <p:sldId id="415" r:id="rId39"/>
    <p:sldId id="434" r:id="rId40"/>
    <p:sldId id="435" r:id="rId41"/>
    <p:sldId id="338" r:id="rId42"/>
    <p:sldId id="285" r:id="rId43"/>
    <p:sldId id="416" r:id="rId44"/>
    <p:sldId id="395" r:id="rId45"/>
    <p:sldId id="426" r:id="rId46"/>
    <p:sldId id="438" r:id="rId47"/>
    <p:sldId id="439" r:id="rId48"/>
    <p:sldId id="422" r:id="rId49"/>
    <p:sldId id="397" r:id="rId50"/>
    <p:sldId id="398" r:id="rId51"/>
    <p:sldId id="400" r:id="rId52"/>
    <p:sldId id="402" r:id="rId53"/>
    <p:sldId id="433" r:id="rId54"/>
    <p:sldId id="437" r:id="rId55"/>
    <p:sldId id="441" r:id="rId56"/>
  </p:sldIdLst>
  <p:sldSz cx="12192000" cy="6858000"/>
  <p:notesSz cx="6858000" cy="9144000"/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64DC344-5DE5-EA43-911D-053AECF68E2A}">
          <p14:sldIdLst>
            <p14:sldId id="311"/>
            <p14:sldId id="323"/>
            <p14:sldId id="288"/>
            <p14:sldId id="440"/>
            <p14:sldId id="312"/>
            <p14:sldId id="391"/>
            <p14:sldId id="408"/>
            <p14:sldId id="414"/>
            <p14:sldId id="390"/>
            <p14:sldId id="427"/>
            <p14:sldId id="425"/>
            <p14:sldId id="436"/>
            <p14:sldId id="392"/>
            <p14:sldId id="401"/>
            <p14:sldId id="403"/>
            <p14:sldId id="404"/>
            <p14:sldId id="405"/>
            <p14:sldId id="406"/>
            <p14:sldId id="410"/>
            <p14:sldId id="407"/>
            <p14:sldId id="411"/>
            <p14:sldId id="409"/>
            <p14:sldId id="393"/>
            <p14:sldId id="412"/>
            <p14:sldId id="417"/>
            <p14:sldId id="418"/>
            <p14:sldId id="419"/>
            <p14:sldId id="394"/>
            <p14:sldId id="432"/>
            <p14:sldId id="399"/>
            <p14:sldId id="428"/>
            <p14:sldId id="429"/>
            <p14:sldId id="430"/>
            <p14:sldId id="431"/>
            <p14:sldId id="415"/>
            <p14:sldId id="434"/>
            <p14:sldId id="435"/>
            <p14:sldId id="338"/>
            <p14:sldId id="285"/>
            <p14:sldId id="416"/>
            <p14:sldId id="395"/>
            <p14:sldId id="426"/>
            <p14:sldId id="438"/>
            <p14:sldId id="439"/>
            <p14:sldId id="422"/>
            <p14:sldId id="397"/>
            <p14:sldId id="398"/>
            <p14:sldId id="400"/>
            <p14:sldId id="402"/>
            <p14:sldId id="433"/>
            <p14:sldId id="437"/>
            <p14:sldId id="4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64B"/>
    <a:srgbClr val="111328"/>
    <a:srgbClr val="BBB29E"/>
    <a:srgbClr val="E5E3E1"/>
    <a:srgbClr val="858080"/>
    <a:srgbClr val="B2864B"/>
    <a:srgbClr val="E6E3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E8190-1889-F547-9764-1CAE25CAD78A}" v="844" dt="2023-01-05T11:32:35.983"/>
    <p1510:client id="{503373C5-816D-4279-B77C-618B23705DB0}" v="2039" dt="2023-01-05T16:49:44.861"/>
    <p1510:client id="{73ECE543-3C80-4F02-B3BB-249EADCB610F}" v="1719" vWet="1721" dt="2023-01-05T16:47:55.024"/>
    <p1510:client id="{89DD9885-55D1-804D-9AC8-A186B2699CD9}" v="2629" dt="2023-01-05T16:49:30.899"/>
    <p1510:client id="{C6A74E95-8BB6-AE47-A352-27BDD6F5B057}" v="2402" dt="2023-01-05T16:50:48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1"/>
    <p:restoredTop sz="94650"/>
  </p:normalViewPr>
  <p:slideViewPr>
    <p:cSldViewPr snapToGrid="0">
      <p:cViewPr>
        <p:scale>
          <a:sx n="68" d="100"/>
          <a:sy n="68" d="100"/>
        </p:scale>
        <p:origin x="1152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icorvinus.sharepoint.com/teams/CLOUD_CorvinusUniversityofBudapestJMMBAICC/Shared%20Documents/General/Case%205/Excel%20(DJO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nicorvinus.sharepoint.com/teams/CLOUD_CorvinusUniversityofBudapestJMMBAICC/Shared%20Documents/General/Case%201/Excel%20(DJO)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unicorvinus.sharepoint.com/teams/CLOUD_CorvinusUniversityofBudapestJMMBAICC/Shared%20Documents/General/Case%205/Excel%20(DJO)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660531990954142E-2"/>
          <c:y val="3.9412064092335046E-2"/>
          <c:w val="0.88983610283367709"/>
          <c:h val="0.71842123929727697"/>
        </c:manualLayout>
      </c:layout>
      <c:lineChart>
        <c:grouping val="standard"/>
        <c:varyColors val="0"/>
        <c:ser>
          <c:idx val="0"/>
          <c:order val="0"/>
          <c:tx>
            <c:strRef>
              <c:f>'Case 5'!$T$75</c:f>
              <c:strCache>
                <c:ptCount val="1"/>
                <c:pt idx="0">
                  <c:v>AstraZeneca</c:v>
                </c:pt>
              </c:strCache>
            </c:strRef>
          </c:tx>
          <c:spPr>
            <a:ln w="28575" cap="rnd">
              <a:solidFill>
                <a:srgbClr val="B1864B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B1864B"/>
              </a:solidFill>
              <a:ln w="9525">
                <a:solidFill>
                  <a:srgbClr val="B1864B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8874343739809591E-2"/>
                  <c:y val="-1.4498138929843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59-4F4B-82CD-92DB6211F3F8}"/>
                </c:ext>
              </c:extLst>
            </c:dLbl>
            <c:dLbl>
              <c:idx val="1"/>
              <c:layout>
                <c:manualLayout>
                  <c:x val="-3.1960358030182337E-2"/>
                  <c:y val="-5.0743486254451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59-4F4B-82CD-92DB6211F3F8}"/>
                </c:ext>
              </c:extLst>
            </c:dLbl>
            <c:dLbl>
              <c:idx val="2"/>
              <c:layout>
                <c:manualLayout>
                  <c:x val="-4.5417350884995954E-2"/>
                  <c:y val="-3.9869882057069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59-4F4B-82CD-92DB6211F3F8}"/>
                </c:ext>
              </c:extLst>
            </c:dLbl>
            <c:dLbl>
              <c:idx val="3"/>
              <c:layout>
                <c:manualLayout>
                  <c:x val="-3.5324606243885746E-2"/>
                  <c:y val="-3.9869882057069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59-4F4B-82CD-92DB6211F3F8}"/>
                </c:ext>
              </c:extLst>
            </c:dLbl>
            <c:dLbl>
              <c:idx val="4"/>
              <c:layout>
                <c:manualLayout>
                  <c:x val="-2.6913985709627233E-2"/>
                  <c:y val="-4.7118951521990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59-4F4B-82CD-92DB6211F3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Helvetica"/>
                    <a:cs typeface="Helvetica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'Case 5'!$U$74:$Y$74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'Case 5'!$U$75:$Y$75</c:f>
              <c:numCache>
                <c:formatCode>#,##0_);\(#,##0\);\-</c:formatCode>
                <c:ptCount val="5"/>
                <c:pt idx="0">
                  <c:v>100</c:v>
                </c:pt>
                <c:pt idx="1">
                  <c:v>117</c:v>
                </c:pt>
                <c:pt idx="2">
                  <c:v>130</c:v>
                </c:pt>
                <c:pt idx="3">
                  <c:v>178</c:v>
                </c:pt>
                <c:pt idx="4">
                  <c:v>180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559-4F4B-82CD-92DB6211F3F8}"/>
            </c:ext>
          </c:extLst>
        </c:ser>
        <c:ser>
          <c:idx val="1"/>
          <c:order val="1"/>
          <c:tx>
            <c:strRef>
              <c:f>'Case 5'!$T$76</c:f>
              <c:strCache>
                <c:ptCount val="1"/>
                <c:pt idx="0">
                  <c:v>Pfizer</c:v>
                </c:pt>
              </c:strCache>
            </c:strRef>
          </c:tx>
          <c:spPr>
            <a:ln w="28575" cap="rnd">
              <a:solidFill>
                <a:srgbClr val="858080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858080"/>
              </a:solidFill>
              <a:ln w="9525">
                <a:solidFill>
                  <a:srgbClr val="85808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59-4F4B-82CD-92DB6211F3F8}"/>
                </c:ext>
              </c:extLst>
            </c:dLbl>
            <c:dLbl>
              <c:idx val="1"/>
              <c:layout>
                <c:manualLayout>
                  <c:x val="-2.3549737495923827E-2"/>
                  <c:y val="3.6245347324608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59-4F4B-82CD-92DB6211F3F8}"/>
                </c:ext>
              </c:extLst>
            </c:dLbl>
            <c:dLbl>
              <c:idx val="2"/>
              <c:layout>
                <c:manualLayout>
                  <c:x val="-3.1960358030182337E-2"/>
                  <c:y val="5.7992555719373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559-4F4B-82CD-92DB6211F3F8}"/>
                </c:ext>
              </c:extLst>
            </c:dLbl>
            <c:dLbl>
              <c:idx val="3"/>
              <c:layout>
                <c:manualLayout>
                  <c:x val="-2.5231861602775532E-2"/>
                  <c:y val="-4.7118951521990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559-4F4B-82CD-92DB6211F3F8}"/>
                </c:ext>
              </c:extLst>
            </c:dLbl>
            <c:dLbl>
              <c:idx val="4"/>
              <c:layout>
                <c:manualLayout>
                  <c:x val="-2.5231861602775654E-2"/>
                  <c:y val="-3.6245347324608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559-4F4B-82CD-92DB6211F3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/>
                    <a:ea typeface="Helvetica"/>
                    <a:cs typeface="Helvetica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'Case 5'!$U$74:$Y$74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'Case 5'!$U$76:$Y$76</c:f>
              <c:numCache>
                <c:formatCode>#,##0_);\(#,##0\);\-</c:formatCode>
                <c:ptCount val="5"/>
                <c:pt idx="0">
                  <c:v>100</c:v>
                </c:pt>
                <c:pt idx="1">
                  <c:v>115</c:v>
                </c:pt>
                <c:pt idx="2">
                  <c:v>128</c:v>
                </c:pt>
                <c:pt idx="3">
                  <c:v>122</c:v>
                </c:pt>
                <c:pt idx="4">
                  <c:v>120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559-4F4B-82CD-92DB6211F3F8}"/>
            </c:ext>
          </c:extLst>
        </c:ser>
        <c:ser>
          <c:idx val="2"/>
          <c:order val="2"/>
          <c:tx>
            <c:strRef>
              <c:f>'Case 5'!$T$77</c:f>
              <c:strCache>
                <c:ptCount val="1"/>
                <c:pt idx="0">
                  <c:v>GSK</c:v>
                </c:pt>
              </c:strCache>
            </c:strRef>
          </c:tx>
          <c:spPr>
            <a:ln w="28575" cap="rnd">
              <a:solidFill>
                <a:srgbClr val="131429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111328"/>
              </a:solidFill>
              <a:ln w="9525">
                <a:solidFill>
                  <a:srgbClr val="111328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559-4F4B-82CD-92DB6211F3F8}"/>
                </c:ext>
              </c:extLst>
            </c:dLbl>
            <c:dLbl>
              <c:idx val="1"/>
              <c:layout>
                <c:manualLayout>
                  <c:x val="-2.1867613389072126E-2"/>
                  <c:y val="-3.2620812592147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559-4F4B-82CD-92DB6211F3F8}"/>
                </c:ext>
              </c:extLst>
            </c:dLbl>
            <c:dLbl>
              <c:idx val="2"/>
              <c:layout>
                <c:manualLayout>
                  <c:x val="-2.1867613389072064E-2"/>
                  <c:y val="4.7118951521990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559-4F4B-82CD-92DB6211F3F8}"/>
                </c:ext>
              </c:extLst>
            </c:dLbl>
            <c:dLbl>
              <c:idx val="3"/>
              <c:layout>
                <c:manualLayout>
                  <c:x val="-3.3642482137034038E-2"/>
                  <c:y val="2.899627785968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559-4F4B-82CD-92DB6211F3F8}"/>
                </c:ext>
              </c:extLst>
            </c:dLbl>
            <c:dLbl>
              <c:idx val="4"/>
              <c:layout>
                <c:manualLayout>
                  <c:x val="-2.1867613389072251E-2"/>
                  <c:y val="-3.9869882057069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559-4F4B-82CD-92DB6211F3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/>
                    <a:ea typeface="Helvetica"/>
                    <a:cs typeface="Helvetica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'Case 5'!$U$74:$Y$74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'Case 5'!$U$77:$Y$77</c:f>
              <c:numCache>
                <c:formatCode>#,##0_);\(#,##0\);\-</c:formatCode>
                <c:ptCount val="5"/>
                <c:pt idx="0">
                  <c:v>100</c:v>
                </c:pt>
                <c:pt idx="1">
                  <c:v>87</c:v>
                </c:pt>
                <c:pt idx="2">
                  <c:v>97</c:v>
                </c:pt>
                <c:pt idx="3">
                  <c:v>118</c:v>
                </c:pt>
                <c:pt idx="4">
                  <c:v>90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9559-4F4B-82CD-92DB6211F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054688"/>
        <c:axId val="162055520"/>
      </c:lineChart>
      <c:catAx>
        <c:axId val="16205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979797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67757E"/>
                </a:solidFill>
                <a:latin typeface="Corbel" panose="020B0503020204020204" pitchFamily="34" charset="0"/>
                <a:ea typeface="Helvetica"/>
                <a:cs typeface="Helvetica"/>
              </a:defRPr>
            </a:pPr>
            <a:endParaRPr lang="en-RO"/>
          </a:p>
        </c:txPr>
        <c:crossAx val="162055520"/>
        <c:crosses val="autoZero"/>
        <c:auto val="1"/>
        <c:lblAlgn val="ctr"/>
        <c:lblOffset val="100"/>
        <c:noMultiLvlLbl val="0"/>
      </c:catAx>
      <c:valAx>
        <c:axId val="162055520"/>
        <c:scaling>
          <c:orientation val="minMax"/>
          <c:max val="200"/>
          <c:min val="80"/>
        </c:scaling>
        <c:delete val="0"/>
        <c:axPos val="l"/>
        <c:numFmt formatCode="#,##0_);\(#,##0\);\-" sourceLinked="1"/>
        <c:majorTickMark val="out"/>
        <c:minorTickMark val="none"/>
        <c:tickLblPos val="nextTo"/>
        <c:spPr>
          <a:noFill/>
          <a:ln w="9525">
            <a:solidFill>
              <a:srgbClr val="979797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67757E"/>
                </a:solidFill>
                <a:latin typeface="Corbel" panose="020B0503020204020204" pitchFamily="34" charset="0"/>
                <a:ea typeface="Helvetica"/>
                <a:cs typeface="Helvetica"/>
              </a:defRPr>
            </a:pPr>
            <a:endParaRPr lang="en-RO"/>
          </a:p>
        </c:txPr>
        <c:crossAx val="1620546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67757E"/>
              </a:solidFill>
              <a:latin typeface="Corbel" panose="020B0503020204020204" pitchFamily="34" charset="0"/>
              <a:ea typeface="Helvetica"/>
              <a:cs typeface="Helvetica"/>
            </a:defRPr>
          </a:pPr>
          <a:endParaRPr lang="en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 sz="1000">
          <a:latin typeface="Helvetica"/>
          <a:ea typeface="Helvetica"/>
          <a:cs typeface="Helvetica"/>
        </a:defRPr>
      </a:pPr>
      <a:endParaRPr lang="en-RO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67757E"/>
              </a:solidFill>
              <a:latin typeface="Corbel" panose="020B0503020204020204" pitchFamily="34" charset="0"/>
              <a:ea typeface="Helvetica"/>
              <a:cs typeface="Helvetica"/>
            </a:defRPr>
          </a:pPr>
          <a:endParaRPr lang="en-RO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 sz="1000">
          <a:latin typeface="Helvetica"/>
          <a:ea typeface="Helvetica"/>
          <a:cs typeface="Helvetica"/>
        </a:defRPr>
      </a:pPr>
      <a:endParaRPr lang="en-R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77099737532808"/>
          <c:y val="5.0925925925925923E-2"/>
          <c:w val="0.47534689413823272"/>
          <c:h val="0.7922448235637211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1864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65-4200-AE9E-BDCE8D85A185}"/>
              </c:ext>
            </c:extLst>
          </c:dPt>
          <c:dPt>
            <c:idx val="1"/>
            <c:bubble3D val="0"/>
            <c:spPr>
              <a:solidFill>
                <a:srgbClr val="85808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65-4200-AE9E-BDCE8D85A185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65-4200-AE9E-BDCE8D85A1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R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Sheet1!$B$12:$B$14</c:f>
              <c:strCache>
                <c:ptCount val="3"/>
                <c:pt idx="0">
                  <c:v>Pharmaceuticals</c:v>
                </c:pt>
                <c:pt idx="1">
                  <c:v>Vaccines</c:v>
                </c:pt>
                <c:pt idx="2">
                  <c:v>Consumer healthcare</c:v>
                </c:pt>
              </c:strCache>
            </c:strRef>
          </c:cat>
          <c:val>
            <c:numRef>
              <c:f>Sheet1!$C$12:$C$14</c:f>
              <c:numCache>
                <c:formatCode>0%</c:formatCode>
                <c:ptCount val="3"/>
                <c:pt idx="0">
                  <c:v>0.5</c:v>
                </c:pt>
                <c:pt idx="1">
                  <c:v>0.21</c:v>
                </c:pt>
                <c:pt idx="2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65-4200-AE9E-BDCE8D85A1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9150695945061611"/>
          <c:w val="1"/>
          <c:h val="0.208493040549383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1864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FB-48FE-B7A3-56B1E38D23D6}"/>
              </c:ext>
            </c:extLst>
          </c:dPt>
          <c:dPt>
            <c:idx val="1"/>
            <c:bubble3D val="0"/>
            <c:spPr>
              <a:solidFill>
                <a:srgbClr val="85808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FB-48FE-B7A3-56B1E38D23D6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FB-48FE-B7A3-56B1E38D23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R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Sheet1!$B$7:$B$9</c:f>
              <c:strCache>
                <c:ptCount val="3"/>
                <c:pt idx="0">
                  <c:v>Pharmaceuticals</c:v>
                </c:pt>
                <c:pt idx="1">
                  <c:v>Vaccines</c:v>
                </c:pt>
                <c:pt idx="2">
                  <c:v>Consumer healthcare</c:v>
                </c:pt>
              </c:strCache>
            </c:strRef>
          </c:cat>
          <c:val>
            <c:numRef>
              <c:f>Sheet1!$C$7:$C$9</c:f>
              <c:numCache>
                <c:formatCode>0%</c:formatCode>
                <c:ptCount val="3"/>
                <c:pt idx="0">
                  <c:v>0.57999999999999996</c:v>
                </c:pt>
                <c:pt idx="1">
                  <c:v>0.16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FB-48FE-B7A3-56B1E38D23D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579357570120435E-2"/>
          <c:y val="0.77014182870850312"/>
          <c:w val="0.90420642429879561"/>
          <c:h val="0.229858171291496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of financials (3)'!$U$31</c:f>
              <c:strCache>
                <c:ptCount val="1"/>
                <c:pt idx="0">
                  <c:v>Total revenue</c:v>
                </c:pt>
              </c:strCache>
            </c:strRef>
          </c:tx>
          <c:spPr>
            <a:solidFill>
              <a:srgbClr val="BBB2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111328"/>
                    </a:solidFill>
                    <a:latin typeface="+mn-lt"/>
                    <a:ea typeface="Helvetica"/>
                    <a:cs typeface="Helvetica"/>
                  </a:defRPr>
                </a:pPr>
                <a:endParaRPr lang="en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 of financials (3)'!$V$30:$Z$30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'Analysis of financials (3)'!$V$31:$Z$31</c:f>
              <c:numCache>
                <c:formatCode>#,##0;\(#,##0\);\-</c:formatCode>
                <c:ptCount val="5"/>
                <c:pt idx="0">
                  <c:v>35462.959999999999</c:v>
                </c:pt>
                <c:pt idx="1">
                  <c:v>38299.996800000001</c:v>
                </c:pt>
                <c:pt idx="2">
                  <c:v>41363.996544000001</c:v>
                </c:pt>
                <c:pt idx="3">
                  <c:v>44673.116267520003</c:v>
                </c:pt>
                <c:pt idx="4">
                  <c:v>48246.965568921609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BD-4DE5-9C7B-90DD154EA523}"/>
            </c:ext>
          </c:extLst>
        </c:ser>
        <c:ser>
          <c:idx val="1"/>
          <c:order val="1"/>
          <c:tx>
            <c:strRef>
              <c:f>'Analysis of financials (3)'!$U$32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rgbClr val="11132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11328"/>
                    </a:solidFill>
                    <a:latin typeface="+mn-lt"/>
                    <a:ea typeface="Helvetica"/>
                    <a:cs typeface="Helvetica"/>
                  </a:defRPr>
                </a:pPr>
                <a:endParaRPr lang="en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 of financials (3)'!$V$30:$Z$30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'Analysis of financials (3)'!$V$32:$Z$32</c:f>
              <c:numCache>
                <c:formatCode>#,##0;\(#,##0\);\-</c:formatCode>
                <c:ptCount val="5"/>
                <c:pt idx="0">
                  <c:v>8188.02</c:v>
                </c:pt>
                <c:pt idx="1">
                  <c:v>8543.6897999999965</c:v>
                </c:pt>
                <c:pt idx="2">
                  <c:v>9090.5449840000001</c:v>
                </c:pt>
                <c:pt idx="3">
                  <c:v>9681.7885827199971</c:v>
                </c:pt>
                <c:pt idx="4">
                  <c:v>10320.971669337599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BD-4DE5-9C7B-90DD154EA5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5059568"/>
        <c:axId val="1795059984"/>
      </c:barChart>
      <c:catAx>
        <c:axId val="179505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979797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elvetica"/>
                <a:cs typeface="Helvetica"/>
              </a:defRPr>
            </a:pPr>
            <a:endParaRPr lang="en-RO"/>
          </a:p>
        </c:txPr>
        <c:crossAx val="1795059984"/>
        <c:crosses val="autoZero"/>
        <c:auto val="1"/>
        <c:lblAlgn val="ctr"/>
        <c:lblOffset val="100"/>
        <c:noMultiLvlLbl val="0"/>
      </c:catAx>
      <c:valAx>
        <c:axId val="179505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\(#,##0\);\-" sourceLinked="1"/>
        <c:majorTickMark val="out"/>
        <c:minorTickMark val="none"/>
        <c:tickLblPos val="nextTo"/>
        <c:spPr>
          <a:noFill/>
          <a:ln w="9525">
            <a:solidFill>
              <a:srgbClr val="979797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elvetica"/>
                <a:cs typeface="Helvetica"/>
              </a:defRPr>
            </a:pPr>
            <a:endParaRPr lang="en-RO"/>
          </a:p>
        </c:txPr>
        <c:crossAx val="17950595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elvetica"/>
              <a:cs typeface="Helvetica"/>
            </a:defRPr>
          </a:pPr>
          <a:endParaRPr lang="en-RO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 sz="1000">
          <a:latin typeface="+mn-lt"/>
          <a:ea typeface="Helvetica"/>
          <a:cs typeface="Helvetica"/>
        </a:defRPr>
      </a:pPr>
      <a:endParaRPr lang="en-R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56B8C6-846D-B241-9C37-376A99269A25}" type="doc">
      <dgm:prSet loTypeId="urn:microsoft.com/office/officeart/2005/8/layout/cycl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DFFE602-5335-4F42-BC02-16BDA6030286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CULTURE</a:t>
          </a:r>
        </a:p>
      </dgm:t>
    </dgm:pt>
    <dgm:pt modelId="{C00DC83A-BB2F-B44C-9823-44BEED8F4C9B}" type="parTrans" cxnId="{66950BE6-9F2B-224E-9CC3-FD8277435E13}">
      <dgm:prSet/>
      <dgm:spPr/>
      <dgm:t>
        <a:bodyPr/>
        <a:lstStyle/>
        <a:p>
          <a:endParaRPr lang="hu-HU"/>
        </a:p>
      </dgm:t>
    </dgm:pt>
    <dgm:pt modelId="{7A099495-3F8A-2C4A-81F4-ADE41F3DF0FC}" type="sibTrans" cxnId="{66950BE6-9F2B-224E-9CC3-FD8277435E13}">
      <dgm:prSet/>
      <dgm:spPr>
        <a:solidFill>
          <a:srgbClr val="B1864B"/>
        </a:solidFill>
      </dgm:spPr>
      <dgm:t>
        <a:bodyPr/>
        <a:lstStyle/>
        <a:p>
          <a:endParaRPr lang="hu-HU"/>
        </a:p>
      </dgm:t>
    </dgm:pt>
    <dgm:pt modelId="{36BA2D2B-9681-8545-B9DE-DD06552F5523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IMAGE</a:t>
          </a:r>
        </a:p>
      </dgm:t>
    </dgm:pt>
    <dgm:pt modelId="{E8E9D1F4-29D5-8E4C-A0AC-8A3E7EF598DD}" type="parTrans" cxnId="{03664E60-49B3-8246-B4D4-F11338F80F15}">
      <dgm:prSet/>
      <dgm:spPr/>
      <dgm:t>
        <a:bodyPr/>
        <a:lstStyle/>
        <a:p>
          <a:endParaRPr lang="hu-HU"/>
        </a:p>
      </dgm:t>
    </dgm:pt>
    <dgm:pt modelId="{8EA02DFD-9384-DA4A-8727-F8CA120912CC}" type="sibTrans" cxnId="{03664E60-49B3-8246-B4D4-F11338F80F15}">
      <dgm:prSet/>
      <dgm:spPr>
        <a:solidFill>
          <a:srgbClr val="111328"/>
        </a:solidFill>
      </dgm:spPr>
      <dgm:t>
        <a:bodyPr/>
        <a:lstStyle/>
        <a:p>
          <a:endParaRPr lang="hu-HU"/>
        </a:p>
      </dgm:t>
    </dgm:pt>
    <dgm:pt modelId="{923B257D-A2A7-8646-BB94-F97FA0591FBE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VISION</a:t>
          </a:r>
        </a:p>
      </dgm:t>
    </dgm:pt>
    <dgm:pt modelId="{8DE60002-0C7B-524F-9888-52E550DDD532}" type="parTrans" cxnId="{A8284A26-EDEE-AE49-AF1D-2BEDD787559E}">
      <dgm:prSet/>
      <dgm:spPr/>
      <dgm:t>
        <a:bodyPr/>
        <a:lstStyle/>
        <a:p>
          <a:endParaRPr lang="hu-HU"/>
        </a:p>
      </dgm:t>
    </dgm:pt>
    <dgm:pt modelId="{074945B8-7665-5E49-83D2-1AAD8CE30DDC}" type="sibTrans" cxnId="{A8284A26-EDEE-AE49-AF1D-2BEDD787559E}">
      <dgm:prSet/>
      <dgm:spPr>
        <a:solidFill>
          <a:srgbClr val="BBB29E"/>
        </a:solidFill>
      </dgm:spPr>
      <dgm:t>
        <a:bodyPr/>
        <a:lstStyle/>
        <a:p>
          <a:endParaRPr lang="hu-HU"/>
        </a:p>
      </dgm:t>
    </dgm:pt>
    <dgm:pt modelId="{2D5892E0-96A0-3146-A36F-329ACD3C53C9}" type="pres">
      <dgm:prSet presAssocID="{3C56B8C6-846D-B241-9C37-376A99269A25}" presName="cycle" presStyleCnt="0">
        <dgm:presLayoutVars>
          <dgm:dir/>
          <dgm:resizeHandles val="exact"/>
        </dgm:presLayoutVars>
      </dgm:prSet>
      <dgm:spPr/>
    </dgm:pt>
    <dgm:pt modelId="{2A069007-8449-B343-BB60-16D57E9F5E73}" type="pres">
      <dgm:prSet presAssocID="{ADFFE602-5335-4F42-BC02-16BDA6030286}" presName="dummy" presStyleCnt="0"/>
      <dgm:spPr/>
    </dgm:pt>
    <dgm:pt modelId="{52772AB8-F5F6-4F4B-90F3-C1FAEFEBB3B6}" type="pres">
      <dgm:prSet presAssocID="{ADFFE602-5335-4F42-BC02-16BDA6030286}" presName="node" presStyleLbl="revTx" presStyleIdx="0" presStyleCnt="3">
        <dgm:presLayoutVars>
          <dgm:bulletEnabled val="1"/>
        </dgm:presLayoutVars>
      </dgm:prSet>
      <dgm:spPr/>
    </dgm:pt>
    <dgm:pt modelId="{BA36FAD8-D0CB-1B4C-815B-37D7E1AB7267}" type="pres">
      <dgm:prSet presAssocID="{7A099495-3F8A-2C4A-81F4-ADE41F3DF0FC}" presName="sibTrans" presStyleLbl="node1" presStyleIdx="0" presStyleCnt="3"/>
      <dgm:spPr/>
    </dgm:pt>
    <dgm:pt modelId="{0D783932-659C-244C-90C9-A522D19B8977}" type="pres">
      <dgm:prSet presAssocID="{36BA2D2B-9681-8545-B9DE-DD06552F5523}" presName="dummy" presStyleCnt="0"/>
      <dgm:spPr/>
    </dgm:pt>
    <dgm:pt modelId="{C35879ED-A72D-9C44-B765-BD1164903BDE}" type="pres">
      <dgm:prSet presAssocID="{36BA2D2B-9681-8545-B9DE-DD06552F5523}" presName="node" presStyleLbl="revTx" presStyleIdx="1" presStyleCnt="3">
        <dgm:presLayoutVars>
          <dgm:bulletEnabled val="1"/>
        </dgm:presLayoutVars>
      </dgm:prSet>
      <dgm:spPr/>
    </dgm:pt>
    <dgm:pt modelId="{D8313FC6-28A3-ED4F-8B79-D6D29B49E60F}" type="pres">
      <dgm:prSet presAssocID="{8EA02DFD-9384-DA4A-8727-F8CA120912CC}" presName="sibTrans" presStyleLbl="node1" presStyleIdx="1" presStyleCnt="3"/>
      <dgm:spPr/>
    </dgm:pt>
    <dgm:pt modelId="{54711021-6308-984C-A3FB-512EEC94CB66}" type="pres">
      <dgm:prSet presAssocID="{923B257D-A2A7-8646-BB94-F97FA0591FBE}" presName="dummy" presStyleCnt="0"/>
      <dgm:spPr/>
    </dgm:pt>
    <dgm:pt modelId="{1C0EA6A5-B041-8A4C-9267-76DE565BBE4C}" type="pres">
      <dgm:prSet presAssocID="{923B257D-A2A7-8646-BB94-F97FA0591FBE}" presName="node" presStyleLbl="revTx" presStyleIdx="2" presStyleCnt="3">
        <dgm:presLayoutVars>
          <dgm:bulletEnabled val="1"/>
        </dgm:presLayoutVars>
      </dgm:prSet>
      <dgm:spPr/>
    </dgm:pt>
    <dgm:pt modelId="{1C13D1B6-1EE9-464A-8DD4-79CF3DAC1EC7}" type="pres">
      <dgm:prSet presAssocID="{074945B8-7665-5E49-83D2-1AAD8CE30DDC}" presName="sibTrans" presStyleLbl="node1" presStyleIdx="2" presStyleCnt="3" custScaleX="109728" custScaleY="118915" custLinFactNeighborX="2331" custLinFactNeighborY="10411"/>
      <dgm:spPr/>
    </dgm:pt>
  </dgm:ptLst>
  <dgm:cxnLst>
    <dgm:cxn modelId="{D852801C-BBCD-EA48-B287-75476B448512}" type="presOf" srcId="{7A099495-3F8A-2C4A-81F4-ADE41F3DF0FC}" destId="{BA36FAD8-D0CB-1B4C-815B-37D7E1AB7267}" srcOrd="0" destOrd="0" presId="urn:microsoft.com/office/officeart/2005/8/layout/cycle1"/>
    <dgm:cxn modelId="{A8284A26-EDEE-AE49-AF1D-2BEDD787559E}" srcId="{3C56B8C6-846D-B241-9C37-376A99269A25}" destId="{923B257D-A2A7-8646-BB94-F97FA0591FBE}" srcOrd="2" destOrd="0" parTransId="{8DE60002-0C7B-524F-9888-52E550DDD532}" sibTransId="{074945B8-7665-5E49-83D2-1AAD8CE30DDC}"/>
    <dgm:cxn modelId="{03664E60-49B3-8246-B4D4-F11338F80F15}" srcId="{3C56B8C6-846D-B241-9C37-376A99269A25}" destId="{36BA2D2B-9681-8545-B9DE-DD06552F5523}" srcOrd="1" destOrd="0" parTransId="{E8E9D1F4-29D5-8E4C-A0AC-8A3E7EF598DD}" sibTransId="{8EA02DFD-9384-DA4A-8727-F8CA120912CC}"/>
    <dgm:cxn modelId="{AD097077-00B3-C245-96AB-03CE66C42BD3}" type="presOf" srcId="{923B257D-A2A7-8646-BB94-F97FA0591FBE}" destId="{1C0EA6A5-B041-8A4C-9267-76DE565BBE4C}" srcOrd="0" destOrd="0" presId="urn:microsoft.com/office/officeart/2005/8/layout/cycle1"/>
    <dgm:cxn modelId="{16BBB389-49E2-8047-B80D-F806E40DDBEC}" type="presOf" srcId="{36BA2D2B-9681-8545-B9DE-DD06552F5523}" destId="{C35879ED-A72D-9C44-B765-BD1164903BDE}" srcOrd="0" destOrd="0" presId="urn:microsoft.com/office/officeart/2005/8/layout/cycle1"/>
    <dgm:cxn modelId="{D53CC28C-9B94-C64E-8A6F-BBDADE72DEE5}" type="presOf" srcId="{ADFFE602-5335-4F42-BC02-16BDA6030286}" destId="{52772AB8-F5F6-4F4B-90F3-C1FAEFEBB3B6}" srcOrd="0" destOrd="0" presId="urn:microsoft.com/office/officeart/2005/8/layout/cycle1"/>
    <dgm:cxn modelId="{9A5090AB-B386-7644-A191-548CC28DA6A3}" type="presOf" srcId="{8EA02DFD-9384-DA4A-8727-F8CA120912CC}" destId="{D8313FC6-28A3-ED4F-8B79-D6D29B49E60F}" srcOrd="0" destOrd="0" presId="urn:microsoft.com/office/officeart/2005/8/layout/cycle1"/>
    <dgm:cxn modelId="{11E782D7-8456-5741-9E50-B10746794BE2}" type="presOf" srcId="{074945B8-7665-5E49-83D2-1AAD8CE30DDC}" destId="{1C13D1B6-1EE9-464A-8DD4-79CF3DAC1EC7}" srcOrd="0" destOrd="0" presId="urn:microsoft.com/office/officeart/2005/8/layout/cycle1"/>
    <dgm:cxn modelId="{66950BE6-9F2B-224E-9CC3-FD8277435E13}" srcId="{3C56B8C6-846D-B241-9C37-376A99269A25}" destId="{ADFFE602-5335-4F42-BC02-16BDA6030286}" srcOrd="0" destOrd="0" parTransId="{C00DC83A-BB2F-B44C-9823-44BEED8F4C9B}" sibTransId="{7A099495-3F8A-2C4A-81F4-ADE41F3DF0FC}"/>
    <dgm:cxn modelId="{415A61F9-EC20-D243-84F7-8443372EA9F7}" type="presOf" srcId="{3C56B8C6-846D-B241-9C37-376A99269A25}" destId="{2D5892E0-96A0-3146-A36F-329ACD3C53C9}" srcOrd="0" destOrd="0" presId="urn:microsoft.com/office/officeart/2005/8/layout/cycle1"/>
    <dgm:cxn modelId="{7310BF9B-4D6F-EC44-BC87-78F4B7CCDA23}" type="presParOf" srcId="{2D5892E0-96A0-3146-A36F-329ACD3C53C9}" destId="{2A069007-8449-B343-BB60-16D57E9F5E73}" srcOrd="0" destOrd="0" presId="urn:microsoft.com/office/officeart/2005/8/layout/cycle1"/>
    <dgm:cxn modelId="{E834DE51-D4A7-6C42-8CEB-84B16B90CA65}" type="presParOf" srcId="{2D5892E0-96A0-3146-A36F-329ACD3C53C9}" destId="{52772AB8-F5F6-4F4B-90F3-C1FAEFEBB3B6}" srcOrd="1" destOrd="0" presId="urn:microsoft.com/office/officeart/2005/8/layout/cycle1"/>
    <dgm:cxn modelId="{B5B83978-707A-694D-8B3E-F16C85846C62}" type="presParOf" srcId="{2D5892E0-96A0-3146-A36F-329ACD3C53C9}" destId="{BA36FAD8-D0CB-1B4C-815B-37D7E1AB7267}" srcOrd="2" destOrd="0" presId="urn:microsoft.com/office/officeart/2005/8/layout/cycle1"/>
    <dgm:cxn modelId="{CD6C4B75-3F95-5942-9A60-9DF52A837BAB}" type="presParOf" srcId="{2D5892E0-96A0-3146-A36F-329ACD3C53C9}" destId="{0D783932-659C-244C-90C9-A522D19B8977}" srcOrd="3" destOrd="0" presId="urn:microsoft.com/office/officeart/2005/8/layout/cycle1"/>
    <dgm:cxn modelId="{A03460F7-C998-C24D-9DF5-56D529482B6F}" type="presParOf" srcId="{2D5892E0-96A0-3146-A36F-329ACD3C53C9}" destId="{C35879ED-A72D-9C44-B765-BD1164903BDE}" srcOrd="4" destOrd="0" presId="urn:microsoft.com/office/officeart/2005/8/layout/cycle1"/>
    <dgm:cxn modelId="{9B16457A-3315-6748-8E18-946CA243A44C}" type="presParOf" srcId="{2D5892E0-96A0-3146-A36F-329ACD3C53C9}" destId="{D8313FC6-28A3-ED4F-8B79-D6D29B49E60F}" srcOrd="5" destOrd="0" presId="urn:microsoft.com/office/officeart/2005/8/layout/cycle1"/>
    <dgm:cxn modelId="{AFE435C3-1200-854F-B2DF-E606F6D46BE5}" type="presParOf" srcId="{2D5892E0-96A0-3146-A36F-329ACD3C53C9}" destId="{54711021-6308-984C-A3FB-512EEC94CB66}" srcOrd="6" destOrd="0" presId="urn:microsoft.com/office/officeart/2005/8/layout/cycle1"/>
    <dgm:cxn modelId="{DC71740F-5EAC-0E46-8463-B1F0A3650803}" type="presParOf" srcId="{2D5892E0-96A0-3146-A36F-329ACD3C53C9}" destId="{1C0EA6A5-B041-8A4C-9267-76DE565BBE4C}" srcOrd="7" destOrd="0" presId="urn:microsoft.com/office/officeart/2005/8/layout/cycle1"/>
    <dgm:cxn modelId="{A4D74348-2437-DF4D-8EF3-2C1B020598C3}" type="presParOf" srcId="{2D5892E0-96A0-3146-A36F-329ACD3C53C9}" destId="{1C13D1B6-1EE9-464A-8DD4-79CF3DAC1EC7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56B8C6-846D-B241-9C37-376A99269A25}" type="doc">
      <dgm:prSet loTypeId="urn:microsoft.com/office/officeart/2005/8/layout/cycl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DFFE602-5335-4F42-BC02-16BDA6030286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CULTURE</a:t>
          </a:r>
        </a:p>
      </dgm:t>
    </dgm:pt>
    <dgm:pt modelId="{C00DC83A-BB2F-B44C-9823-44BEED8F4C9B}" type="parTrans" cxnId="{66950BE6-9F2B-224E-9CC3-FD8277435E13}">
      <dgm:prSet/>
      <dgm:spPr/>
      <dgm:t>
        <a:bodyPr/>
        <a:lstStyle/>
        <a:p>
          <a:endParaRPr lang="hu-HU"/>
        </a:p>
      </dgm:t>
    </dgm:pt>
    <dgm:pt modelId="{7A099495-3F8A-2C4A-81F4-ADE41F3DF0FC}" type="sibTrans" cxnId="{66950BE6-9F2B-224E-9CC3-FD8277435E13}">
      <dgm:prSet/>
      <dgm:spPr>
        <a:solidFill>
          <a:srgbClr val="B1864B"/>
        </a:solidFill>
      </dgm:spPr>
      <dgm:t>
        <a:bodyPr/>
        <a:lstStyle/>
        <a:p>
          <a:endParaRPr lang="hu-HU"/>
        </a:p>
      </dgm:t>
    </dgm:pt>
    <dgm:pt modelId="{36BA2D2B-9681-8545-B9DE-DD06552F5523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IMAGE</a:t>
          </a:r>
        </a:p>
      </dgm:t>
    </dgm:pt>
    <dgm:pt modelId="{E8E9D1F4-29D5-8E4C-A0AC-8A3E7EF598DD}" type="parTrans" cxnId="{03664E60-49B3-8246-B4D4-F11338F80F15}">
      <dgm:prSet/>
      <dgm:spPr/>
      <dgm:t>
        <a:bodyPr/>
        <a:lstStyle/>
        <a:p>
          <a:endParaRPr lang="hu-HU"/>
        </a:p>
      </dgm:t>
    </dgm:pt>
    <dgm:pt modelId="{8EA02DFD-9384-DA4A-8727-F8CA120912CC}" type="sibTrans" cxnId="{03664E60-49B3-8246-B4D4-F11338F80F15}">
      <dgm:prSet/>
      <dgm:spPr>
        <a:solidFill>
          <a:srgbClr val="111328"/>
        </a:solidFill>
      </dgm:spPr>
      <dgm:t>
        <a:bodyPr/>
        <a:lstStyle/>
        <a:p>
          <a:endParaRPr lang="hu-HU"/>
        </a:p>
      </dgm:t>
    </dgm:pt>
    <dgm:pt modelId="{923B257D-A2A7-8646-BB94-F97FA0591FBE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VISION</a:t>
          </a:r>
        </a:p>
      </dgm:t>
    </dgm:pt>
    <dgm:pt modelId="{8DE60002-0C7B-524F-9888-52E550DDD532}" type="parTrans" cxnId="{A8284A26-EDEE-AE49-AF1D-2BEDD787559E}">
      <dgm:prSet/>
      <dgm:spPr/>
      <dgm:t>
        <a:bodyPr/>
        <a:lstStyle/>
        <a:p>
          <a:endParaRPr lang="hu-HU"/>
        </a:p>
      </dgm:t>
    </dgm:pt>
    <dgm:pt modelId="{074945B8-7665-5E49-83D2-1AAD8CE30DDC}" type="sibTrans" cxnId="{A8284A26-EDEE-AE49-AF1D-2BEDD787559E}">
      <dgm:prSet/>
      <dgm:spPr>
        <a:solidFill>
          <a:srgbClr val="BBB29E"/>
        </a:solidFill>
      </dgm:spPr>
      <dgm:t>
        <a:bodyPr/>
        <a:lstStyle/>
        <a:p>
          <a:endParaRPr lang="hu-HU"/>
        </a:p>
      </dgm:t>
    </dgm:pt>
    <dgm:pt modelId="{2D5892E0-96A0-3146-A36F-329ACD3C53C9}" type="pres">
      <dgm:prSet presAssocID="{3C56B8C6-846D-B241-9C37-376A99269A25}" presName="cycle" presStyleCnt="0">
        <dgm:presLayoutVars>
          <dgm:dir/>
          <dgm:resizeHandles val="exact"/>
        </dgm:presLayoutVars>
      </dgm:prSet>
      <dgm:spPr/>
    </dgm:pt>
    <dgm:pt modelId="{2A069007-8449-B343-BB60-16D57E9F5E73}" type="pres">
      <dgm:prSet presAssocID="{ADFFE602-5335-4F42-BC02-16BDA6030286}" presName="dummy" presStyleCnt="0"/>
      <dgm:spPr/>
    </dgm:pt>
    <dgm:pt modelId="{52772AB8-F5F6-4F4B-90F3-C1FAEFEBB3B6}" type="pres">
      <dgm:prSet presAssocID="{ADFFE602-5335-4F42-BC02-16BDA6030286}" presName="node" presStyleLbl="revTx" presStyleIdx="0" presStyleCnt="3">
        <dgm:presLayoutVars>
          <dgm:bulletEnabled val="1"/>
        </dgm:presLayoutVars>
      </dgm:prSet>
      <dgm:spPr/>
    </dgm:pt>
    <dgm:pt modelId="{BA36FAD8-D0CB-1B4C-815B-37D7E1AB7267}" type="pres">
      <dgm:prSet presAssocID="{7A099495-3F8A-2C4A-81F4-ADE41F3DF0FC}" presName="sibTrans" presStyleLbl="node1" presStyleIdx="0" presStyleCnt="3"/>
      <dgm:spPr/>
    </dgm:pt>
    <dgm:pt modelId="{0D783932-659C-244C-90C9-A522D19B8977}" type="pres">
      <dgm:prSet presAssocID="{36BA2D2B-9681-8545-B9DE-DD06552F5523}" presName="dummy" presStyleCnt="0"/>
      <dgm:spPr/>
    </dgm:pt>
    <dgm:pt modelId="{C35879ED-A72D-9C44-B765-BD1164903BDE}" type="pres">
      <dgm:prSet presAssocID="{36BA2D2B-9681-8545-B9DE-DD06552F5523}" presName="node" presStyleLbl="revTx" presStyleIdx="1" presStyleCnt="3">
        <dgm:presLayoutVars>
          <dgm:bulletEnabled val="1"/>
        </dgm:presLayoutVars>
      </dgm:prSet>
      <dgm:spPr/>
    </dgm:pt>
    <dgm:pt modelId="{D8313FC6-28A3-ED4F-8B79-D6D29B49E60F}" type="pres">
      <dgm:prSet presAssocID="{8EA02DFD-9384-DA4A-8727-F8CA120912CC}" presName="sibTrans" presStyleLbl="node1" presStyleIdx="1" presStyleCnt="3"/>
      <dgm:spPr/>
    </dgm:pt>
    <dgm:pt modelId="{54711021-6308-984C-A3FB-512EEC94CB66}" type="pres">
      <dgm:prSet presAssocID="{923B257D-A2A7-8646-BB94-F97FA0591FBE}" presName="dummy" presStyleCnt="0"/>
      <dgm:spPr/>
    </dgm:pt>
    <dgm:pt modelId="{1C0EA6A5-B041-8A4C-9267-76DE565BBE4C}" type="pres">
      <dgm:prSet presAssocID="{923B257D-A2A7-8646-BB94-F97FA0591FBE}" presName="node" presStyleLbl="revTx" presStyleIdx="2" presStyleCnt="3">
        <dgm:presLayoutVars>
          <dgm:bulletEnabled val="1"/>
        </dgm:presLayoutVars>
      </dgm:prSet>
      <dgm:spPr/>
    </dgm:pt>
    <dgm:pt modelId="{1C13D1B6-1EE9-464A-8DD4-79CF3DAC1EC7}" type="pres">
      <dgm:prSet presAssocID="{074945B8-7665-5E49-83D2-1AAD8CE30DDC}" presName="sibTrans" presStyleLbl="node1" presStyleIdx="2" presStyleCnt="3" custScaleX="109728" custScaleY="118915" custLinFactNeighborX="2331" custLinFactNeighborY="10411"/>
      <dgm:spPr/>
    </dgm:pt>
  </dgm:ptLst>
  <dgm:cxnLst>
    <dgm:cxn modelId="{D852801C-BBCD-EA48-B287-75476B448512}" type="presOf" srcId="{7A099495-3F8A-2C4A-81F4-ADE41F3DF0FC}" destId="{BA36FAD8-D0CB-1B4C-815B-37D7E1AB7267}" srcOrd="0" destOrd="0" presId="urn:microsoft.com/office/officeart/2005/8/layout/cycle1"/>
    <dgm:cxn modelId="{A8284A26-EDEE-AE49-AF1D-2BEDD787559E}" srcId="{3C56B8C6-846D-B241-9C37-376A99269A25}" destId="{923B257D-A2A7-8646-BB94-F97FA0591FBE}" srcOrd="2" destOrd="0" parTransId="{8DE60002-0C7B-524F-9888-52E550DDD532}" sibTransId="{074945B8-7665-5E49-83D2-1AAD8CE30DDC}"/>
    <dgm:cxn modelId="{03664E60-49B3-8246-B4D4-F11338F80F15}" srcId="{3C56B8C6-846D-B241-9C37-376A99269A25}" destId="{36BA2D2B-9681-8545-B9DE-DD06552F5523}" srcOrd="1" destOrd="0" parTransId="{E8E9D1F4-29D5-8E4C-A0AC-8A3E7EF598DD}" sibTransId="{8EA02DFD-9384-DA4A-8727-F8CA120912CC}"/>
    <dgm:cxn modelId="{AD097077-00B3-C245-96AB-03CE66C42BD3}" type="presOf" srcId="{923B257D-A2A7-8646-BB94-F97FA0591FBE}" destId="{1C0EA6A5-B041-8A4C-9267-76DE565BBE4C}" srcOrd="0" destOrd="0" presId="urn:microsoft.com/office/officeart/2005/8/layout/cycle1"/>
    <dgm:cxn modelId="{16BBB389-49E2-8047-B80D-F806E40DDBEC}" type="presOf" srcId="{36BA2D2B-9681-8545-B9DE-DD06552F5523}" destId="{C35879ED-A72D-9C44-B765-BD1164903BDE}" srcOrd="0" destOrd="0" presId="urn:microsoft.com/office/officeart/2005/8/layout/cycle1"/>
    <dgm:cxn modelId="{D53CC28C-9B94-C64E-8A6F-BBDADE72DEE5}" type="presOf" srcId="{ADFFE602-5335-4F42-BC02-16BDA6030286}" destId="{52772AB8-F5F6-4F4B-90F3-C1FAEFEBB3B6}" srcOrd="0" destOrd="0" presId="urn:microsoft.com/office/officeart/2005/8/layout/cycle1"/>
    <dgm:cxn modelId="{9A5090AB-B386-7644-A191-548CC28DA6A3}" type="presOf" srcId="{8EA02DFD-9384-DA4A-8727-F8CA120912CC}" destId="{D8313FC6-28A3-ED4F-8B79-D6D29B49E60F}" srcOrd="0" destOrd="0" presId="urn:microsoft.com/office/officeart/2005/8/layout/cycle1"/>
    <dgm:cxn modelId="{11E782D7-8456-5741-9E50-B10746794BE2}" type="presOf" srcId="{074945B8-7665-5E49-83D2-1AAD8CE30DDC}" destId="{1C13D1B6-1EE9-464A-8DD4-79CF3DAC1EC7}" srcOrd="0" destOrd="0" presId="urn:microsoft.com/office/officeart/2005/8/layout/cycle1"/>
    <dgm:cxn modelId="{66950BE6-9F2B-224E-9CC3-FD8277435E13}" srcId="{3C56B8C6-846D-B241-9C37-376A99269A25}" destId="{ADFFE602-5335-4F42-BC02-16BDA6030286}" srcOrd="0" destOrd="0" parTransId="{C00DC83A-BB2F-B44C-9823-44BEED8F4C9B}" sibTransId="{7A099495-3F8A-2C4A-81F4-ADE41F3DF0FC}"/>
    <dgm:cxn modelId="{415A61F9-EC20-D243-84F7-8443372EA9F7}" type="presOf" srcId="{3C56B8C6-846D-B241-9C37-376A99269A25}" destId="{2D5892E0-96A0-3146-A36F-329ACD3C53C9}" srcOrd="0" destOrd="0" presId="urn:microsoft.com/office/officeart/2005/8/layout/cycle1"/>
    <dgm:cxn modelId="{7310BF9B-4D6F-EC44-BC87-78F4B7CCDA23}" type="presParOf" srcId="{2D5892E0-96A0-3146-A36F-329ACD3C53C9}" destId="{2A069007-8449-B343-BB60-16D57E9F5E73}" srcOrd="0" destOrd="0" presId="urn:microsoft.com/office/officeart/2005/8/layout/cycle1"/>
    <dgm:cxn modelId="{E834DE51-D4A7-6C42-8CEB-84B16B90CA65}" type="presParOf" srcId="{2D5892E0-96A0-3146-A36F-329ACD3C53C9}" destId="{52772AB8-F5F6-4F4B-90F3-C1FAEFEBB3B6}" srcOrd="1" destOrd="0" presId="urn:microsoft.com/office/officeart/2005/8/layout/cycle1"/>
    <dgm:cxn modelId="{B5B83978-707A-694D-8B3E-F16C85846C62}" type="presParOf" srcId="{2D5892E0-96A0-3146-A36F-329ACD3C53C9}" destId="{BA36FAD8-D0CB-1B4C-815B-37D7E1AB7267}" srcOrd="2" destOrd="0" presId="urn:microsoft.com/office/officeart/2005/8/layout/cycle1"/>
    <dgm:cxn modelId="{CD6C4B75-3F95-5942-9A60-9DF52A837BAB}" type="presParOf" srcId="{2D5892E0-96A0-3146-A36F-329ACD3C53C9}" destId="{0D783932-659C-244C-90C9-A522D19B8977}" srcOrd="3" destOrd="0" presId="urn:microsoft.com/office/officeart/2005/8/layout/cycle1"/>
    <dgm:cxn modelId="{A03460F7-C998-C24D-9DF5-56D529482B6F}" type="presParOf" srcId="{2D5892E0-96A0-3146-A36F-329ACD3C53C9}" destId="{C35879ED-A72D-9C44-B765-BD1164903BDE}" srcOrd="4" destOrd="0" presId="urn:microsoft.com/office/officeart/2005/8/layout/cycle1"/>
    <dgm:cxn modelId="{9B16457A-3315-6748-8E18-946CA243A44C}" type="presParOf" srcId="{2D5892E0-96A0-3146-A36F-329ACD3C53C9}" destId="{D8313FC6-28A3-ED4F-8B79-D6D29B49E60F}" srcOrd="5" destOrd="0" presId="urn:microsoft.com/office/officeart/2005/8/layout/cycle1"/>
    <dgm:cxn modelId="{AFE435C3-1200-854F-B2DF-E606F6D46BE5}" type="presParOf" srcId="{2D5892E0-96A0-3146-A36F-329ACD3C53C9}" destId="{54711021-6308-984C-A3FB-512EEC94CB66}" srcOrd="6" destOrd="0" presId="urn:microsoft.com/office/officeart/2005/8/layout/cycle1"/>
    <dgm:cxn modelId="{DC71740F-5EAC-0E46-8463-B1F0A3650803}" type="presParOf" srcId="{2D5892E0-96A0-3146-A36F-329ACD3C53C9}" destId="{1C0EA6A5-B041-8A4C-9267-76DE565BBE4C}" srcOrd="7" destOrd="0" presId="urn:microsoft.com/office/officeart/2005/8/layout/cycle1"/>
    <dgm:cxn modelId="{A4D74348-2437-DF4D-8EF3-2C1B020598C3}" type="presParOf" srcId="{2D5892E0-96A0-3146-A36F-329ACD3C53C9}" destId="{1C13D1B6-1EE9-464A-8DD4-79CF3DAC1EC7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56B8C6-846D-B241-9C37-376A99269A25}" type="doc">
      <dgm:prSet loTypeId="urn:microsoft.com/office/officeart/2005/8/layout/cycl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DFFE602-5335-4F42-BC02-16BDA6030286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CULTURE</a:t>
          </a:r>
        </a:p>
      </dgm:t>
    </dgm:pt>
    <dgm:pt modelId="{C00DC83A-BB2F-B44C-9823-44BEED8F4C9B}" type="parTrans" cxnId="{66950BE6-9F2B-224E-9CC3-FD8277435E13}">
      <dgm:prSet/>
      <dgm:spPr/>
      <dgm:t>
        <a:bodyPr/>
        <a:lstStyle/>
        <a:p>
          <a:endParaRPr lang="hu-HU"/>
        </a:p>
      </dgm:t>
    </dgm:pt>
    <dgm:pt modelId="{7A099495-3F8A-2C4A-81F4-ADE41F3DF0FC}" type="sibTrans" cxnId="{66950BE6-9F2B-224E-9CC3-FD8277435E13}">
      <dgm:prSet/>
      <dgm:spPr>
        <a:solidFill>
          <a:srgbClr val="B1864B"/>
        </a:solidFill>
      </dgm:spPr>
      <dgm:t>
        <a:bodyPr/>
        <a:lstStyle/>
        <a:p>
          <a:endParaRPr lang="hu-HU"/>
        </a:p>
      </dgm:t>
    </dgm:pt>
    <dgm:pt modelId="{36BA2D2B-9681-8545-B9DE-DD06552F5523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IMAGE</a:t>
          </a:r>
        </a:p>
      </dgm:t>
    </dgm:pt>
    <dgm:pt modelId="{E8E9D1F4-29D5-8E4C-A0AC-8A3E7EF598DD}" type="parTrans" cxnId="{03664E60-49B3-8246-B4D4-F11338F80F15}">
      <dgm:prSet/>
      <dgm:spPr/>
      <dgm:t>
        <a:bodyPr/>
        <a:lstStyle/>
        <a:p>
          <a:endParaRPr lang="hu-HU"/>
        </a:p>
      </dgm:t>
    </dgm:pt>
    <dgm:pt modelId="{8EA02DFD-9384-DA4A-8727-F8CA120912CC}" type="sibTrans" cxnId="{03664E60-49B3-8246-B4D4-F11338F80F15}">
      <dgm:prSet/>
      <dgm:spPr>
        <a:solidFill>
          <a:srgbClr val="111328"/>
        </a:solidFill>
      </dgm:spPr>
      <dgm:t>
        <a:bodyPr/>
        <a:lstStyle/>
        <a:p>
          <a:endParaRPr lang="hu-HU"/>
        </a:p>
      </dgm:t>
    </dgm:pt>
    <dgm:pt modelId="{923B257D-A2A7-8646-BB94-F97FA0591FBE}">
      <dgm:prSet phldrT="[Szöveg]" custT="1"/>
      <dgm:spPr/>
      <dgm:t>
        <a:bodyPr/>
        <a:lstStyle/>
        <a:p>
          <a:r>
            <a:rPr lang="hu-HU" sz="2000" b="1">
              <a:solidFill>
                <a:srgbClr val="111328"/>
              </a:solidFill>
            </a:rPr>
            <a:t>VISION</a:t>
          </a:r>
        </a:p>
      </dgm:t>
    </dgm:pt>
    <dgm:pt modelId="{8DE60002-0C7B-524F-9888-52E550DDD532}" type="parTrans" cxnId="{A8284A26-EDEE-AE49-AF1D-2BEDD787559E}">
      <dgm:prSet/>
      <dgm:spPr/>
      <dgm:t>
        <a:bodyPr/>
        <a:lstStyle/>
        <a:p>
          <a:endParaRPr lang="hu-HU"/>
        </a:p>
      </dgm:t>
    </dgm:pt>
    <dgm:pt modelId="{074945B8-7665-5E49-83D2-1AAD8CE30DDC}" type="sibTrans" cxnId="{A8284A26-EDEE-AE49-AF1D-2BEDD787559E}">
      <dgm:prSet/>
      <dgm:spPr>
        <a:solidFill>
          <a:srgbClr val="BBB29E"/>
        </a:solidFill>
      </dgm:spPr>
      <dgm:t>
        <a:bodyPr/>
        <a:lstStyle/>
        <a:p>
          <a:endParaRPr lang="hu-HU"/>
        </a:p>
      </dgm:t>
    </dgm:pt>
    <dgm:pt modelId="{2D5892E0-96A0-3146-A36F-329ACD3C53C9}" type="pres">
      <dgm:prSet presAssocID="{3C56B8C6-846D-B241-9C37-376A99269A25}" presName="cycle" presStyleCnt="0">
        <dgm:presLayoutVars>
          <dgm:dir/>
          <dgm:resizeHandles val="exact"/>
        </dgm:presLayoutVars>
      </dgm:prSet>
      <dgm:spPr/>
    </dgm:pt>
    <dgm:pt modelId="{2A069007-8449-B343-BB60-16D57E9F5E73}" type="pres">
      <dgm:prSet presAssocID="{ADFFE602-5335-4F42-BC02-16BDA6030286}" presName="dummy" presStyleCnt="0"/>
      <dgm:spPr/>
    </dgm:pt>
    <dgm:pt modelId="{52772AB8-F5F6-4F4B-90F3-C1FAEFEBB3B6}" type="pres">
      <dgm:prSet presAssocID="{ADFFE602-5335-4F42-BC02-16BDA6030286}" presName="node" presStyleLbl="revTx" presStyleIdx="0" presStyleCnt="3">
        <dgm:presLayoutVars>
          <dgm:bulletEnabled val="1"/>
        </dgm:presLayoutVars>
      </dgm:prSet>
      <dgm:spPr/>
    </dgm:pt>
    <dgm:pt modelId="{BA36FAD8-D0CB-1B4C-815B-37D7E1AB7267}" type="pres">
      <dgm:prSet presAssocID="{7A099495-3F8A-2C4A-81F4-ADE41F3DF0FC}" presName="sibTrans" presStyleLbl="node1" presStyleIdx="0" presStyleCnt="3"/>
      <dgm:spPr/>
    </dgm:pt>
    <dgm:pt modelId="{0D783932-659C-244C-90C9-A522D19B8977}" type="pres">
      <dgm:prSet presAssocID="{36BA2D2B-9681-8545-B9DE-DD06552F5523}" presName="dummy" presStyleCnt="0"/>
      <dgm:spPr/>
    </dgm:pt>
    <dgm:pt modelId="{C35879ED-A72D-9C44-B765-BD1164903BDE}" type="pres">
      <dgm:prSet presAssocID="{36BA2D2B-9681-8545-B9DE-DD06552F5523}" presName="node" presStyleLbl="revTx" presStyleIdx="1" presStyleCnt="3">
        <dgm:presLayoutVars>
          <dgm:bulletEnabled val="1"/>
        </dgm:presLayoutVars>
      </dgm:prSet>
      <dgm:spPr/>
    </dgm:pt>
    <dgm:pt modelId="{D8313FC6-28A3-ED4F-8B79-D6D29B49E60F}" type="pres">
      <dgm:prSet presAssocID="{8EA02DFD-9384-DA4A-8727-F8CA120912CC}" presName="sibTrans" presStyleLbl="node1" presStyleIdx="1" presStyleCnt="3"/>
      <dgm:spPr/>
    </dgm:pt>
    <dgm:pt modelId="{54711021-6308-984C-A3FB-512EEC94CB66}" type="pres">
      <dgm:prSet presAssocID="{923B257D-A2A7-8646-BB94-F97FA0591FBE}" presName="dummy" presStyleCnt="0"/>
      <dgm:spPr/>
    </dgm:pt>
    <dgm:pt modelId="{1C0EA6A5-B041-8A4C-9267-76DE565BBE4C}" type="pres">
      <dgm:prSet presAssocID="{923B257D-A2A7-8646-BB94-F97FA0591FBE}" presName="node" presStyleLbl="revTx" presStyleIdx="2" presStyleCnt="3">
        <dgm:presLayoutVars>
          <dgm:bulletEnabled val="1"/>
        </dgm:presLayoutVars>
      </dgm:prSet>
      <dgm:spPr/>
    </dgm:pt>
    <dgm:pt modelId="{1C13D1B6-1EE9-464A-8DD4-79CF3DAC1EC7}" type="pres">
      <dgm:prSet presAssocID="{074945B8-7665-5E49-83D2-1AAD8CE30DDC}" presName="sibTrans" presStyleLbl="node1" presStyleIdx="2" presStyleCnt="3" custScaleX="109728" custScaleY="118915" custLinFactNeighborX="2331" custLinFactNeighborY="10411"/>
      <dgm:spPr/>
    </dgm:pt>
  </dgm:ptLst>
  <dgm:cxnLst>
    <dgm:cxn modelId="{D852801C-BBCD-EA48-B287-75476B448512}" type="presOf" srcId="{7A099495-3F8A-2C4A-81F4-ADE41F3DF0FC}" destId="{BA36FAD8-D0CB-1B4C-815B-37D7E1AB7267}" srcOrd="0" destOrd="0" presId="urn:microsoft.com/office/officeart/2005/8/layout/cycle1"/>
    <dgm:cxn modelId="{A8284A26-EDEE-AE49-AF1D-2BEDD787559E}" srcId="{3C56B8C6-846D-B241-9C37-376A99269A25}" destId="{923B257D-A2A7-8646-BB94-F97FA0591FBE}" srcOrd="2" destOrd="0" parTransId="{8DE60002-0C7B-524F-9888-52E550DDD532}" sibTransId="{074945B8-7665-5E49-83D2-1AAD8CE30DDC}"/>
    <dgm:cxn modelId="{03664E60-49B3-8246-B4D4-F11338F80F15}" srcId="{3C56B8C6-846D-B241-9C37-376A99269A25}" destId="{36BA2D2B-9681-8545-B9DE-DD06552F5523}" srcOrd="1" destOrd="0" parTransId="{E8E9D1F4-29D5-8E4C-A0AC-8A3E7EF598DD}" sibTransId="{8EA02DFD-9384-DA4A-8727-F8CA120912CC}"/>
    <dgm:cxn modelId="{AD097077-00B3-C245-96AB-03CE66C42BD3}" type="presOf" srcId="{923B257D-A2A7-8646-BB94-F97FA0591FBE}" destId="{1C0EA6A5-B041-8A4C-9267-76DE565BBE4C}" srcOrd="0" destOrd="0" presId="urn:microsoft.com/office/officeart/2005/8/layout/cycle1"/>
    <dgm:cxn modelId="{16BBB389-49E2-8047-B80D-F806E40DDBEC}" type="presOf" srcId="{36BA2D2B-9681-8545-B9DE-DD06552F5523}" destId="{C35879ED-A72D-9C44-B765-BD1164903BDE}" srcOrd="0" destOrd="0" presId="urn:microsoft.com/office/officeart/2005/8/layout/cycle1"/>
    <dgm:cxn modelId="{D53CC28C-9B94-C64E-8A6F-BBDADE72DEE5}" type="presOf" srcId="{ADFFE602-5335-4F42-BC02-16BDA6030286}" destId="{52772AB8-F5F6-4F4B-90F3-C1FAEFEBB3B6}" srcOrd="0" destOrd="0" presId="urn:microsoft.com/office/officeart/2005/8/layout/cycle1"/>
    <dgm:cxn modelId="{9A5090AB-B386-7644-A191-548CC28DA6A3}" type="presOf" srcId="{8EA02DFD-9384-DA4A-8727-F8CA120912CC}" destId="{D8313FC6-28A3-ED4F-8B79-D6D29B49E60F}" srcOrd="0" destOrd="0" presId="urn:microsoft.com/office/officeart/2005/8/layout/cycle1"/>
    <dgm:cxn modelId="{11E782D7-8456-5741-9E50-B10746794BE2}" type="presOf" srcId="{074945B8-7665-5E49-83D2-1AAD8CE30DDC}" destId="{1C13D1B6-1EE9-464A-8DD4-79CF3DAC1EC7}" srcOrd="0" destOrd="0" presId="urn:microsoft.com/office/officeart/2005/8/layout/cycle1"/>
    <dgm:cxn modelId="{66950BE6-9F2B-224E-9CC3-FD8277435E13}" srcId="{3C56B8C6-846D-B241-9C37-376A99269A25}" destId="{ADFFE602-5335-4F42-BC02-16BDA6030286}" srcOrd="0" destOrd="0" parTransId="{C00DC83A-BB2F-B44C-9823-44BEED8F4C9B}" sibTransId="{7A099495-3F8A-2C4A-81F4-ADE41F3DF0FC}"/>
    <dgm:cxn modelId="{415A61F9-EC20-D243-84F7-8443372EA9F7}" type="presOf" srcId="{3C56B8C6-846D-B241-9C37-376A99269A25}" destId="{2D5892E0-96A0-3146-A36F-329ACD3C53C9}" srcOrd="0" destOrd="0" presId="urn:microsoft.com/office/officeart/2005/8/layout/cycle1"/>
    <dgm:cxn modelId="{7310BF9B-4D6F-EC44-BC87-78F4B7CCDA23}" type="presParOf" srcId="{2D5892E0-96A0-3146-A36F-329ACD3C53C9}" destId="{2A069007-8449-B343-BB60-16D57E9F5E73}" srcOrd="0" destOrd="0" presId="urn:microsoft.com/office/officeart/2005/8/layout/cycle1"/>
    <dgm:cxn modelId="{E834DE51-D4A7-6C42-8CEB-84B16B90CA65}" type="presParOf" srcId="{2D5892E0-96A0-3146-A36F-329ACD3C53C9}" destId="{52772AB8-F5F6-4F4B-90F3-C1FAEFEBB3B6}" srcOrd="1" destOrd="0" presId="urn:microsoft.com/office/officeart/2005/8/layout/cycle1"/>
    <dgm:cxn modelId="{B5B83978-707A-694D-8B3E-F16C85846C62}" type="presParOf" srcId="{2D5892E0-96A0-3146-A36F-329ACD3C53C9}" destId="{BA36FAD8-D0CB-1B4C-815B-37D7E1AB7267}" srcOrd="2" destOrd="0" presId="urn:microsoft.com/office/officeart/2005/8/layout/cycle1"/>
    <dgm:cxn modelId="{CD6C4B75-3F95-5942-9A60-9DF52A837BAB}" type="presParOf" srcId="{2D5892E0-96A0-3146-A36F-329ACD3C53C9}" destId="{0D783932-659C-244C-90C9-A522D19B8977}" srcOrd="3" destOrd="0" presId="urn:microsoft.com/office/officeart/2005/8/layout/cycle1"/>
    <dgm:cxn modelId="{A03460F7-C998-C24D-9DF5-56D529482B6F}" type="presParOf" srcId="{2D5892E0-96A0-3146-A36F-329ACD3C53C9}" destId="{C35879ED-A72D-9C44-B765-BD1164903BDE}" srcOrd="4" destOrd="0" presId="urn:microsoft.com/office/officeart/2005/8/layout/cycle1"/>
    <dgm:cxn modelId="{9B16457A-3315-6748-8E18-946CA243A44C}" type="presParOf" srcId="{2D5892E0-96A0-3146-A36F-329ACD3C53C9}" destId="{D8313FC6-28A3-ED4F-8B79-D6D29B49E60F}" srcOrd="5" destOrd="0" presId="urn:microsoft.com/office/officeart/2005/8/layout/cycle1"/>
    <dgm:cxn modelId="{AFE435C3-1200-854F-B2DF-E606F6D46BE5}" type="presParOf" srcId="{2D5892E0-96A0-3146-A36F-329ACD3C53C9}" destId="{54711021-6308-984C-A3FB-512EEC94CB66}" srcOrd="6" destOrd="0" presId="urn:microsoft.com/office/officeart/2005/8/layout/cycle1"/>
    <dgm:cxn modelId="{DC71740F-5EAC-0E46-8463-B1F0A3650803}" type="presParOf" srcId="{2D5892E0-96A0-3146-A36F-329ACD3C53C9}" destId="{1C0EA6A5-B041-8A4C-9267-76DE565BBE4C}" srcOrd="7" destOrd="0" presId="urn:microsoft.com/office/officeart/2005/8/layout/cycle1"/>
    <dgm:cxn modelId="{A4D74348-2437-DF4D-8EF3-2C1B020598C3}" type="presParOf" srcId="{2D5892E0-96A0-3146-A36F-329ACD3C53C9}" destId="{1C13D1B6-1EE9-464A-8DD4-79CF3DAC1EC7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A569A8-7674-2C45-9E0E-BB6EAF400721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ED61D54A-9D97-E44A-9DC8-3A219C80E6F8}">
      <dgm:prSet phldrT="[Szöveg]" custT="1"/>
      <dgm:spPr>
        <a:ln>
          <a:solidFill>
            <a:srgbClr val="111328"/>
          </a:solidFill>
        </a:ln>
      </dgm:spPr>
      <dgm:t>
        <a:bodyPr/>
        <a:lstStyle/>
        <a:p>
          <a:r>
            <a:rPr lang="en-US" sz="2000">
              <a:solidFill>
                <a:srgbClr val="111328"/>
              </a:solidFill>
              <a:latin typeface="+mn-lt"/>
            </a:rPr>
            <a:t>1. Cost of organizational restructuring</a:t>
          </a:r>
          <a:endParaRPr lang="hu-HU" sz="2000">
            <a:solidFill>
              <a:srgbClr val="111328"/>
            </a:solidFill>
            <a:latin typeface="+mn-lt"/>
          </a:endParaRPr>
        </a:p>
      </dgm:t>
    </dgm:pt>
    <dgm:pt modelId="{9C86E43A-40E7-6848-8B8E-5C0156BB0BFD}" type="parTrans" cxnId="{D8314E61-8353-864A-8E1B-BB526D2623BA}">
      <dgm:prSet/>
      <dgm:spPr/>
      <dgm:t>
        <a:bodyPr/>
        <a:lstStyle/>
        <a:p>
          <a:endParaRPr lang="hu-HU"/>
        </a:p>
      </dgm:t>
    </dgm:pt>
    <dgm:pt modelId="{146C6474-F6FA-5849-9CB9-8F3E381611A7}" type="sibTrans" cxnId="{D8314E61-8353-864A-8E1B-BB526D2623BA}">
      <dgm:prSet/>
      <dgm:spPr/>
      <dgm:t>
        <a:bodyPr/>
        <a:lstStyle/>
        <a:p>
          <a:endParaRPr lang="hu-HU"/>
        </a:p>
      </dgm:t>
    </dgm:pt>
    <dgm:pt modelId="{78D364EF-3C3B-8C4E-9949-8F1852646A13}">
      <dgm:prSet phldrT="[Szöveg]" custT="1"/>
      <dgm:spPr>
        <a:ln w="12700">
          <a:solidFill>
            <a:srgbClr val="111328"/>
          </a:solidFill>
          <a:prstDash val="solid"/>
        </a:ln>
      </dgm:spPr>
      <dgm:t>
        <a:bodyPr/>
        <a:lstStyle/>
        <a:p>
          <a:r>
            <a:rPr lang="en-US" sz="2000">
              <a:solidFill>
                <a:srgbClr val="111328"/>
              </a:solidFill>
              <a:latin typeface="+mn-lt"/>
            </a:rPr>
            <a:t>2. Personnel expenses</a:t>
          </a:r>
          <a:endParaRPr lang="hu-HU" sz="2000">
            <a:solidFill>
              <a:srgbClr val="111328"/>
            </a:solidFill>
            <a:latin typeface="+mn-lt"/>
          </a:endParaRPr>
        </a:p>
      </dgm:t>
    </dgm:pt>
    <dgm:pt modelId="{A875A0A2-3E7D-104E-AE03-A43EC4314070}" type="parTrans" cxnId="{7B06003E-6358-0344-BBD4-76975C28E985}">
      <dgm:prSet/>
      <dgm:spPr/>
      <dgm:t>
        <a:bodyPr/>
        <a:lstStyle/>
        <a:p>
          <a:endParaRPr lang="hu-HU"/>
        </a:p>
      </dgm:t>
    </dgm:pt>
    <dgm:pt modelId="{2A146103-C60B-2E46-AD8F-0F655C2B1917}" type="sibTrans" cxnId="{7B06003E-6358-0344-BBD4-76975C28E985}">
      <dgm:prSet/>
      <dgm:spPr/>
      <dgm:t>
        <a:bodyPr/>
        <a:lstStyle/>
        <a:p>
          <a:endParaRPr lang="hu-HU"/>
        </a:p>
      </dgm:t>
    </dgm:pt>
    <dgm:pt modelId="{1094BF15-D4D2-9D4D-B3DA-8963937B201F}">
      <dgm:prSet phldrT="[Szöveg]" custT="1"/>
      <dgm:spPr>
        <a:ln>
          <a:solidFill>
            <a:srgbClr val="111328"/>
          </a:solidFill>
        </a:ln>
      </dgm:spPr>
      <dgm:t>
        <a:bodyPr/>
        <a:lstStyle/>
        <a:p>
          <a:r>
            <a:rPr lang="en-US" sz="2000">
              <a:solidFill>
                <a:srgbClr val="111328"/>
              </a:solidFill>
              <a:latin typeface="+mn-lt"/>
            </a:rPr>
            <a:t>3. R&amp;D budget</a:t>
          </a:r>
          <a:endParaRPr lang="hu-HU" sz="2000">
            <a:solidFill>
              <a:srgbClr val="111328"/>
            </a:solidFill>
            <a:latin typeface="+mn-lt"/>
          </a:endParaRPr>
        </a:p>
      </dgm:t>
    </dgm:pt>
    <dgm:pt modelId="{E37C989A-CD04-3746-9BC0-387A554D520F}" type="parTrans" cxnId="{4D11AEC2-BF0A-4142-B612-6596ED4B9761}">
      <dgm:prSet/>
      <dgm:spPr/>
      <dgm:t>
        <a:bodyPr/>
        <a:lstStyle/>
        <a:p>
          <a:endParaRPr lang="hu-HU"/>
        </a:p>
      </dgm:t>
    </dgm:pt>
    <dgm:pt modelId="{02EC13C2-659A-834F-A7C7-8ED68B2B33DE}" type="sibTrans" cxnId="{4D11AEC2-BF0A-4142-B612-6596ED4B9761}">
      <dgm:prSet/>
      <dgm:spPr/>
      <dgm:t>
        <a:bodyPr/>
        <a:lstStyle/>
        <a:p>
          <a:endParaRPr lang="hu-HU"/>
        </a:p>
      </dgm:t>
    </dgm:pt>
    <dgm:pt modelId="{EB3C16AC-1543-304D-89AE-470E23CEBD34}">
      <dgm:prSet custT="1"/>
      <dgm:spPr>
        <a:ln>
          <a:solidFill>
            <a:srgbClr val="111328"/>
          </a:solidFill>
        </a:ln>
      </dgm:spPr>
      <dgm:t>
        <a:bodyPr/>
        <a:lstStyle/>
        <a:p>
          <a:r>
            <a:rPr lang="en-US" sz="2000">
              <a:solidFill>
                <a:srgbClr val="111328"/>
              </a:solidFill>
              <a:latin typeface="+mn-lt"/>
            </a:rPr>
            <a:t>4. OOE</a:t>
          </a:r>
          <a:endParaRPr lang="hu-HU" sz="2000">
            <a:solidFill>
              <a:srgbClr val="111328"/>
            </a:solidFill>
            <a:latin typeface="+mn-lt"/>
          </a:endParaRPr>
        </a:p>
      </dgm:t>
    </dgm:pt>
    <dgm:pt modelId="{FCB13D3D-5D7F-7C46-BF8A-6CE076AB2ACE}" type="parTrans" cxnId="{AA08874F-2055-B147-AC04-CDDA5C7960DF}">
      <dgm:prSet/>
      <dgm:spPr/>
      <dgm:t>
        <a:bodyPr/>
        <a:lstStyle/>
        <a:p>
          <a:endParaRPr lang="hu-HU"/>
        </a:p>
      </dgm:t>
    </dgm:pt>
    <dgm:pt modelId="{90D8FBB0-4582-AE41-9193-4733BD8E8ACD}" type="sibTrans" cxnId="{AA08874F-2055-B147-AC04-CDDA5C7960DF}">
      <dgm:prSet/>
      <dgm:spPr/>
      <dgm:t>
        <a:bodyPr/>
        <a:lstStyle/>
        <a:p>
          <a:endParaRPr lang="hu-HU"/>
        </a:p>
      </dgm:t>
    </dgm:pt>
    <dgm:pt modelId="{94EBF3F2-37F5-0E45-8C03-889C93CCAC49}" type="pres">
      <dgm:prSet presAssocID="{45A569A8-7674-2C45-9E0E-BB6EAF400721}" presName="compositeShape" presStyleCnt="0">
        <dgm:presLayoutVars>
          <dgm:dir/>
          <dgm:resizeHandles/>
        </dgm:presLayoutVars>
      </dgm:prSet>
      <dgm:spPr/>
    </dgm:pt>
    <dgm:pt modelId="{166DD18F-8DB5-BF48-97A9-BF07CB17D379}" type="pres">
      <dgm:prSet presAssocID="{45A569A8-7674-2C45-9E0E-BB6EAF400721}" presName="pyramid" presStyleLbl="node1" presStyleIdx="0" presStyleCnt="1" custScaleX="128349" custLinFactNeighborX="-73"/>
      <dgm:spPr>
        <a:solidFill>
          <a:srgbClr val="BBB29E"/>
        </a:solidFill>
      </dgm:spPr>
    </dgm:pt>
    <dgm:pt modelId="{AA04E194-E731-F84E-8A22-62DB83D1EABD}" type="pres">
      <dgm:prSet presAssocID="{45A569A8-7674-2C45-9E0E-BB6EAF400721}" presName="theList" presStyleCnt="0"/>
      <dgm:spPr/>
    </dgm:pt>
    <dgm:pt modelId="{FC062418-F518-3A4D-8958-6323F4F7DE89}" type="pres">
      <dgm:prSet presAssocID="{ED61D54A-9D97-E44A-9DC8-3A219C80E6F8}" presName="aNode" presStyleLbl="fgAcc1" presStyleIdx="0" presStyleCnt="4" custScaleY="190787" custLinFactNeighborX="-688" custLinFactNeighborY="20512">
        <dgm:presLayoutVars>
          <dgm:bulletEnabled val="1"/>
        </dgm:presLayoutVars>
      </dgm:prSet>
      <dgm:spPr/>
    </dgm:pt>
    <dgm:pt modelId="{6136E07D-E952-3042-9806-59B74E731C98}" type="pres">
      <dgm:prSet presAssocID="{ED61D54A-9D97-E44A-9DC8-3A219C80E6F8}" presName="aSpace" presStyleCnt="0"/>
      <dgm:spPr/>
    </dgm:pt>
    <dgm:pt modelId="{04E6951E-4A74-6845-8F6A-9A449084A05B}" type="pres">
      <dgm:prSet presAssocID="{78D364EF-3C3B-8C4E-9949-8F1852646A13}" presName="aNode" presStyleLbl="fgAcc1" presStyleIdx="1" presStyleCnt="4" custScaleY="154835" custLinFactY="10972" custLinFactNeighborX="-638" custLinFactNeighborY="100000">
        <dgm:presLayoutVars>
          <dgm:bulletEnabled val="1"/>
        </dgm:presLayoutVars>
      </dgm:prSet>
      <dgm:spPr/>
    </dgm:pt>
    <dgm:pt modelId="{804E612B-EA7C-8646-A7EC-EC1DC4241FE0}" type="pres">
      <dgm:prSet presAssocID="{78D364EF-3C3B-8C4E-9949-8F1852646A13}" presName="aSpace" presStyleCnt="0"/>
      <dgm:spPr/>
    </dgm:pt>
    <dgm:pt modelId="{BF83CB7C-83EA-4443-9EBC-6C952E117F4B}" type="pres">
      <dgm:prSet presAssocID="{1094BF15-D4D2-9D4D-B3DA-8963937B201F}" presName="aNode" presStyleLbl="fgAcc1" presStyleIdx="2" presStyleCnt="4" custScaleY="154835" custLinFactY="35883" custLinFactNeighborX="-857" custLinFactNeighborY="100000">
        <dgm:presLayoutVars>
          <dgm:bulletEnabled val="1"/>
        </dgm:presLayoutVars>
      </dgm:prSet>
      <dgm:spPr/>
    </dgm:pt>
    <dgm:pt modelId="{FFB17142-B2B7-6A4A-9EC9-915DFFD04C85}" type="pres">
      <dgm:prSet presAssocID="{1094BF15-D4D2-9D4D-B3DA-8963937B201F}" presName="aSpace" presStyleCnt="0"/>
      <dgm:spPr/>
    </dgm:pt>
    <dgm:pt modelId="{1B9456A1-EB98-E947-A77B-378F4CA34C46}" type="pres">
      <dgm:prSet presAssocID="{EB3C16AC-1543-304D-89AE-470E23CEBD34}" presName="aNode" presStyleLbl="fgAcc1" presStyleIdx="3" presStyleCnt="4" custScaleY="154835" custLinFactY="56734" custLinFactNeighborX="-638" custLinFactNeighborY="100000">
        <dgm:presLayoutVars>
          <dgm:bulletEnabled val="1"/>
        </dgm:presLayoutVars>
      </dgm:prSet>
      <dgm:spPr/>
    </dgm:pt>
    <dgm:pt modelId="{2F8B4346-1B52-C845-96B0-AECB3584B57C}" type="pres">
      <dgm:prSet presAssocID="{EB3C16AC-1543-304D-89AE-470E23CEBD34}" presName="aSpace" presStyleCnt="0"/>
      <dgm:spPr/>
    </dgm:pt>
  </dgm:ptLst>
  <dgm:cxnLst>
    <dgm:cxn modelId="{7B06003E-6358-0344-BBD4-76975C28E985}" srcId="{45A569A8-7674-2C45-9E0E-BB6EAF400721}" destId="{78D364EF-3C3B-8C4E-9949-8F1852646A13}" srcOrd="1" destOrd="0" parTransId="{A875A0A2-3E7D-104E-AE03-A43EC4314070}" sibTransId="{2A146103-C60B-2E46-AD8F-0F655C2B1917}"/>
    <dgm:cxn modelId="{AA08874F-2055-B147-AC04-CDDA5C7960DF}" srcId="{45A569A8-7674-2C45-9E0E-BB6EAF400721}" destId="{EB3C16AC-1543-304D-89AE-470E23CEBD34}" srcOrd="3" destOrd="0" parTransId="{FCB13D3D-5D7F-7C46-BF8A-6CE076AB2ACE}" sibTransId="{90D8FBB0-4582-AE41-9193-4733BD8E8ACD}"/>
    <dgm:cxn modelId="{8D0E1C61-1F1C-E84B-80EB-C8A6227E6EF7}" type="presOf" srcId="{78D364EF-3C3B-8C4E-9949-8F1852646A13}" destId="{04E6951E-4A74-6845-8F6A-9A449084A05B}" srcOrd="0" destOrd="0" presId="urn:microsoft.com/office/officeart/2005/8/layout/pyramid2"/>
    <dgm:cxn modelId="{D8314E61-8353-864A-8E1B-BB526D2623BA}" srcId="{45A569A8-7674-2C45-9E0E-BB6EAF400721}" destId="{ED61D54A-9D97-E44A-9DC8-3A219C80E6F8}" srcOrd="0" destOrd="0" parTransId="{9C86E43A-40E7-6848-8B8E-5C0156BB0BFD}" sibTransId="{146C6474-F6FA-5849-9CB9-8F3E381611A7}"/>
    <dgm:cxn modelId="{F6908986-A94E-B842-B549-4DDAC3D72677}" type="presOf" srcId="{1094BF15-D4D2-9D4D-B3DA-8963937B201F}" destId="{BF83CB7C-83EA-4443-9EBC-6C952E117F4B}" srcOrd="0" destOrd="0" presId="urn:microsoft.com/office/officeart/2005/8/layout/pyramid2"/>
    <dgm:cxn modelId="{6319048B-F579-B74A-9DC0-EAA1963D3F1E}" type="presOf" srcId="{45A569A8-7674-2C45-9E0E-BB6EAF400721}" destId="{94EBF3F2-37F5-0E45-8C03-889C93CCAC49}" srcOrd="0" destOrd="0" presId="urn:microsoft.com/office/officeart/2005/8/layout/pyramid2"/>
    <dgm:cxn modelId="{478400B1-3B65-014D-AD95-3593CB0CAA7E}" type="presOf" srcId="{EB3C16AC-1543-304D-89AE-470E23CEBD34}" destId="{1B9456A1-EB98-E947-A77B-378F4CA34C46}" srcOrd="0" destOrd="0" presId="urn:microsoft.com/office/officeart/2005/8/layout/pyramid2"/>
    <dgm:cxn modelId="{4D11AEC2-BF0A-4142-B612-6596ED4B9761}" srcId="{45A569A8-7674-2C45-9E0E-BB6EAF400721}" destId="{1094BF15-D4D2-9D4D-B3DA-8963937B201F}" srcOrd="2" destOrd="0" parTransId="{E37C989A-CD04-3746-9BC0-387A554D520F}" sibTransId="{02EC13C2-659A-834F-A7C7-8ED68B2B33DE}"/>
    <dgm:cxn modelId="{638F59DC-F393-4049-B106-95BC3E904E21}" type="presOf" srcId="{ED61D54A-9D97-E44A-9DC8-3A219C80E6F8}" destId="{FC062418-F518-3A4D-8958-6323F4F7DE89}" srcOrd="0" destOrd="0" presId="urn:microsoft.com/office/officeart/2005/8/layout/pyramid2"/>
    <dgm:cxn modelId="{E6EA66D9-4927-9E47-9B66-F2F096B7DA47}" type="presParOf" srcId="{94EBF3F2-37F5-0E45-8C03-889C93CCAC49}" destId="{166DD18F-8DB5-BF48-97A9-BF07CB17D379}" srcOrd="0" destOrd="0" presId="urn:microsoft.com/office/officeart/2005/8/layout/pyramid2"/>
    <dgm:cxn modelId="{753ABAA8-3DAD-8D40-9622-7AFBC885DA1D}" type="presParOf" srcId="{94EBF3F2-37F5-0E45-8C03-889C93CCAC49}" destId="{AA04E194-E731-F84E-8A22-62DB83D1EABD}" srcOrd="1" destOrd="0" presId="urn:microsoft.com/office/officeart/2005/8/layout/pyramid2"/>
    <dgm:cxn modelId="{A9BF5501-EE37-404A-AB82-55738ADC4C40}" type="presParOf" srcId="{AA04E194-E731-F84E-8A22-62DB83D1EABD}" destId="{FC062418-F518-3A4D-8958-6323F4F7DE89}" srcOrd="0" destOrd="0" presId="urn:microsoft.com/office/officeart/2005/8/layout/pyramid2"/>
    <dgm:cxn modelId="{20C0D644-A512-E945-9E5B-90126ACB8A2F}" type="presParOf" srcId="{AA04E194-E731-F84E-8A22-62DB83D1EABD}" destId="{6136E07D-E952-3042-9806-59B74E731C98}" srcOrd="1" destOrd="0" presId="urn:microsoft.com/office/officeart/2005/8/layout/pyramid2"/>
    <dgm:cxn modelId="{727CE9BB-1FF6-094A-84A9-2B33D44AEE6D}" type="presParOf" srcId="{AA04E194-E731-F84E-8A22-62DB83D1EABD}" destId="{04E6951E-4A74-6845-8F6A-9A449084A05B}" srcOrd="2" destOrd="0" presId="urn:microsoft.com/office/officeart/2005/8/layout/pyramid2"/>
    <dgm:cxn modelId="{A72E1C67-DFEB-2E4F-8BFF-C0164354F3CA}" type="presParOf" srcId="{AA04E194-E731-F84E-8A22-62DB83D1EABD}" destId="{804E612B-EA7C-8646-A7EC-EC1DC4241FE0}" srcOrd="3" destOrd="0" presId="urn:microsoft.com/office/officeart/2005/8/layout/pyramid2"/>
    <dgm:cxn modelId="{C1642262-0954-6D40-B4BB-DE0A0CB8CFE0}" type="presParOf" srcId="{AA04E194-E731-F84E-8A22-62DB83D1EABD}" destId="{BF83CB7C-83EA-4443-9EBC-6C952E117F4B}" srcOrd="4" destOrd="0" presId="urn:microsoft.com/office/officeart/2005/8/layout/pyramid2"/>
    <dgm:cxn modelId="{4784AC8A-079C-C64D-AF43-37F17C7013C4}" type="presParOf" srcId="{AA04E194-E731-F84E-8A22-62DB83D1EABD}" destId="{FFB17142-B2B7-6A4A-9EC9-915DFFD04C85}" srcOrd="5" destOrd="0" presId="urn:microsoft.com/office/officeart/2005/8/layout/pyramid2"/>
    <dgm:cxn modelId="{C7653C1E-4E65-9647-BABC-83F1D5C7DEEA}" type="presParOf" srcId="{AA04E194-E731-F84E-8A22-62DB83D1EABD}" destId="{1B9456A1-EB98-E947-A77B-378F4CA34C46}" srcOrd="6" destOrd="0" presId="urn:microsoft.com/office/officeart/2005/8/layout/pyramid2"/>
    <dgm:cxn modelId="{EC4AAD91-6DF2-764F-91FE-2D4855665F64}" type="presParOf" srcId="{AA04E194-E731-F84E-8A22-62DB83D1EABD}" destId="{2F8B4346-1B52-C845-96B0-AECB3584B57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72AB8-F5F6-4F4B-90F3-C1FAEFEBB3B6}">
      <dsp:nvSpPr>
        <dsp:cNvPr id="0" name=""/>
        <dsp:cNvSpPr/>
      </dsp:nvSpPr>
      <dsp:spPr>
        <a:xfrm>
          <a:off x="3352526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CULTURE</a:t>
          </a:r>
        </a:p>
      </dsp:txBody>
      <dsp:txXfrm>
        <a:off x="3352526" y="332007"/>
        <a:ext cx="1689661" cy="1689661"/>
      </dsp:txXfrm>
    </dsp:sp>
    <dsp:sp modelId="{BA36FAD8-D0CB-1B4C-815B-37D7E1AB7267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2963079"/>
            <a:gd name="adj4" fmla="val 52243"/>
            <a:gd name="adj5" fmla="val 9626"/>
          </a:avLst>
        </a:prstGeom>
        <a:solidFill>
          <a:srgbClr val="B186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879ED-A72D-9C44-B765-BD1164903BDE}">
      <dsp:nvSpPr>
        <dsp:cNvPr id="0" name=""/>
        <dsp:cNvSpPr/>
      </dsp:nvSpPr>
      <dsp:spPr>
        <a:xfrm>
          <a:off x="1932397" y="2791741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IMAGE</a:t>
          </a:r>
        </a:p>
      </dsp:txBody>
      <dsp:txXfrm>
        <a:off x="1932397" y="2791741"/>
        <a:ext cx="1689661" cy="1689661"/>
      </dsp:txXfrm>
    </dsp:sp>
    <dsp:sp modelId="{D8313FC6-28A3-ED4F-8B79-D6D29B49E60F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10171470"/>
            <a:gd name="adj4" fmla="val 7260634"/>
            <a:gd name="adj5" fmla="val 9626"/>
          </a:avLst>
        </a:prstGeom>
        <a:solidFill>
          <a:srgbClr val="111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EA6A5-B041-8A4C-9267-76DE565BBE4C}">
      <dsp:nvSpPr>
        <dsp:cNvPr id="0" name=""/>
        <dsp:cNvSpPr/>
      </dsp:nvSpPr>
      <dsp:spPr>
        <a:xfrm>
          <a:off x="512269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VISION</a:t>
          </a:r>
        </a:p>
      </dsp:txBody>
      <dsp:txXfrm>
        <a:off x="512269" y="332007"/>
        <a:ext cx="1689661" cy="1689661"/>
      </dsp:txXfrm>
    </dsp:sp>
    <dsp:sp modelId="{1C13D1B6-1EE9-464A-8DD4-79CF3DAC1EC7}">
      <dsp:nvSpPr>
        <dsp:cNvPr id="0" name=""/>
        <dsp:cNvSpPr/>
      </dsp:nvSpPr>
      <dsp:spPr>
        <a:xfrm>
          <a:off x="679308" y="38063"/>
          <a:ext cx="4382018" cy="4748904"/>
        </a:xfrm>
        <a:prstGeom prst="circularArrow">
          <a:avLst>
            <a:gd name="adj1" fmla="val 8250"/>
            <a:gd name="adj2" fmla="val 576287"/>
            <a:gd name="adj3" fmla="val 16855996"/>
            <a:gd name="adj4" fmla="val 14967718"/>
            <a:gd name="adj5" fmla="val 9626"/>
          </a:avLst>
        </a:prstGeom>
        <a:solidFill>
          <a:srgbClr val="BBB2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72AB8-F5F6-4F4B-90F3-C1FAEFEBB3B6}">
      <dsp:nvSpPr>
        <dsp:cNvPr id="0" name=""/>
        <dsp:cNvSpPr/>
      </dsp:nvSpPr>
      <dsp:spPr>
        <a:xfrm>
          <a:off x="3352526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CULTURE</a:t>
          </a:r>
        </a:p>
      </dsp:txBody>
      <dsp:txXfrm>
        <a:off x="3352526" y="332007"/>
        <a:ext cx="1689661" cy="1689661"/>
      </dsp:txXfrm>
    </dsp:sp>
    <dsp:sp modelId="{BA36FAD8-D0CB-1B4C-815B-37D7E1AB7267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2963079"/>
            <a:gd name="adj4" fmla="val 52243"/>
            <a:gd name="adj5" fmla="val 9626"/>
          </a:avLst>
        </a:prstGeom>
        <a:solidFill>
          <a:srgbClr val="B186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879ED-A72D-9C44-B765-BD1164903BDE}">
      <dsp:nvSpPr>
        <dsp:cNvPr id="0" name=""/>
        <dsp:cNvSpPr/>
      </dsp:nvSpPr>
      <dsp:spPr>
        <a:xfrm>
          <a:off x="1932397" y="2791741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IMAGE</a:t>
          </a:r>
        </a:p>
      </dsp:txBody>
      <dsp:txXfrm>
        <a:off x="1932397" y="2791741"/>
        <a:ext cx="1689661" cy="1689661"/>
      </dsp:txXfrm>
    </dsp:sp>
    <dsp:sp modelId="{D8313FC6-28A3-ED4F-8B79-D6D29B49E60F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10171470"/>
            <a:gd name="adj4" fmla="val 7260634"/>
            <a:gd name="adj5" fmla="val 9626"/>
          </a:avLst>
        </a:prstGeom>
        <a:solidFill>
          <a:srgbClr val="111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EA6A5-B041-8A4C-9267-76DE565BBE4C}">
      <dsp:nvSpPr>
        <dsp:cNvPr id="0" name=""/>
        <dsp:cNvSpPr/>
      </dsp:nvSpPr>
      <dsp:spPr>
        <a:xfrm>
          <a:off x="512269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VISION</a:t>
          </a:r>
        </a:p>
      </dsp:txBody>
      <dsp:txXfrm>
        <a:off x="512269" y="332007"/>
        <a:ext cx="1689661" cy="1689661"/>
      </dsp:txXfrm>
    </dsp:sp>
    <dsp:sp modelId="{1C13D1B6-1EE9-464A-8DD4-79CF3DAC1EC7}">
      <dsp:nvSpPr>
        <dsp:cNvPr id="0" name=""/>
        <dsp:cNvSpPr/>
      </dsp:nvSpPr>
      <dsp:spPr>
        <a:xfrm>
          <a:off x="679308" y="38063"/>
          <a:ext cx="4382018" cy="4748904"/>
        </a:xfrm>
        <a:prstGeom prst="circularArrow">
          <a:avLst>
            <a:gd name="adj1" fmla="val 8250"/>
            <a:gd name="adj2" fmla="val 576287"/>
            <a:gd name="adj3" fmla="val 16855996"/>
            <a:gd name="adj4" fmla="val 14967718"/>
            <a:gd name="adj5" fmla="val 9626"/>
          </a:avLst>
        </a:prstGeom>
        <a:solidFill>
          <a:srgbClr val="BBB2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72AB8-F5F6-4F4B-90F3-C1FAEFEBB3B6}">
      <dsp:nvSpPr>
        <dsp:cNvPr id="0" name=""/>
        <dsp:cNvSpPr/>
      </dsp:nvSpPr>
      <dsp:spPr>
        <a:xfrm>
          <a:off x="3352526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CULTURE</a:t>
          </a:r>
        </a:p>
      </dsp:txBody>
      <dsp:txXfrm>
        <a:off x="3352526" y="332007"/>
        <a:ext cx="1689661" cy="1689661"/>
      </dsp:txXfrm>
    </dsp:sp>
    <dsp:sp modelId="{BA36FAD8-D0CB-1B4C-815B-37D7E1AB7267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2963079"/>
            <a:gd name="adj4" fmla="val 52243"/>
            <a:gd name="adj5" fmla="val 9626"/>
          </a:avLst>
        </a:prstGeom>
        <a:solidFill>
          <a:srgbClr val="B186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879ED-A72D-9C44-B765-BD1164903BDE}">
      <dsp:nvSpPr>
        <dsp:cNvPr id="0" name=""/>
        <dsp:cNvSpPr/>
      </dsp:nvSpPr>
      <dsp:spPr>
        <a:xfrm>
          <a:off x="1932397" y="2791741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IMAGE</a:t>
          </a:r>
        </a:p>
      </dsp:txBody>
      <dsp:txXfrm>
        <a:off x="1932397" y="2791741"/>
        <a:ext cx="1689661" cy="1689661"/>
      </dsp:txXfrm>
    </dsp:sp>
    <dsp:sp modelId="{D8313FC6-28A3-ED4F-8B79-D6D29B49E60F}">
      <dsp:nvSpPr>
        <dsp:cNvPr id="0" name=""/>
        <dsp:cNvSpPr/>
      </dsp:nvSpPr>
      <dsp:spPr>
        <a:xfrm>
          <a:off x="780464" y="-14"/>
          <a:ext cx="3993528" cy="3993528"/>
        </a:xfrm>
        <a:prstGeom prst="circularArrow">
          <a:avLst>
            <a:gd name="adj1" fmla="val 8250"/>
            <a:gd name="adj2" fmla="val 576287"/>
            <a:gd name="adj3" fmla="val 10171470"/>
            <a:gd name="adj4" fmla="val 7260634"/>
            <a:gd name="adj5" fmla="val 9626"/>
          </a:avLst>
        </a:prstGeom>
        <a:solidFill>
          <a:srgbClr val="111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EA6A5-B041-8A4C-9267-76DE565BBE4C}">
      <dsp:nvSpPr>
        <dsp:cNvPr id="0" name=""/>
        <dsp:cNvSpPr/>
      </dsp:nvSpPr>
      <dsp:spPr>
        <a:xfrm>
          <a:off x="512269" y="332007"/>
          <a:ext cx="1689661" cy="1689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>
              <a:solidFill>
                <a:srgbClr val="111328"/>
              </a:solidFill>
            </a:rPr>
            <a:t>VISION</a:t>
          </a:r>
        </a:p>
      </dsp:txBody>
      <dsp:txXfrm>
        <a:off x="512269" y="332007"/>
        <a:ext cx="1689661" cy="1689661"/>
      </dsp:txXfrm>
    </dsp:sp>
    <dsp:sp modelId="{1C13D1B6-1EE9-464A-8DD4-79CF3DAC1EC7}">
      <dsp:nvSpPr>
        <dsp:cNvPr id="0" name=""/>
        <dsp:cNvSpPr/>
      </dsp:nvSpPr>
      <dsp:spPr>
        <a:xfrm>
          <a:off x="679308" y="38063"/>
          <a:ext cx="4382018" cy="4748904"/>
        </a:xfrm>
        <a:prstGeom prst="circularArrow">
          <a:avLst>
            <a:gd name="adj1" fmla="val 8250"/>
            <a:gd name="adj2" fmla="val 576287"/>
            <a:gd name="adj3" fmla="val 16855996"/>
            <a:gd name="adj4" fmla="val 14967718"/>
            <a:gd name="adj5" fmla="val 9626"/>
          </a:avLst>
        </a:prstGeom>
        <a:solidFill>
          <a:srgbClr val="BBB2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DD18F-8DB5-BF48-97A9-BF07CB17D379}">
      <dsp:nvSpPr>
        <dsp:cNvPr id="0" name=""/>
        <dsp:cNvSpPr/>
      </dsp:nvSpPr>
      <dsp:spPr>
        <a:xfrm>
          <a:off x="1118742" y="0"/>
          <a:ext cx="5078961" cy="3957149"/>
        </a:xfrm>
        <a:prstGeom prst="triangle">
          <a:avLst/>
        </a:prstGeom>
        <a:solidFill>
          <a:srgbClr val="BBB2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62418-F518-3A4D-8958-6323F4F7DE89}">
      <dsp:nvSpPr>
        <dsp:cNvPr id="0" name=""/>
        <dsp:cNvSpPr/>
      </dsp:nvSpPr>
      <dsp:spPr>
        <a:xfrm>
          <a:off x="3643414" y="409259"/>
          <a:ext cx="2572146" cy="8552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132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111328"/>
              </a:solidFill>
              <a:latin typeface="+mn-lt"/>
            </a:rPr>
            <a:t>1. Cost of organizational restructuring</a:t>
          </a:r>
          <a:endParaRPr lang="hu-HU" sz="2000" kern="1200">
            <a:solidFill>
              <a:srgbClr val="111328"/>
            </a:solidFill>
            <a:latin typeface="+mn-lt"/>
          </a:endParaRPr>
        </a:p>
      </dsp:txBody>
      <dsp:txXfrm>
        <a:off x="3685163" y="451008"/>
        <a:ext cx="2488648" cy="771744"/>
      </dsp:txXfrm>
    </dsp:sp>
    <dsp:sp modelId="{04E6951E-4A74-6845-8F6A-9A449084A05B}">
      <dsp:nvSpPr>
        <dsp:cNvPr id="0" name=""/>
        <dsp:cNvSpPr/>
      </dsp:nvSpPr>
      <dsp:spPr>
        <a:xfrm>
          <a:off x="3644701" y="1414259"/>
          <a:ext cx="2572146" cy="6940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132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111328"/>
              </a:solidFill>
              <a:latin typeface="+mn-lt"/>
            </a:rPr>
            <a:t>2. Personnel expenses</a:t>
          </a:r>
          <a:endParaRPr lang="hu-HU" sz="2000" kern="1200">
            <a:solidFill>
              <a:srgbClr val="111328"/>
            </a:solidFill>
            <a:latin typeface="+mn-lt"/>
          </a:endParaRPr>
        </a:p>
      </dsp:txBody>
      <dsp:txXfrm>
        <a:off x="3678583" y="1448141"/>
        <a:ext cx="2504382" cy="626316"/>
      </dsp:txXfrm>
    </dsp:sp>
    <dsp:sp modelId="{BF83CB7C-83EA-4443-9EBC-6C952E117F4B}">
      <dsp:nvSpPr>
        <dsp:cNvPr id="0" name=""/>
        <dsp:cNvSpPr/>
      </dsp:nvSpPr>
      <dsp:spPr>
        <a:xfrm>
          <a:off x="3639068" y="2276042"/>
          <a:ext cx="2572146" cy="6940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132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111328"/>
              </a:solidFill>
              <a:latin typeface="+mn-lt"/>
            </a:rPr>
            <a:t>3. R&amp;D budget</a:t>
          </a:r>
          <a:endParaRPr lang="hu-HU" sz="2000" kern="1200">
            <a:solidFill>
              <a:srgbClr val="111328"/>
            </a:solidFill>
            <a:latin typeface="+mn-lt"/>
          </a:endParaRPr>
        </a:p>
      </dsp:txBody>
      <dsp:txXfrm>
        <a:off x="3672950" y="2309924"/>
        <a:ext cx="2504382" cy="626316"/>
      </dsp:txXfrm>
    </dsp:sp>
    <dsp:sp modelId="{1B9456A1-EB98-E947-A77B-378F4CA34C46}">
      <dsp:nvSpPr>
        <dsp:cNvPr id="0" name=""/>
        <dsp:cNvSpPr/>
      </dsp:nvSpPr>
      <dsp:spPr>
        <a:xfrm>
          <a:off x="3644701" y="3119625"/>
          <a:ext cx="2572146" cy="6940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132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111328"/>
              </a:solidFill>
              <a:latin typeface="+mn-lt"/>
            </a:rPr>
            <a:t>4. OOE</a:t>
          </a:r>
          <a:endParaRPr lang="hu-HU" sz="2000" kern="1200">
            <a:solidFill>
              <a:srgbClr val="111328"/>
            </a:solidFill>
            <a:latin typeface="+mn-lt"/>
          </a:endParaRPr>
        </a:p>
      </dsp:txBody>
      <dsp:txXfrm>
        <a:off x="3678583" y="3153507"/>
        <a:ext cx="2504382" cy="626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0.01111</cdr:x>
      <cdr:y>0.01883</cdr:y>
    </cdr:from>
    <cdr:to>
      <cdr:x>0.01111</cdr:x>
      <cdr:y>0.01883</cdr:y>
    </cdr:to>
    <cdr:sp macro="" textlink="">
      <cdr:nvSpPr>
        <cdr:cNvPr id="2" name="#UpSlide#ChartHasBeenCopiedWithUpSlideActive#" hidden="1">
          <a:extLst xmlns:a="http://schemas.openxmlformats.org/drawingml/2006/main">
            <a:ext uri="{FF2B5EF4-FFF2-40B4-BE49-F238E27FC236}">
              <a16:creationId xmlns:a16="http://schemas.microsoft.com/office/drawing/2014/main" id="{5DC54399-FD5C-E141-0BF6-A2A3F79B5089}"/>
            </a:ext>
          </a:extLst>
        </cdr:cNvPr>
        <cdr:cNvSpPr/>
      </cdr:nvSpPr>
      <cdr:spPr>
        <a:xfrm xmlns:a="http://schemas.openxmlformats.org/drawingml/2006/main">
          <a:off x="50800" y="50800"/>
          <a:ext cx="0" cy="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0.01111</cdr:x>
      <cdr:y>0.01875</cdr:y>
    </cdr:from>
    <cdr:to>
      <cdr:x>0.01111</cdr:x>
      <cdr:y>0.01875</cdr:y>
    </cdr:to>
    <cdr:sp macro="" textlink="">
      <cdr:nvSpPr>
        <cdr:cNvPr id="3" name="UpSlideExportSave" hidden="1">
          <a:extLst xmlns:a="http://schemas.openxmlformats.org/drawingml/2006/main">
            <a:ext uri="{FF2B5EF4-FFF2-40B4-BE49-F238E27FC236}">
              <a16:creationId xmlns:a16="http://schemas.microsoft.com/office/drawing/2014/main" id="{33F46351-9E14-1784-1652-BC2BE4C33EDC}"/>
            </a:ext>
          </a:extLst>
        </cdr:cNvPr>
        <cdr:cNvSpPr/>
      </cdr:nvSpPr>
      <cdr:spPr>
        <a:xfrm xmlns:a="http://schemas.openxmlformats.org/drawingml/2006/main">
          <a:off x="50800" y="50800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 cmpd="sng" algn="ctr">
          <a:noFill/>
          <a:prstDash val="solid"/>
          <a:miter lim="800000"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0.01112</cdr:x>
      <cdr:y>0.01867</cdr:y>
    </cdr:from>
    <cdr:to>
      <cdr:x>0.01112</cdr:x>
      <cdr:y>0.01867</cdr:y>
    </cdr:to>
    <cdr:sp macro="" textlink="">
      <cdr:nvSpPr>
        <cdr:cNvPr id="2" name="#UpSlide#ChartHasBeenCopiedWithUpSlideActive#" hidden="1">
          <a:extLst xmlns:a="http://schemas.openxmlformats.org/drawingml/2006/main">
            <a:ext uri="{FF2B5EF4-FFF2-40B4-BE49-F238E27FC236}">
              <a16:creationId xmlns:a16="http://schemas.microsoft.com/office/drawing/2014/main" id="{B9EBE9C2-A497-D4B1-4A35-79790EEFBCBF}"/>
            </a:ext>
          </a:extLst>
        </cdr:cNvPr>
        <cdr:cNvSpPr/>
      </cdr:nvSpPr>
      <cdr:spPr>
        <a:xfrm xmlns:a="http://schemas.openxmlformats.org/drawingml/2006/main">
          <a:off x="50800" y="50800"/>
          <a:ext cx="0" cy="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0.01112</cdr:x>
      <cdr:y>0.01867</cdr:y>
    </cdr:from>
    <cdr:to>
      <cdr:x>0.01112</cdr:x>
      <cdr:y>0.01867</cdr:y>
    </cdr:to>
    <cdr:sp macro="" textlink="">
      <cdr:nvSpPr>
        <cdr:cNvPr id="3" name="UpSlideExportSave" hidden="1">
          <a:extLst xmlns:a="http://schemas.openxmlformats.org/drawingml/2006/main">
            <a:ext uri="{FF2B5EF4-FFF2-40B4-BE49-F238E27FC236}">
              <a16:creationId xmlns:a16="http://schemas.microsoft.com/office/drawing/2014/main" id="{9B872036-04EE-666E-6802-82F9BD99AB7C}"/>
            </a:ext>
          </a:extLst>
        </cdr:cNvPr>
        <cdr:cNvSpPr/>
      </cdr:nvSpPr>
      <cdr:spPr>
        <a:xfrm xmlns:a="http://schemas.openxmlformats.org/drawingml/2006/main">
          <a:off x="50800" y="50800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 cmpd="sng" algn="ctr">
          <a:noFill/>
          <a:prstDash val="solid"/>
          <a:miter lim="800000"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0.01104</cdr:x>
      <cdr:y>0.0184</cdr:y>
    </cdr:from>
    <cdr:to>
      <cdr:x>0.01104</cdr:x>
      <cdr:y>0.0184</cdr:y>
    </cdr:to>
    <cdr:sp macro="" textlink="">
      <cdr:nvSpPr>
        <cdr:cNvPr id="2" name="#UpSlide#ChartHasBeenCopiedWithUpSlideActive#" hidden="1">
          <a:extLst xmlns:a="http://schemas.openxmlformats.org/drawingml/2006/main">
            <a:ext uri="{FF2B5EF4-FFF2-40B4-BE49-F238E27FC236}">
              <a16:creationId xmlns:a16="http://schemas.microsoft.com/office/drawing/2014/main" id="{A8A69B0D-EC55-A64D-09DB-80734AB9DE6F}"/>
            </a:ext>
          </a:extLst>
        </cdr:cNvPr>
        <cdr:cNvSpPr/>
      </cdr:nvSpPr>
      <cdr:spPr>
        <a:xfrm xmlns:a="http://schemas.openxmlformats.org/drawingml/2006/main">
          <a:off x="50800" y="50800"/>
          <a:ext cx="0" cy="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7ABE8-F46E-0C42-B57D-835F9CE284A1}" type="datetimeFigureOut">
              <a:rPr lang="en-RO" smtClean="0"/>
              <a:t>05.01.2023</a:t>
            </a:fld>
            <a:endParaRPr lang="en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B90AC-DE04-6E41-B4F6-E9A855A249F7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421515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17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02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7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766038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8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14392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10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421608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11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292330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12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347229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92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92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8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1A0ED-B03A-A748-8C9F-8AFCD9D5D5C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50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B90AC-DE04-6E41-B4F6-E9A855A249F7}" type="slidenum">
              <a:rPr lang="en-RO" smtClean="0"/>
              <a:t>42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77259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6">
            <a:extLst>
              <a:ext uri="{FF2B5EF4-FFF2-40B4-BE49-F238E27FC236}">
                <a16:creationId xmlns:a16="http://schemas.microsoft.com/office/drawing/2014/main" id="{ED7FE51C-7481-D774-C9A7-21613C922A8E}"/>
              </a:ext>
            </a:extLst>
          </p:cNvPr>
          <p:cNvSpPr/>
          <p:nvPr userDrawn="1"/>
        </p:nvSpPr>
        <p:spPr>
          <a:xfrm>
            <a:off x="0" y="0"/>
            <a:ext cx="425669" cy="1166648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10" name="Egyenes összekötő 8">
            <a:extLst>
              <a:ext uri="{FF2B5EF4-FFF2-40B4-BE49-F238E27FC236}">
                <a16:creationId xmlns:a16="http://schemas.microsoft.com/office/drawing/2014/main" id="{6F464978-2A58-639B-86AD-471696B4F549}"/>
              </a:ext>
            </a:extLst>
          </p:cNvPr>
          <p:cNvCxnSpPr>
            <a:cxnSpLocks/>
          </p:cNvCxnSpPr>
          <p:nvPr userDrawn="1"/>
        </p:nvCxnSpPr>
        <p:spPr>
          <a:xfrm>
            <a:off x="520265" y="1135119"/>
            <a:ext cx="10928131" cy="0"/>
          </a:xfrm>
          <a:prstGeom prst="line">
            <a:avLst/>
          </a:prstGeom>
          <a:ln>
            <a:solidFill>
              <a:srgbClr val="B1864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artalom helye 11">
            <a:extLst>
              <a:ext uri="{FF2B5EF4-FFF2-40B4-BE49-F238E27FC236}">
                <a16:creationId xmlns:a16="http://schemas.microsoft.com/office/drawing/2014/main" id="{5D492C00-2DE3-32CB-7CD1-1EA668866FD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0264" y="133954"/>
            <a:ext cx="10928131" cy="4467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latin typeface="Corbel" panose="020B0503020204020204" pitchFamily="34" charset="0"/>
              </a:defRPr>
            </a:lvl1pPr>
          </a:lstStyle>
          <a:p>
            <a:pPr lvl="0"/>
            <a:r>
              <a:rPr lang="en-US"/>
              <a:t>TITLE (2-3 WORDS IN UPPERCASE)</a:t>
            </a:r>
          </a:p>
        </p:txBody>
      </p:sp>
      <p:sp>
        <p:nvSpPr>
          <p:cNvPr id="12" name="Tartalom helye 13">
            <a:extLst>
              <a:ext uri="{FF2B5EF4-FFF2-40B4-BE49-F238E27FC236}">
                <a16:creationId xmlns:a16="http://schemas.microsoft.com/office/drawing/2014/main" id="{93503189-A989-7635-97DC-C69B0B9AB4D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20265" y="612279"/>
            <a:ext cx="10928350" cy="4387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1864B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en-US"/>
              <a:t>Action title (1 line in Sentence case, with dot.)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93D9D553-2E57-A008-11AC-D668C6F5E4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19188" y="6285186"/>
            <a:ext cx="572812" cy="57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4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90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98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1.sv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07E96-B80A-C0DA-753B-4654D2293A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B4EA7D-AD50-1800-5F56-5C6F59D7FA70}"/>
              </a:ext>
            </a:extLst>
          </p:cNvPr>
          <p:cNvSpPr/>
          <p:nvPr/>
        </p:nvSpPr>
        <p:spPr>
          <a:xfrm>
            <a:off x="1615698" y="908830"/>
            <a:ext cx="8960603" cy="5040339"/>
          </a:xfrm>
          <a:prstGeom prst="rect">
            <a:avLst/>
          </a:prstGeom>
          <a:solidFill>
            <a:srgbClr val="121429">
              <a:alpha val="0"/>
            </a:srgbClr>
          </a:solidFill>
          <a:ln>
            <a:solidFill>
              <a:srgbClr val="B186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3600" b="1" dirty="0"/>
              <a:t>GlaxoSmithKline</a:t>
            </a:r>
          </a:p>
          <a:p>
            <a:pPr algn="ctr"/>
            <a:endParaRPr lang="en-RO" sz="3600" b="1" dirty="0"/>
          </a:p>
          <a:p>
            <a:pPr algn="ctr"/>
            <a:endParaRPr lang="en-RO" sz="36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B8FD6-28CF-EF00-555A-3695B9772FB9}"/>
              </a:ext>
            </a:extLst>
          </p:cNvPr>
          <p:cNvCxnSpPr/>
          <p:nvPr/>
        </p:nvCxnSpPr>
        <p:spPr>
          <a:xfrm>
            <a:off x="4344691" y="3276200"/>
            <a:ext cx="3502617" cy="0"/>
          </a:xfrm>
          <a:prstGeom prst="line">
            <a:avLst/>
          </a:prstGeom>
          <a:ln w="12700">
            <a:solidFill>
              <a:srgbClr val="B18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545E323-9230-9977-9FA7-D013A10EA25A}"/>
              </a:ext>
            </a:extLst>
          </p:cNvPr>
          <p:cNvSpPr txBox="1"/>
          <p:nvPr/>
        </p:nvSpPr>
        <p:spPr>
          <a:xfrm>
            <a:off x="4210493" y="3428999"/>
            <a:ext cx="375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b="1" dirty="0">
                <a:solidFill>
                  <a:schemeClr val="bg1"/>
                </a:solidFill>
              </a:rPr>
              <a:t>THE FUTURE OF EMMA WALMSLEY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90A51-4B68-D9B8-A989-B0D889895BA6}"/>
              </a:ext>
            </a:extLst>
          </p:cNvPr>
          <p:cNvSpPr txBox="1"/>
          <p:nvPr/>
        </p:nvSpPr>
        <p:spPr>
          <a:xfrm>
            <a:off x="1615699" y="5333071"/>
            <a:ext cx="896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200">
                <a:solidFill>
                  <a:schemeClr val="bg1"/>
                </a:solidFill>
              </a:rPr>
              <a:t>JOHN MOLSON MBA INTERNATIONAL CASE COMPETITION – CASE </a:t>
            </a:r>
            <a:r>
              <a:rPr lang="hu-HU" sz="1200" dirty="0">
                <a:solidFill>
                  <a:schemeClr val="bg1"/>
                </a:solidFill>
              </a:rPr>
              <a:t>5</a:t>
            </a:r>
            <a:endParaRPr lang="en-RO" sz="1200">
              <a:solidFill>
                <a:schemeClr val="bg1"/>
              </a:solidFill>
            </a:endParaRPr>
          </a:p>
          <a:p>
            <a:pPr algn="ctr"/>
            <a:r>
              <a:rPr lang="en-RO" sz="1200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30462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426F709-E28A-7CD6-FDD3-3960B49DD5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95" b="529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163A12-EABD-5147-92B0-ED8C47C9EA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/>
              <a:t>EXECUTIVE SUMMARY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686055-30DA-E696-ECF4-8AE3F88DC43D}"/>
              </a:ext>
            </a:extLst>
          </p:cNvPr>
          <p:cNvSpPr/>
          <p:nvPr/>
        </p:nvSpPr>
        <p:spPr>
          <a:xfrm>
            <a:off x="259080" y="1508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ANALYSIS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FD3BE5E-5548-5AFB-8443-EC77362ABF9F}"/>
              </a:ext>
            </a:extLst>
          </p:cNvPr>
          <p:cNvSpPr/>
          <p:nvPr/>
        </p:nvSpPr>
        <p:spPr>
          <a:xfrm>
            <a:off x="259080" y="2270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ALTERNATIVES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6F6D3D1-45B7-D8D8-A26A-7BAECC87B9DF}"/>
              </a:ext>
            </a:extLst>
          </p:cNvPr>
          <p:cNvSpPr/>
          <p:nvPr/>
        </p:nvSpPr>
        <p:spPr>
          <a:xfrm>
            <a:off x="259080" y="571627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IMPACT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808EEBD-1AD0-7B67-D3A1-3B320F428149}"/>
              </a:ext>
            </a:extLst>
          </p:cNvPr>
          <p:cNvSpPr/>
          <p:nvPr/>
        </p:nvSpPr>
        <p:spPr>
          <a:xfrm>
            <a:off x="259080" y="3838852"/>
            <a:ext cx="2849880" cy="1738987"/>
          </a:xfrm>
          <a:prstGeom prst="rect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i="0" u="none" strike="noStrike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IMPLEMENTATION</a:t>
            </a: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432A9BCE-4152-613F-C55E-1BD628C9EB87}"/>
              </a:ext>
            </a:extLst>
          </p:cNvPr>
          <p:cNvCxnSpPr/>
          <p:nvPr/>
        </p:nvCxnSpPr>
        <p:spPr>
          <a:xfrm>
            <a:off x="259080" y="2209800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E76F9AE5-F6C5-4A21-48F6-EBBBB824CD9E}"/>
              </a:ext>
            </a:extLst>
          </p:cNvPr>
          <p:cNvCxnSpPr/>
          <p:nvPr/>
        </p:nvCxnSpPr>
        <p:spPr>
          <a:xfrm>
            <a:off x="261257" y="2971800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85CEEB10-6BCF-2BB1-82E0-DF74B9809B88}"/>
              </a:ext>
            </a:extLst>
          </p:cNvPr>
          <p:cNvCxnSpPr/>
          <p:nvPr/>
        </p:nvCxnSpPr>
        <p:spPr>
          <a:xfrm>
            <a:off x="259080" y="5638799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>
            <a:extLst>
              <a:ext uri="{FF2B5EF4-FFF2-40B4-BE49-F238E27FC236}">
                <a16:creationId xmlns:a16="http://schemas.microsoft.com/office/drawing/2014/main" id="{E407CD28-A867-6D7E-D906-6E767C703A6E}"/>
              </a:ext>
            </a:extLst>
          </p:cNvPr>
          <p:cNvSpPr txBox="1"/>
          <p:nvPr/>
        </p:nvSpPr>
        <p:spPr>
          <a:xfrm>
            <a:off x="4685099" y="586703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latin typeface="Corbel" panose="020B0503020204020204" pitchFamily="34" charset="0"/>
              </a:rPr>
              <a:t>EQUITY VALUE OF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£144 BILL</a:t>
            </a:r>
            <a:r>
              <a:rPr lang="en-US" b="1" dirty="0"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F4C95E2-CB79-7E73-725B-E11FCCD4381A}"/>
              </a:ext>
            </a:extLst>
          </p:cNvPr>
          <p:cNvSpPr txBox="1"/>
          <p:nvPr/>
        </p:nvSpPr>
        <p:spPr>
          <a:xfrm>
            <a:off x="4685101" y="166408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NEED TO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RESTRUCTURE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 GSK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8719312-BF87-59D2-1558-25D42CF5F23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/>
              <a:t>Executive summary with the most important elements of the solution.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B9768631-61D1-B4F3-C917-A796348A7CEF}"/>
              </a:ext>
            </a:extLst>
          </p:cNvPr>
          <p:cNvSpPr/>
          <p:nvPr/>
        </p:nvSpPr>
        <p:spPr>
          <a:xfrm>
            <a:off x="256903" y="3053082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RECOMMENDATION</a:t>
            </a:r>
          </a:p>
        </p:txBody>
      </p: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15B2F0B8-9481-8712-FD10-EDB7EFF3F592}"/>
              </a:ext>
            </a:extLst>
          </p:cNvPr>
          <p:cNvCxnSpPr/>
          <p:nvPr/>
        </p:nvCxnSpPr>
        <p:spPr>
          <a:xfrm>
            <a:off x="259080" y="3754122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">
            <a:extLst>
              <a:ext uri="{FF2B5EF4-FFF2-40B4-BE49-F238E27FC236}">
                <a16:creationId xmlns:a16="http://schemas.microsoft.com/office/drawing/2014/main" id="{E6E80920-7F6F-6A39-038B-6D191398F792}"/>
              </a:ext>
            </a:extLst>
          </p:cNvPr>
          <p:cNvSpPr txBox="1"/>
          <p:nvPr/>
        </p:nvSpPr>
        <p:spPr>
          <a:xfrm>
            <a:off x="4685101" y="2313076"/>
            <a:ext cx="590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5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ALTERNATIVES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: PRE-SPIN-OFF, POST-SPIN-OFF, ELLIOTT’S WISH, 2X NEW ALTERNATIVES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9F9237B0-8302-3CF1-E8AF-EDC722F59A66}"/>
              </a:ext>
            </a:extLst>
          </p:cNvPr>
          <p:cNvSpPr txBox="1"/>
          <p:nvPr/>
        </p:nvSpPr>
        <p:spPr>
          <a:xfrm>
            <a:off x="4685100" y="3228697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3 SEPARATE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ENTITIES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ABE21-17EA-D18E-A9B3-327292030985}"/>
              </a:ext>
            </a:extLst>
          </p:cNvPr>
          <p:cNvSpPr txBox="1"/>
          <p:nvPr/>
        </p:nvSpPr>
        <p:spPr>
          <a:xfrm>
            <a:off x="5010150" y="3957797"/>
            <a:ext cx="45031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1864B"/>
                </a:solidFill>
              </a:rPr>
              <a:t>1. </a:t>
            </a:r>
            <a:r>
              <a:rPr lang="en-US" b="1" dirty="0"/>
              <a:t>HUMAN RESOURCES: RESTRUCTURING</a:t>
            </a:r>
          </a:p>
          <a:p>
            <a:r>
              <a:rPr lang="en-US" b="1" dirty="0">
                <a:solidFill>
                  <a:srgbClr val="B1864B"/>
                </a:solidFill>
              </a:rPr>
              <a:t>2. </a:t>
            </a:r>
            <a:r>
              <a:rPr lang="en-US" b="1" dirty="0"/>
              <a:t>PR: JUDGEMENT OF GSK</a:t>
            </a:r>
          </a:p>
          <a:p>
            <a:r>
              <a:rPr lang="en-RO" b="1" dirty="0">
                <a:solidFill>
                  <a:srgbClr val="B1864B"/>
                </a:solidFill>
              </a:rPr>
              <a:t>3. </a:t>
            </a:r>
            <a:r>
              <a:rPr lang="en-RO" b="1" dirty="0"/>
              <a:t>OPERATIONS: TIMETABLE</a:t>
            </a:r>
          </a:p>
          <a:p>
            <a:r>
              <a:rPr lang="en-RO" b="1" dirty="0">
                <a:solidFill>
                  <a:srgbClr val="B1864B"/>
                </a:solidFill>
              </a:rPr>
              <a:t>4. </a:t>
            </a:r>
            <a:r>
              <a:rPr lang="en-RO" b="1" dirty="0"/>
              <a:t>STRATEGY: CONTINGENCY PLAN</a:t>
            </a:r>
          </a:p>
          <a:p>
            <a:r>
              <a:rPr lang="en-US" b="1" dirty="0">
                <a:solidFill>
                  <a:srgbClr val="B1864B"/>
                </a:solidFill>
              </a:rPr>
              <a:t>5. </a:t>
            </a:r>
            <a:r>
              <a:rPr lang="en-US" b="1" dirty="0"/>
              <a:t>FINANCE: EFFECTS</a:t>
            </a:r>
          </a:p>
        </p:txBody>
      </p:sp>
    </p:spTree>
    <p:extLst>
      <p:ext uri="{BB962C8B-B14F-4D97-AF65-F5344CB8AC3E}">
        <p14:creationId xmlns:p14="http://schemas.microsoft.com/office/powerpoint/2010/main" val="17652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163A12-EABD-5147-92B0-ED8C47C9EA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/>
              <a:t>EXECUTIVE SUMMARY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686055-30DA-E696-ECF4-8AE3F88DC43D}"/>
              </a:ext>
            </a:extLst>
          </p:cNvPr>
          <p:cNvSpPr/>
          <p:nvPr/>
        </p:nvSpPr>
        <p:spPr>
          <a:xfrm>
            <a:off x="259080" y="1508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ANALYSIS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FD3BE5E-5548-5AFB-8443-EC77362ABF9F}"/>
              </a:ext>
            </a:extLst>
          </p:cNvPr>
          <p:cNvSpPr/>
          <p:nvPr/>
        </p:nvSpPr>
        <p:spPr>
          <a:xfrm>
            <a:off x="259080" y="2270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ALTERNATIVES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6F6D3D1-45B7-D8D8-A26A-7BAECC87B9DF}"/>
              </a:ext>
            </a:extLst>
          </p:cNvPr>
          <p:cNvSpPr/>
          <p:nvPr/>
        </p:nvSpPr>
        <p:spPr>
          <a:xfrm>
            <a:off x="259080" y="571627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IMPACT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808EEBD-1AD0-7B67-D3A1-3B320F428149}"/>
              </a:ext>
            </a:extLst>
          </p:cNvPr>
          <p:cNvSpPr/>
          <p:nvPr/>
        </p:nvSpPr>
        <p:spPr>
          <a:xfrm>
            <a:off x="259080" y="3838852"/>
            <a:ext cx="2849880" cy="1738987"/>
          </a:xfrm>
          <a:prstGeom prst="rect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i="0" u="none" strike="noStrike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IMPLEMENTATION</a:t>
            </a: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432A9BCE-4152-613F-C55E-1BD628C9EB87}"/>
              </a:ext>
            </a:extLst>
          </p:cNvPr>
          <p:cNvCxnSpPr/>
          <p:nvPr/>
        </p:nvCxnSpPr>
        <p:spPr>
          <a:xfrm>
            <a:off x="259080" y="2209800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E76F9AE5-F6C5-4A21-48F6-EBBBB824CD9E}"/>
              </a:ext>
            </a:extLst>
          </p:cNvPr>
          <p:cNvCxnSpPr/>
          <p:nvPr/>
        </p:nvCxnSpPr>
        <p:spPr>
          <a:xfrm>
            <a:off x="261257" y="2971800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85CEEB10-6BCF-2BB1-82E0-DF74B9809B88}"/>
              </a:ext>
            </a:extLst>
          </p:cNvPr>
          <p:cNvCxnSpPr/>
          <p:nvPr/>
        </p:nvCxnSpPr>
        <p:spPr>
          <a:xfrm>
            <a:off x="259080" y="5638799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>
            <a:extLst>
              <a:ext uri="{FF2B5EF4-FFF2-40B4-BE49-F238E27FC236}">
                <a16:creationId xmlns:a16="http://schemas.microsoft.com/office/drawing/2014/main" id="{E407CD28-A867-6D7E-D906-6E767C703A6E}"/>
              </a:ext>
            </a:extLst>
          </p:cNvPr>
          <p:cNvSpPr txBox="1"/>
          <p:nvPr/>
        </p:nvSpPr>
        <p:spPr>
          <a:xfrm>
            <a:off x="4685099" y="586703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latin typeface="Corbel" panose="020B0503020204020204" pitchFamily="34" charset="0"/>
              </a:rPr>
              <a:t>EQUITY VALUE OF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£144 BILL</a:t>
            </a:r>
            <a:r>
              <a:rPr lang="en-US" b="1" dirty="0"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F4C95E2-CB79-7E73-725B-E11FCCD4381A}"/>
              </a:ext>
            </a:extLst>
          </p:cNvPr>
          <p:cNvSpPr txBox="1"/>
          <p:nvPr/>
        </p:nvSpPr>
        <p:spPr>
          <a:xfrm>
            <a:off x="4685101" y="166408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NEED TO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RESTRUCTURE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 GSK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8719312-BF87-59D2-1558-25D42CF5F23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/>
              <a:t>Executive summary with the most important elements of the solution.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B9768631-61D1-B4F3-C917-A796348A7CEF}"/>
              </a:ext>
            </a:extLst>
          </p:cNvPr>
          <p:cNvSpPr/>
          <p:nvPr/>
        </p:nvSpPr>
        <p:spPr>
          <a:xfrm>
            <a:off x="256903" y="3053082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RECOMMENDATION</a:t>
            </a:r>
          </a:p>
        </p:txBody>
      </p: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15B2F0B8-9481-8712-FD10-EDB7EFF3F592}"/>
              </a:ext>
            </a:extLst>
          </p:cNvPr>
          <p:cNvCxnSpPr/>
          <p:nvPr/>
        </p:nvCxnSpPr>
        <p:spPr>
          <a:xfrm>
            <a:off x="259080" y="3754122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">
            <a:extLst>
              <a:ext uri="{FF2B5EF4-FFF2-40B4-BE49-F238E27FC236}">
                <a16:creationId xmlns:a16="http://schemas.microsoft.com/office/drawing/2014/main" id="{E6E80920-7F6F-6A39-038B-6D191398F792}"/>
              </a:ext>
            </a:extLst>
          </p:cNvPr>
          <p:cNvSpPr txBox="1"/>
          <p:nvPr/>
        </p:nvSpPr>
        <p:spPr>
          <a:xfrm>
            <a:off x="4685101" y="2313076"/>
            <a:ext cx="590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5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ALTERNATIVES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: PRE-SPIN-OFF, POST-SPIN-OFF, ELLIOTT’S WISH, 2X NEW ALTERNATIVES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9F9237B0-8302-3CF1-E8AF-EDC722F59A66}"/>
              </a:ext>
            </a:extLst>
          </p:cNvPr>
          <p:cNvSpPr txBox="1"/>
          <p:nvPr/>
        </p:nvSpPr>
        <p:spPr>
          <a:xfrm>
            <a:off x="4685100" y="3228697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3 SEPARATE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ENTITIES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ABE21-17EA-D18E-A9B3-327292030985}"/>
              </a:ext>
            </a:extLst>
          </p:cNvPr>
          <p:cNvSpPr txBox="1"/>
          <p:nvPr/>
        </p:nvSpPr>
        <p:spPr>
          <a:xfrm>
            <a:off x="5010150" y="3957797"/>
            <a:ext cx="45031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1864B"/>
                </a:solidFill>
              </a:rPr>
              <a:t>1. </a:t>
            </a:r>
            <a:r>
              <a:rPr lang="en-US" b="1" dirty="0"/>
              <a:t>HUMAN RESOURCES: RESTRUCTURING</a:t>
            </a:r>
          </a:p>
          <a:p>
            <a:r>
              <a:rPr lang="en-US" b="1" dirty="0">
                <a:solidFill>
                  <a:srgbClr val="B1864B"/>
                </a:solidFill>
              </a:rPr>
              <a:t>2. </a:t>
            </a:r>
            <a:r>
              <a:rPr lang="en-US" b="1" dirty="0"/>
              <a:t>PR: JUDGEMENT OF GSK</a:t>
            </a:r>
          </a:p>
          <a:p>
            <a:r>
              <a:rPr lang="en-RO" b="1" dirty="0">
                <a:solidFill>
                  <a:srgbClr val="B1864B"/>
                </a:solidFill>
              </a:rPr>
              <a:t>3. </a:t>
            </a:r>
            <a:r>
              <a:rPr lang="en-RO" b="1" dirty="0"/>
              <a:t>OPERATIONS: TIMETABLE</a:t>
            </a:r>
          </a:p>
          <a:p>
            <a:r>
              <a:rPr lang="en-RO" b="1" dirty="0">
                <a:solidFill>
                  <a:srgbClr val="B1864B"/>
                </a:solidFill>
              </a:rPr>
              <a:t>4. </a:t>
            </a:r>
            <a:r>
              <a:rPr lang="en-RO" b="1" dirty="0"/>
              <a:t>STRATEGY: CONTINGENCY PLAN</a:t>
            </a:r>
          </a:p>
          <a:p>
            <a:r>
              <a:rPr lang="en-US" b="1" dirty="0">
                <a:solidFill>
                  <a:srgbClr val="B1864B"/>
                </a:solidFill>
              </a:rPr>
              <a:t>5. </a:t>
            </a:r>
            <a:r>
              <a:rPr lang="en-US" b="1" dirty="0"/>
              <a:t>FINANCE: EFFECTS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966433-ECEB-A24A-438C-EFE74F229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32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3600" b="1" i="1" dirty="0"/>
              <a:t>MAIN CHALLENGE</a:t>
            </a:r>
          </a:p>
          <a:p>
            <a:pPr algn="ctr"/>
            <a:endParaRPr lang="en-RO" sz="3600" b="1" dirty="0"/>
          </a:p>
          <a:p>
            <a:pPr algn="ctr"/>
            <a:r>
              <a:rPr lang="en-GB" sz="4400" b="1" dirty="0">
                <a:solidFill>
                  <a:srgbClr val="B1864B"/>
                </a:solidFill>
              </a:rPr>
              <a:t>COMPROMISE</a:t>
            </a:r>
            <a:r>
              <a:rPr lang="en-GB" sz="4400" b="1" dirty="0"/>
              <a:t> BETWEEN WALMSLEY AND ELLIOTT</a:t>
            </a:r>
          </a:p>
        </p:txBody>
      </p:sp>
    </p:spTree>
    <p:extLst>
      <p:ext uri="{BB962C8B-B14F-4D97-AF65-F5344CB8AC3E}">
        <p14:creationId xmlns:p14="http://schemas.microsoft.com/office/powerpoint/2010/main" val="362492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890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rgbClr val="B1864B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rgbClr val="B1864B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rgbClr val="B1864B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695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F263352-C732-07BF-9F68-207977E992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MARKET ANALYSIS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F0E30F-B672-0C91-56FA-3050893F89A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GSK is behind its competitors due to slowing revenue increase and misguided R&amp;D spendings.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2D02EA2-D121-FB44-24BA-DF368FD305EF}"/>
              </a:ext>
            </a:extLst>
          </p:cNvPr>
          <p:cNvSpPr/>
          <p:nvPr/>
        </p:nvSpPr>
        <p:spPr>
          <a:xfrm>
            <a:off x="0" y="1409943"/>
            <a:ext cx="3467100" cy="311978"/>
          </a:xfrm>
          <a:prstGeom prst="rect">
            <a:avLst/>
          </a:prstGeom>
          <a:solidFill>
            <a:srgbClr val="B186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SHARE PRICE DEVELOPMENT</a:t>
            </a:r>
            <a:endParaRPr lang="hu-HU" b="1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4A626E53-4D1B-4287-7D95-E6ABB2EA0353}"/>
              </a:ext>
            </a:extLst>
          </p:cNvPr>
          <p:cNvSpPr/>
          <p:nvPr/>
        </p:nvSpPr>
        <p:spPr>
          <a:xfrm>
            <a:off x="8026051" y="1409943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In FY17 GSK and its competitors had the same share price.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3A1DCD9F-77F5-3E87-83D5-A99DF0124B48}"/>
              </a:ext>
            </a:extLst>
          </p:cNvPr>
          <p:cNvSpPr/>
          <p:nvPr/>
        </p:nvSpPr>
        <p:spPr>
          <a:xfrm>
            <a:off x="8026051" y="2706833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In FY20 GSK could reach the level of Pfizer but far behind from AstraZeneca.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1F0A467-6D55-1F9C-9B20-F3C9BB12D4A0}"/>
              </a:ext>
            </a:extLst>
          </p:cNvPr>
          <p:cNvSpPr/>
          <p:nvPr/>
        </p:nvSpPr>
        <p:spPr>
          <a:xfrm>
            <a:off x="8026051" y="4003724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IN FY21 share price decreased significantly.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29512030-D1DC-7BBF-7D1D-88F17FD39E2C}"/>
              </a:ext>
            </a:extLst>
          </p:cNvPr>
          <p:cNvSpPr/>
          <p:nvPr/>
        </p:nvSpPr>
        <p:spPr>
          <a:xfrm>
            <a:off x="0" y="5738287"/>
            <a:ext cx="7549978" cy="835316"/>
          </a:xfrm>
          <a:prstGeom prst="rect">
            <a:avLst/>
          </a:prstGeom>
          <a:solidFill>
            <a:srgbClr val="1113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GSK is at a significant disadvantage compared to its main competitors.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1929729-B37B-E607-F7DA-C64B502D85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770238"/>
              </p:ext>
            </p:extLst>
          </p:nvPr>
        </p:nvGraphicFramePr>
        <p:xfrm>
          <a:off x="0" y="1721921"/>
          <a:ext cx="7549978" cy="3862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3542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F263352-C732-07BF-9F68-207977E992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COMPETITOR ANALYSIS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F0E30F-B672-0C91-56FA-3050893F89A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hu-HU"/>
              <a:t>The </a:t>
            </a:r>
            <a:r>
              <a:rPr lang="hu-HU" err="1"/>
              <a:t>Pharmaceutical</a:t>
            </a:r>
            <a:r>
              <a:rPr lang="hu-HU"/>
              <a:t> </a:t>
            </a:r>
            <a:r>
              <a:rPr lang="hu-HU" err="1"/>
              <a:t>industry</a:t>
            </a:r>
            <a:r>
              <a:rPr lang="hu-HU"/>
              <a:t> is </a:t>
            </a:r>
            <a:r>
              <a:rPr lang="hu-HU" err="1"/>
              <a:t>driven</a:t>
            </a:r>
            <a:r>
              <a:rPr lang="hu-HU"/>
              <a:t> </a:t>
            </a:r>
            <a:r>
              <a:rPr lang="hu-HU" err="1"/>
              <a:t>by</a:t>
            </a:r>
            <a:r>
              <a:rPr lang="hu-HU"/>
              <a:t> R&amp;D </a:t>
            </a:r>
            <a:r>
              <a:rPr lang="hu-HU" err="1"/>
              <a:t>to</a:t>
            </a:r>
            <a:r>
              <a:rPr lang="hu-HU"/>
              <a:t> </a:t>
            </a:r>
            <a:r>
              <a:rPr lang="hu-HU" err="1"/>
              <a:t>find</a:t>
            </a:r>
            <a:r>
              <a:rPr lang="hu-HU"/>
              <a:t> </a:t>
            </a:r>
            <a:r>
              <a:rPr lang="hu-HU" err="1"/>
              <a:t>the</a:t>
            </a:r>
            <a:r>
              <a:rPr lang="hu-HU"/>
              <a:t> </a:t>
            </a:r>
            <a:r>
              <a:rPr lang="hu-HU" err="1"/>
              <a:t>new</a:t>
            </a:r>
            <a:r>
              <a:rPr lang="hu-HU"/>
              <a:t> „STAR” </a:t>
            </a:r>
            <a:r>
              <a:rPr lang="hu-HU" err="1"/>
              <a:t>products</a:t>
            </a:r>
            <a:r>
              <a:rPr lang="hu-HU"/>
              <a:t>.</a:t>
            </a:r>
            <a:endParaRPr lang="en-US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2D02EA2-D121-FB44-24BA-DF368FD305EF}"/>
              </a:ext>
            </a:extLst>
          </p:cNvPr>
          <p:cNvSpPr/>
          <p:nvPr/>
        </p:nvSpPr>
        <p:spPr>
          <a:xfrm>
            <a:off x="0" y="1409943"/>
            <a:ext cx="3467100" cy="311978"/>
          </a:xfrm>
          <a:prstGeom prst="rect">
            <a:avLst/>
          </a:prstGeom>
          <a:solidFill>
            <a:srgbClr val="B186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R&amp;D PRODUCTIVITY OF GSK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4A626E53-4D1B-4287-7D95-E6ABB2EA0353}"/>
              </a:ext>
            </a:extLst>
          </p:cNvPr>
          <p:cNvSpPr/>
          <p:nvPr/>
        </p:nvSpPr>
        <p:spPr>
          <a:xfrm>
            <a:off x="8026051" y="3463047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>
                <a:solidFill>
                  <a:srgbClr val="B1864B"/>
                </a:solidFill>
              </a:rPr>
              <a:t>R&amp;D is a </a:t>
            </a:r>
            <a:r>
              <a:rPr lang="hu-HU" b="1" err="1">
                <a:solidFill>
                  <a:srgbClr val="B1864B"/>
                </a:solidFill>
              </a:rPr>
              <a:t>key</a:t>
            </a:r>
            <a:r>
              <a:rPr lang="hu-HU" b="1">
                <a:solidFill>
                  <a:srgbClr val="B1864B"/>
                </a:solidFill>
              </a:rPr>
              <a:t> </a:t>
            </a:r>
            <a:r>
              <a:rPr lang="hu-HU" b="1" err="1">
                <a:solidFill>
                  <a:srgbClr val="B1864B"/>
                </a:solidFill>
              </a:rPr>
              <a:t>success</a:t>
            </a:r>
            <a:r>
              <a:rPr lang="hu-HU" b="1">
                <a:solidFill>
                  <a:srgbClr val="B1864B"/>
                </a:solidFill>
              </a:rPr>
              <a:t> </a:t>
            </a:r>
            <a:r>
              <a:rPr lang="hu-HU" b="1" err="1">
                <a:solidFill>
                  <a:srgbClr val="B1864B"/>
                </a:solidFill>
              </a:rPr>
              <a:t>factor</a:t>
            </a:r>
            <a:r>
              <a:rPr lang="hu-HU" b="1">
                <a:solidFill>
                  <a:srgbClr val="B1864B"/>
                </a:solidFill>
              </a:rPr>
              <a:t> in </a:t>
            </a:r>
            <a:r>
              <a:rPr lang="hu-HU" b="1" err="1">
                <a:solidFill>
                  <a:srgbClr val="B1864B"/>
                </a:solidFill>
              </a:rPr>
              <a:t>the</a:t>
            </a:r>
            <a:r>
              <a:rPr lang="hu-HU" b="1">
                <a:solidFill>
                  <a:srgbClr val="B1864B"/>
                </a:solidFill>
              </a:rPr>
              <a:t> </a:t>
            </a:r>
            <a:r>
              <a:rPr lang="hu-HU" b="1" err="1">
                <a:solidFill>
                  <a:srgbClr val="B1864B"/>
                </a:solidFill>
              </a:rPr>
              <a:t>pharmaceutical</a:t>
            </a:r>
            <a:r>
              <a:rPr lang="hu-HU" b="1">
                <a:solidFill>
                  <a:srgbClr val="B1864B"/>
                </a:solidFill>
              </a:rPr>
              <a:t> </a:t>
            </a:r>
            <a:r>
              <a:rPr lang="hu-HU" b="1" err="1">
                <a:solidFill>
                  <a:srgbClr val="B1864B"/>
                </a:solidFill>
              </a:rPr>
              <a:t>indsutry</a:t>
            </a:r>
            <a:r>
              <a:rPr lang="hu-HU" b="1">
                <a:solidFill>
                  <a:srgbClr val="B1864B"/>
                </a:solidFill>
              </a:rPr>
              <a:t> </a:t>
            </a:r>
            <a:endParaRPr lang="en-US" b="1">
              <a:solidFill>
                <a:srgbClr val="B1864B"/>
              </a:solidFill>
            </a:endParaRP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3A1DCD9F-77F5-3E87-83D5-A99DF0124B48}"/>
              </a:ext>
            </a:extLst>
          </p:cNvPr>
          <p:cNvSpPr/>
          <p:nvPr/>
        </p:nvSpPr>
        <p:spPr>
          <a:xfrm>
            <a:off x="7994374" y="2166257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Prevention is </a:t>
            </a:r>
            <a:r>
              <a:rPr lang="hu-HU" b="1">
                <a:solidFill>
                  <a:srgbClr val="B1864B"/>
                </a:solidFill>
              </a:rPr>
              <a:t>more and more</a:t>
            </a:r>
            <a:r>
              <a:rPr lang="en-US" b="1">
                <a:solidFill>
                  <a:srgbClr val="B1864B"/>
                </a:solidFill>
              </a:rPr>
              <a:t> important in the pharmaceutical industry 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1F0A467-6D55-1F9C-9B20-F3C9BB12D4A0}"/>
              </a:ext>
            </a:extLst>
          </p:cNvPr>
          <p:cNvSpPr/>
          <p:nvPr/>
        </p:nvSpPr>
        <p:spPr>
          <a:xfrm>
            <a:off x="8026051" y="4759837"/>
            <a:ext cx="3860104" cy="962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The number of new patents is a competitive advantage 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29512030-D1DC-7BBF-7D1D-88F17FD39E2C}"/>
              </a:ext>
            </a:extLst>
          </p:cNvPr>
          <p:cNvSpPr/>
          <p:nvPr/>
        </p:nvSpPr>
        <p:spPr>
          <a:xfrm>
            <a:off x="0" y="5738287"/>
            <a:ext cx="7549978" cy="835316"/>
          </a:xfrm>
          <a:prstGeom prst="rect">
            <a:avLst/>
          </a:prstGeom>
          <a:solidFill>
            <a:srgbClr val="1113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GSK is at a significant disadvantage compared to its main competitors</a:t>
            </a:r>
            <a:r>
              <a:rPr lang="hu-HU"/>
              <a:t> </a:t>
            </a:r>
            <a:r>
              <a:rPr lang="hu-HU" err="1"/>
              <a:t>regarding</a:t>
            </a:r>
            <a:r>
              <a:rPr lang="hu-HU"/>
              <a:t> R&amp;D</a:t>
            </a:r>
            <a:r>
              <a:rPr lang="en-US"/>
              <a:t>.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2E2EA715-068A-0E8C-7C1B-EEBF0F699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45" y="2166257"/>
            <a:ext cx="6421319" cy="31017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E8A39F-20E1-7E1E-4339-A92315FC6D32}"/>
              </a:ext>
            </a:extLst>
          </p:cNvPr>
          <p:cNvCxnSpPr>
            <a:cxnSpLocks/>
          </p:cNvCxnSpPr>
          <p:nvPr/>
        </p:nvCxnSpPr>
        <p:spPr>
          <a:xfrm>
            <a:off x="332639" y="2187443"/>
            <a:ext cx="0" cy="3101740"/>
          </a:xfrm>
          <a:prstGeom prst="line">
            <a:avLst/>
          </a:prstGeom>
          <a:ln w="28575">
            <a:solidFill>
              <a:srgbClr val="E5E3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BDC546-8A0D-28F9-E610-8EAAC621246E}"/>
              </a:ext>
            </a:extLst>
          </p:cNvPr>
          <p:cNvCxnSpPr>
            <a:cxnSpLocks/>
          </p:cNvCxnSpPr>
          <p:nvPr/>
        </p:nvCxnSpPr>
        <p:spPr>
          <a:xfrm flipH="1">
            <a:off x="332639" y="5279929"/>
            <a:ext cx="6620251" cy="0"/>
          </a:xfrm>
          <a:prstGeom prst="line">
            <a:avLst/>
          </a:prstGeom>
          <a:ln w="28575">
            <a:solidFill>
              <a:srgbClr val="E5E3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EE6695F-B3A3-E37D-89ED-11CF2ADF60C5}"/>
              </a:ext>
            </a:extLst>
          </p:cNvPr>
          <p:cNvSpPr txBox="1"/>
          <p:nvPr/>
        </p:nvSpPr>
        <p:spPr>
          <a:xfrm>
            <a:off x="6806818" y="2178189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2.5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BAF731-EE97-DFC9-1081-2299936CA123}"/>
              </a:ext>
            </a:extLst>
          </p:cNvPr>
          <p:cNvSpPr txBox="1"/>
          <p:nvPr/>
        </p:nvSpPr>
        <p:spPr>
          <a:xfrm>
            <a:off x="6776958" y="2789336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0A9E37-4485-D075-D375-E356DEA36965}"/>
              </a:ext>
            </a:extLst>
          </p:cNvPr>
          <p:cNvSpPr txBox="1"/>
          <p:nvPr/>
        </p:nvSpPr>
        <p:spPr>
          <a:xfrm>
            <a:off x="305844" y="5231271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1999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B316A7-10A8-8CE6-2EF1-23F4F1A09B77}"/>
              </a:ext>
            </a:extLst>
          </p:cNvPr>
          <p:cNvSpPr txBox="1"/>
          <p:nvPr/>
        </p:nvSpPr>
        <p:spPr>
          <a:xfrm>
            <a:off x="1853907" y="5231113"/>
            <a:ext cx="64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2005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0B34B8-8DC9-F651-BB56-43BEF119F50D}"/>
              </a:ext>
            </a:extLst>
          </p:cNvPr>
          <p:cNvSpPr txBox="1"/>
          <p:nvPr/>
        </p:nvSpPr>
        <p:spPr>
          <a:xfrm>
            <a:off x="3524197" y="5249634"/>
            <a:ext cx="640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2010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CEF677-BB6F-4617-66B7-DAA22D2E5337}"/>
              </a:ext>
            </a:extLst>
          </p:cNvPr>
          <p:cNvSpPr txBox="1"/>
          <p:nvPr/>
        </p:nvSpPr>
        <p:spPr>
          <a:xfrm>
            <a:off x="4943631" y="5267997"/>
            <a:ext cx="632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2015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227EA6-3B06-E3CF-FA09-333F47166911}"/>
              </a:ext>
            </a:extLst>
          </p:cNvPr>
          <p:cNvSpPr txBox="1"/>
          <p:nvPr/>
        </p:nvSpPr>
        <p:spPr>
          <a:xfrm>
            <a:off x="6270502" y="5266297"/>
            <a:ext cx="64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751376-EB26-69E3-4AB8-609D971D1B8A}"/>
              </a:ext>
            </a:extLst>
          </p:cNvPr>
          <p:cNvSpPr txBox="1"/>
          <p:nvPr/>
        </p:nvSpPr>
        <p:spPr>
          <a:xfrm>
            <a:off x="6798804" y="3357549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1.5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2EDE4F-C2CC-75FE-8EC1-7429B22B5EC6}"/>
              </a:ext>
            </a:extLst>
          </p:cNvPr>
          <p:cNvSpPr txBox="1"/>
          <p:nvPr/>
        </p:nvSpPr>
        <p:spPr>
          <a:xfrm>
            <a:off x="6806818" y="3944324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1.0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5A1646-BA70-5F5B-A849-F857873B6460}"/>
              </a:ext>
            </a:extLst>
          </p:cNvPr>
          <p:cNvSpPr txBox="1"/>
          <p:nvPr/>
        </p:nvSpPr>
        <p:spPr>
          <a:xfrm>
            <a:off x="6794796" y="4604461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2456472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EF40153-A90A-4DB4-ACFA-43785E8B7454}"/>
              </a:ext>
            </a:extLst>
          </p:cNvPr>
          <p:cNvSpPr/>
          <p:nvPr/>
        </p:nvSpPr>
        <p:spPr>
          <a:xfrm>
            <a:off x="7130897" y="1603372"/>
            <a:ext cx="5040594" cy="2928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C4AC08-B529-295A-28F9-C3E9D5FE371D}"/>
              </a:ext>
            </a:extLst>
          </p:cNvPr>
          <p:cNvSpPr/>
          <p:nvPr/>
        </p:nvSpPr>
        <p:spPr>
          <a:xfrm>
            <a:off x="101600" y="1550752"/>
            <a:ext cx="4775673" cy="2981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9F263352-C732-07BF-9F68-207977E992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COMPANY ANALYSIS: REVENUE BY DIVISION</a:t>
            </a:r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F0E30F-B672-0C91-56FA-3050893F89A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The Company's revenues</a:t>
            </a:r>
            <a:r>
              <a:rPr lang="hu-HU"/>
              <a:t> shifted </a:t>
            </a:r>
            <a:r>
              <a:rPr lang="hu-HU" err="1"/>
              <a:t>towards</a:t>
            </a:r>
            <a:r>
              <a:rPr lang="hu-HU"/>
              <a:t> </a:t>
            </a:r>
            <a:r>
              <a:rPr lang="hu-HU" err="1"/>
              <a:t>Vaccines</a:t>
            </a:r>
            <a:r>
              <a:rPr lang="hu-HU"/>
              <a:t> and Consumer </a:t>
            </a:r>
            <a:r>
              <a:rPr lang="hu-HU" err="1"/>
              <a:t>health</a:t>
            </a:r>
            <a:r>
              <a:rPr lang="hu-HU"/>
              <a:t> </a:t>
            </a:r>
            <a:r>
              <a:rPr lang="hu-HU" err="1"/>
              <a:t>division</a:t>
            </a:r>
            <a:r>
              <a:rPr lang="hu-HU"/>
              <a:t>.</a:t>
            </a:r>
            <a:r>
              <a:rPr lang="en-US"/>
              <a:t> </a:t>
            </a:r>
          </a:p>
        </p:txBody>
      </p:sp>
      <p:sp>
        <p:nvSpPr>
          <p:cNvPr id="9" name="Ötszög 56">
            <a:extLst>
              <a:ext uri="{FF2B5EF4-FFF2-40B4-BE49-F238E27FC236}">
                <a16:creationId xmlns:a16="http://schemas.microsoft.com/office/drawing/2014/main" id="{2FE3A008-9AAC-9136-C1BF-F1176530FE70}"/>
              </a:ext>
            </a:extLst>
          </p:cNvPr>
          <p:cNvSpPr/>
          <p:nvPr/>
        </p:nvSpPr>
        <p:spPr>
          <a:xfrm rot="5400000">
            <a:off x="5862494" y="-147506"/>
            <a:ext cx="467010" cy="10457757"/>
          </a:xfrm>
          <a:prstGeom prst="homePlate">
            <a:avLst>
              <a:gd name="adj" fmla="val 89050"/>
            </a:avLst>
          </a:prstGeom>
          <a:solidFill>
            <a:srgbClr val="E5E3E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1F0A467-6D55-1F9C-9B20-F3C9BB12D4A0}"/>
              </a:ext>
            </a:extLst>
          </p:cNvPr>
          <p:cNvSpPr/>
          <p:nvPr/>
        </p:nvSpPr>
        <p:spPr>
          <a:xfrm>
            <a:off x="520264" y="5553063"/>
            <a:ext cx="11338371" cy="1036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>
                <a:solidFill>
                  <a:srgbClr val="B1864B"/>
                </a:solidFill>
              </a:rPr>
              <a:t>CONCLUSION 2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C0DF4A64-2A57-1D8D-C40E-FEAA84AA86A5}"/>
              </a:ext>
            </a:extLst>
          </p:cNvPr>
          <p:cNvSpPr txBox="1"/>
          <p:nvPr/>
        </p:nvSpPr>
        <p:spPr>
          <a:xfrm>
            <a:off x="1100082" y="5871229"/>
            <a:ext cx="10372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err="1"/>
              <a:t>There</a:t>
            </a:r>
            <a:r>
              <a:rPr lang="hu-HU"/>
              <a:t> </a:t>
            </a:r>
            <a:r>
              <a:rPr lang="hu-HU" err="1"/>
              <a:t>was</a:t>
            </a:r>
            <a:r>
              <a:rPr lang="hu-HU"/>
              <a:t> an </a:t>
            </a:r>
            <a:r>
              <a:rPr lang="hu-HU" b="1"/>
              <a:t>8% </a:t>
            </a:r>
            <a:r>
              <a:rPr lang="hu-HU" b="1" err="1"/>
              <a:t>drop</a:t>
            </a:r>
            <a:r>
              <a:rPr lang="hu-HU" b="1"/>
              <a:t> </a:t>
            </a:r>
            <a:r>
              <a:rPr lang="hu-HU"/>
              <a:t>in </a:t>
            </a:r>
            <a:r>
              <a:rPr lang="hu-HU" err="1"/>
              <a:t>Pharmaceuticals</a:t>
            </a:r>
            <a:r>
              <a:rPr lang="hu-HU"/>
              <a:t> </a:t>
            </a:r>
            <a:r>
              <a:rPr lang="hu-HU" err="1"/>
              <a:t>revenue</a:t>
            </a:r>
            <a:r>
              <a:rPr lang="hu-HU"/>
              <a:t>, a </a:t>
            </a:r>
            <a:r>
              <a:rPr lang="hu-HU" b="1"/>
              <a:t>5% </a:t>
            </a:r>
            <a:r>
              <a:rPr lang="hu-HU" b="1" err="1"/>
              <a:t>increase</a:t>
            </a:r>
            <a:r>
              <a:rPr lang="hu-HU" b="1"/>
              <a:t> </a:t>
            </a:r>
            <a:r>
              <a:rPr lang="hu-HU"/>
              <a:t>in </a:t>
            </a:r>
            <a:r>
              <a:rPr lang="hu-HU" err="1"/>
              <a:t>Vaccines</a:t>
            </a:r>
            <a:r>
              <a:rPr lang="hu-HU"/>
              <a:t> and </a:t>
            </a:r>
            <a:r>
              <a:rPr lang="hu-HU" b="1"/>
              <a:t>a 3% </a:t>
            </a:r>
            <a:r>
              <a:rPr lang="hu-HU" b="1" err="1"/>
              <a:t>increase</a:t>
            </a:r>
            <a:r>
              <a:rPr lang="hu-HU" b="1"/>
              <a:t> </a:t>
            </a:r>
            <a:r>
              <a:rPr lang="hu-HU"/>
              <a:t>in Consumer </a:t>
            </a:r>
            <a:r>
              <a:rPr lang="hu-HU" err="1"/>
              <a:t>healthcare</a:t>
            </a:r>
            <a:r>
              <a:rPr lang="hu-HU"/>
              <a:t>  </a:t>
            </a:r>
            <a:endParaRPr lang="en-US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2D02EA2-D121-FB44-24BA-DF368FD305EF}"/>
              </a:ext>
            </a:extLst>
          </p:cNvPr>
          <p:cNvSpPr/>
          <p:nvPr/>
        </p:nvSpPr>
        <p:spPr>
          <a:xfrm>
            <a:off x="8199279" y="1266523"/>
            <a:ext cx="3992721" cy="438759"/>
          </a:xfrm>
          <a:prstGeom prst="rect">
            <a:avLst/>
          </a:prstGeom>
          <a:solidFill>
            <a:srgbClr val="B186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err="1"/>
              <a:t>GKS’s</a:t>
            </a:r>
            <a:r>
              <a:rPr lang="hu-HU" b="1"/>
              <a:t> </a:t>
            </a:r>
            <a:r>
              <a:rPr lang="hu-HU" b="1" err="1"/>
              <a:t>revenue</a:t>
            </a:r>
            <a:r>
              <a:rPr lang="hu-HU" b="1"/>
              <a:t> </a:t>
            </a:r>
            <a:r>
              <a:rPr lang="hu-HU" b="1" err="1"/>
              <a:t>by</a:t>
            </a:r>
            <a:r>
              <a:rPr lang="hu-HU" b="1"/>
              <a:t> </a:t>
            </a:r>
            <a:r>
              <a:rPr lang="hu-HU" b="1" err="1"/>
              <a:t>division</a:t>
            </a:r>
            <a:r>
              <a:rPr lang="hu-HU" b="1"/>
              <a:t> in 2020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2F4E2C1B-EE74-AC1C-2832-AC711AA07BDD}"/>
              </a:ext>
            </a:extLst>
          </p:cNvPr>
          <p:cNvSpPr/>
          <p:nvPr/>
        </p:nvSpPr>
        <p:spPr>
          <a:xfrm>
            <a:off x="0" y="1217674"/>
            <a:ext cx="3808891" cy="388754"/>
          </a:xfrm>
          <a:prstGeom prst="rect">
            <a:avLst/>
          </a:prstGeom>
          <a:solidFill>
            <a:srgbClr val="B1864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err="1"/>
              <a:t>GKS’s</a:t>
            </a:r>
            <a:r>
              <a:rPr lang="hu-HU" b="1"/>
              <a:t> </a:t>
            </a:r>
            <a:r>
              <a:rPr lang="hu-HU" b="1" err="1"/>
              <a:t>revenue</a:t>
            </a:r>
            <a:r>
              <a:rPr lang="hu-HU" b="1"/>
              <a:t> </a:t>
            </a:r>
            <a:r>
              <a:rPr lang="hu-HU" b="1" err="1"/>
              <a:t>by</a:t>
            </a:r>
            <a:r>
              <a:rPr lang="hu-HU" b="1"/>
              <a:t> </a:t>
            </a:r>
            <a:r>
              <a:rPr lang="hu-HU" b="1" err="1"/>
              <a:t>division</a:t>
            </a:r>
            <a:r>
              <a:rPr lang="hu-HU" b="1"/>
              <a:t> in 2016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BB2F2778-549C-2822-7701-F22478620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065572"/>
              </p:ext>
            </p:extLst>
          </p:nvPr>
        </p:nvGraphicFramePr>
        <p:xfrm>
          <a:off x="-204691" y="1639489"/>
          <a:ext cx="5179365" cy="294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439CA06-6924-A701-2B06-757907B23E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42710"/>
              </p:ext>
            </p:extLst>
          </p:nvPr>
        </p:nvGraphicFramePr>
        <p:xfrm>
          <a:off x="7050851" y="1614618"/>
          <a:ext cx="4907280" cy="299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1F77FA2A-B8F7-5CC7-56C8-661FC318F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55831"/>
              </p:ext>
            </p:extLst>
          </p:nvPr>
        </p:nvGraphicFramePr>
        <p:xfrm>
          <a:off x="-302092" y="1550752"/>
          <a:ext cx="5179365" cy="3122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C3C70345-5BBB-E9DB-5B78-C385068E242B}"/>
              </a:ext>
            </a:extLst>
          </p:cNvPr>
          <p:cNvSpPr/>
          <p:nvPr/>
        </p:nvSpPr>
        <p:spPr>
          <a:xfrm>
            <a:off x="4974674" y="1678258"/>
            <a:ext cx="2020982" cy="74595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2C82AA-D42F-F067-F0AE-299DE16F66F3}"/>
              </a:ext>
            </a:extLst>
          </p:cNvPr>
          <p:cNvSpPr/>
          <p:nvPr/>
        </p:nvSpPr>
        <p:spPr>
          <a:xfrm>
            <a:off x="4985591" y="2550834"/>
            <a:ext cx="1988799" cy="1123486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DC33C0-AE1D-17B8-0B36-5D50C60399A8}"/>
              </a:ext>
            </a:extLst>
          </p:cNvPr>
          <p:cNvSpPr/>
          <p:nvPr/>
        </p:nvSpPr>
        <p:spPr>
          <a:xfrm>
            <a:off x="4985590" y="3777196"/>
            <a:ext cx="1988799" cy="74595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  <a:p>
            <a:pPr algn="ctr"/>
            <a:endParaRPr lang="hu-H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093F52-6A36-07FB-05C5-6A10F2C9BD3A}"/>
              </a:ext>
            </a:extLst>
          </p:cNvPr>
          <p:cNvSpPr txBox="1"/>
          <p:nvPr/>
        </p:nvSpPr>
        <p:spPr>
          <a:xfrm>
            <a:off x="4801958" y="1694877"/>
            <a:ext cx="2325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</a:rPr>
              <a:t>Pharma:</a:t>
            </a:r>
            <a:br>
              <a:rPr lang="hu-HU">
                <a:solidFill>
                  <a:schemeClr val="tx1"/>
                </a:solidFill>
              </a:rPr>
            </a:br>
            <a:r>
              <a:rPr lang="hu-HU" b="1" err="1">
                <a:solidFill>
                  <a:schemeClr val="tx1"/>
                </a:solidFill>
              </a:rPr>
              <a:t>Specialty</a:t>
            </a:r>
            <a:r>
              <a:rPr lang="hu-HU" b="1">
                <a:solidFill>
                  <a:schemeClr val="tx1"/>
                </a:solidFill>
              </a:rPr>
              <a:t> </a:t>
            </a:r>
            <a:r>
              <a:rPr lang="hu-HU" b="1" err="1">
                <a:solidFill>
                  <a:schemeClr val="tx1"/>
                </a:solidFill>
              </a:rPr>
              <a:t>medicines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228780-BD48-6AFD-7021-EB6A9BB8BCBC}"/>
              </a:ext>
            </a:extLst>
          </p:cNvPr>
          <p:cNvSpPr txBox="1"/>
          <p:nvPr/>
        </p:nvSpPr>
        <p:spPr>
          <a:xfrm>
            <a:off x="4974674" y="2644240"/>
            <a:ext cx="20786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>
                <a:solidFill>
                  <a:schemeClr val="tx1"/>
                </a:solidFill>
              </a:rPr>
              <a:t>Consumer </a:t>
            </a:r>
            <a:r>
              <a:rPr lang="hu-HU" err="1">
                <a:solidFill>
                  <a:schemeClr val="tx1"/>
                </a:solidFill>
              </a:rPr>
              <a:t>healthcare</a:t>
            </a:r>
            <a:r>
              <a:rPr lang="hu-HU">
                <a:solidFill>
                  <a:schemeClr val="tx1"/>
                </a:solidFill>
              </a:rPr>
              <a:t>:</a:t>
            </a:r>
            <a:br>
              <a:rPr lang="hu-HU">
                <a:solidFill>
                  <a:schemeClr val="tx1"/>
                </a:solidFill>
              </a:rPr>
            </a:br>
            <a:r>
              <a:rPr lang="hu-HU" b="1">
                <a:solidFill>
                  <a:schemeClr val="tx1"/>
                </a:solidFill>
              </a:rPr>
              <a:t>OTC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46C793-2410-8F23-3554-4404F4065F27}"/>
              </a:ext>
            </a:extLst>
          </p:cNvPr>
          <p:cNvSpPr txBox="1"/>
          <p:nvPr/>
        </p:nvSpPr>
        <p:spPr>
          <a:xfrm>
            <a:off x="2846977" y="3945350"/>
            <a:ext cx="6289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err="1">
                <a:solidFill>
                  <a:schemeClr val="tx1"/>
                </a:solidFill>
              </a:rPr>
              <a:t>Vaccines</a:t>
            </a:r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14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églalap 53">
            <a:extLst>
              <a:ext uri="{FF2B5EF4-FFF2-40B4-BE49-F238E27FC236}">
                <a16:creationId xmlns:a16="http://schemas.microsoft.com/office/drawing/2014/main" id="{C2FED67B-CEB7-A565-B413-E842F7019B54}"/>
              </a:ext>
            </a:extLst>
          </p:cNvPr>
          <p:cNvSpPr/>
          <p:nvPr/>
        </p:nvSpPr>
        <p:spPr>
          <a:xfrm>
            <a:off x="531174" y="1362379"/>
            <a:ext cx="5858376" cy="53616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CEED9D3C-FF5E-36C0-0219-FA963D4399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COMPANY ANALYSIS: BCG MATRIX</a:t>
            </a:r>
            <a:endParaRPr lang="en-US" dirty="0"/>
          </a:p>
        </p:txBody>
      </p:sp>
      <p:pic>
        <p:nvPicPr>
          <p:cNvPr id="16" name="Content Placeholder 15" descr="Coins outline">
            <a:extLst>
              <a:ext uri="{FF2B5EF4-FFF2-40B4-BE49-F238E27FC236}">
                <a16:creationId xmlns:a16="http://schemas.microsoft.com/office/drawing/2014/main" id="{20C8EC5C-FAD3-0FCF-6B52-CC4A3D7C5D4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5447" y="4082219"/>
            <a:ext cx="701009" cy="701009"/>
          </a:xfrm>
        </p:spPr>
      </p:pic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EE144EE7-7D0C-4116-3A98-5BDF6809E54C}"/>
              </a:ext>
            </a:extLst>
          </p:cNvPr>
          <p:cNvCxnSpPr>
            <a:cxnSpLocks/>
          </p:cNvCxnSpPr>
          <p:nvPr/>
        </p:nvCxnSpPr>
        <p:spPr>
          <a:xfrm>
            <a:off x="3199073" y="1501389"/>
            <a:ext cx="0" cy="4529426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1E780EE6-D1AD-76FE-73EE-58CC1556B2B3}"/>
              </a:ext>
            </a:extLst>
          </p:cNvPr>
          <p:cNvCxnSpPr>
            <a:cxnSpLocks/>
          </p:cNvCxnSpPr>
          <p:nvPr/>
        </p:nvCxnSpPr>
        <p:spPr>
          <a:xfrm flipH="1">
            <a:off x="681175" y="4024632"/>
            <a:ext cx="5325925" cy="0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>
            <a:extLst>
              <a:ext uri="{FF2B5EF4-FFF2-40B4-BE49-F238E27FC236}">
                <a16:creationId xmlns:a16="http://schemas.microsoft.com/office/drawing/2014/main" id="{53FA2BDE-979D-1AF4-5FDA-DC71D82E37C6}"/>
              </a:ext>
            </a:extLst>
          </p:cNvPr>
          <p:cNvSpPr txBox="1"/>
          <p:nvPr/>
        </p:nvSpPr>
        <p:spPr>
          <a:xfrm rot="16200000">
            <a:off x="-1498470" y="4013848"/>
            <a:ext cx="340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BUSINESS GROWTH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419287-D2FD-B24F-B240-2CE55530DA89}"/>
              </a:ext>
            </a:extLst>
          </p:cNvPr>
          <p:cNvSpPr txBox="1"/>
          <p:nvPr/>
        </p:nvSpPr>
        <p:spPr>
          <a:xfrm>
            <a:off x="2080771" y="6323349"/>
            <a:ext cx="345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RELATIVE MARKET SHARE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grpSp>
        <p:nvGrpSpPr>
          <p:cNvPr id="31" name="Group 26">
            <a:extLst>
              <a:ext uri="{FF2B5EF4-FFF2-40B4-BE49-F238E27FC236}">
                <a16:creationId xmlns:a16="http://schemas.microsoft.com/office/drawing/2014/main" id="{45671C06-5EDA-A3D7-B699-E8241E23215D}"/>
              </a:ext>
            </a:extLst>
          </p:cNvPr>
          <p:cNvGrpSpPr/>
          <p:nvPr/>
        </p:nvGrpSpPr>
        <p:grpSpPr>
          <a:xfrm>
            <a:off x="2549290" y="1820683"/>
            <a:ext cx="1143852" cy="1025292"/>
            <a:chOff x="5623351" y="4677039"/>
            <a:chExt cx="1470424" cy="1405487"/>
          </a:xfrm>
        </p:grpSpPr>
        <p:grpSp>
          <p:nvGrpSpPr>
            <p:cNvPr id="32" name="Group 27">
              <a:extLst>
                <a:ext uri="{FF2B5EF4-FFF2-40B4-BE49-F238E27FC236}">
                  <a16:creationId xmlns:a16="http://schemas.microsoft.com/office/drawing/2014/main" id="{32AD9386-673E-CED4-65C0-931EF5572699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34" name="Oval 29">
                <a:extLst>
                  <a:ext uri="{FF2B5EF4-FFF2-40B4-BE49-F238E27FC236}">
                    <a16:creationId xmlns:a16="http://schemas.microsoft.com/office/drawing/2014/main" id="{093D624D-70D5-5C92-3A05-2B39081AC365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35" name="Oval 30">
                <a:extLst>
                  <a:ext uri="{FF2B5EF4-FFF2-40B4-BE49-F238E27FC236}">
                    <a16:creationId xmlns:a16="http://schemas.microsoft.com/office/drawing/2014/main" id="{D40A04DF-46F6-6CBC-31DD-FD625FD96BB5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33" name="TextBox 28">
              <a:extLst>
                <a:ext uri="{FF2B5EF4-FFF2-40B4-BE49-F238E27FC236}">
                  <a16:creationId xmlns:a16="http://schemas.microsoft.com/office/drawing/2014/main" id="{308665B7-E5DE-00FA-32AC-6BA42BB34BE6}"/>
                </a:ext>
              </a:extLst>
            </p:cNvPr>
            <p:cNvSpPr txBox="1"/>
            <p:nvPr/>
          </p:nvSpPr>
          <p:spPr>
            <a:xfrm>
              <a:off x="5623351" y="4823339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V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cxnSp>
        <p:nvCxnSpPr>
          <p:cNvPr id="41" name="Straight Connector 17">
            <a:extLst>
              <a:ext uri="{FF2B5EF4-FFF2-40B4-BE49-F238E27FC236}">
                <a16:creationId xmlns:a16="http://schemas.microsoft.com/office/drawing/2014/main" id="{4507CB5F-F731-05A0-227A-B0B3D210BF6C}"/>
              </a:ext>
            </a:extLst>
          </p:cNvPr>
          <p:cNvCxnSpPr/>
          <p:nvPr/>
        </p:nvCxnSpPr>
        <p:spPr>
          <a:xfrm>
            <a:off x="8534400" y="1701774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>
            <a:extLst>
              <a:ext uri="{FF2B5EF4-FFF2-40B4-BE49-F238E27FC236}">
                <a16:creationId xmlns:a16="http://schemas.microsoft.com/office/drawing/2014/main" id="{EAF993AE-E540-2069-8774-D30237D6E9E5}"/>
              </a:ext>
            </a:extLst>
          </p:cNvPr>
          <p:cNvSpPr txBox="1"/>
          <p:nvPr/>
        </p:nvSpPr>
        <p:spPr>
          <a:xfrm>
            <a:off x="8534400" y="1277984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CORE STRENGHTS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sp>
        <p:nvSpPr>
          <p:cNvPr id="43" name="Arrow: Chevron 89">
            <a:extLst>
              <a:ext uri="{FF2B5EF4-FFF2-40B4-BE49-F238E27FC236}">
                <a16:creationId xmlns:a16="http://schemas.microsoft.com/office/drawing/2014/main" id="{3E0C88FC-1BB5-4D1F-9D61-32CD4E958BE4}"/>
              </a:ext>
            </a:extLst>
          </p:cNvPr>
          <p:cNvSpPr/>
          <p:nvPr/>
        </p:nvSpPr>
        <p:spPr>
          <a:xfrm>
            <a:off x="6182238" y="2114609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44" name="Group 26">
            <a:extLst>
              <a:ext uri="{FF2B5EF4-FFF2-40B4-BE49-F238E27FC236}">
                <a16:creationId xmlns:a16="http://schemas.microsoft.com/office/drawing/2014/main" id="{16181643-E80C-D810-07C0-995F8C4F5299}"/>
              </a:ext>
            </a:extLst>
          </p:cNvPr>
          <p:cNvGrpSpPr/>
          <p:nvPr/>
        </p:nvGrpSpPr>
        <p:grpSpPr>
          <a:xfrm>
            <a:off x="1109419" y="2745969"/>
            <a:ext cx="1143852" cy="1025292"/>
            <a:chOff x="5623351" y="4677039"/>
            <a:chExt cx="1470424" cy="1405487"/>
          </a:xfrm>
        </p:grpSpPr>
        <p:grpSp>
          <p:nvGrpSpPr>
            <p:cNvPr id="45" name="Group 27">
              <a:extLst>
                <a:ext uri="{FF2B5EF4-FFF2-40B4-BE49-F238E27FC236}">
                  <a16:creationId xmlns:a16="http://schemas.microsoft.com/office/drawing/2014/main" id="{F6F42243-9EEE-8F81-EB1E-6B25A381F177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47" name="Oval 29">
                <a:extLst>
                  <a:ext uri="{FF2B5EF4-FFF2-40B4-BE49-F238E27FC236}">
                    <a16:creationId xmlns:a16="http://schemas.microsoft.com/office/drawing/2014/main" id="{D8564505-9268-61F6-3236-6CC2906E1349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48" name="Oval 30">
                <a:extLst>
                  <a:ext uri="{FF2B5EF4-FFF2-40B4-BE49-F238E27FC236}">
                    <a16:creationId xmlns:a16="http://schemas.microsoft.com/office/drawing/2014/main" id="{9F7A98C5-5711-28EE-A858-7F8E95D350DD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46" name="TextBox 28">
              <a:extLst>
                <a:ext uri="{FF2B5EF4-FFF2-40B4-BE49-F238E27FC236}">
                  <a16:creationId xmlns:a16="http://schemas.microsoft.com/office/drawing/2014/main" id="{4922123B-FB63-E1C2-6302-4CD8B679A1E0}"/>
                </a:ext>
              </a:extLst>
            </p:cNvPr>
            <p:cNvSpPr txBox="1"/>
            <p:nvPr/>
          </p:nvSpPr>
          <p:spPr>
            <a:xfrm>
              <a:off x="5623351" y="4879852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P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5E6AE31C-E292-BFFC-7CC7-533050691093}"/>
              </a:ext>
            </a:extLst>
          </p:cNvPr>
          <p:cNvGrpSpPr/>
          <p:nvPr/>
        </p:nvGrpSpPr>
        <p:grpSpPr>
          <a:xfrm>
            <a:off x="4055737" y="4461856"/>
            <a:ext cx="1093337" cy="1025292"/>
            <a:chOff x="7962998" y="4763384"/>
            <a:chExt cx="1405487" cy="1405487"/>
          </a:xfrm>
        </p:grpSpPr>
        <p:grpSp>
          <p:nvGrpSpPr>
            <p:cNvPr id="50" name="Group 32">
              <a:extLst>
                <a:ext uri="{FF2B5EF4-FFF2-40B4-BE49-F238E27FC236}">
                  <a16:creationId xmlns:a16="http://schemas.microsoft.com/office/drawing/2014/main" id="{D62E8FB2-CF30-6B83-8C0A-FE82C797A2CB}"/>
                </a:ext>
              </a:extLst>
            </p:cNvPr>
            <p:cNvGrpSpPr/>
            <p:nvPr/>
          </p:nvGrpSpPr>
          <p:grpSpPr>
            <a:xfrm>
              <a:off x="7962998" y="4763384"/>
              <a:ext cx="1405487" cy="1405487"/>
              <a:chOff x="4732420" y="2849803"/>
              <a:chExt cx="2277980" cy="2277980"/>
            </a:xfrm>
          </p:grpSpPr>
          <p:sp>
            <p:nvSpPr>
              <p:cNvPr id="52" name="Oval 34">
                <a:extLst>
                  <a:ext uri="{FF2B5EF4-FFF2-40B4-BE49-F238E27FC236}">
                    <a16:creationId xmlns:a16="http://schemas.microsoft.com/office/drawing/2014/main" id="{CB8F5EB0-0624-81E2-6CED-40C01D7C559A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53" name="Oval 35">
                <a:extLst>
                  <a:ext uri="{FF2B5EF4-FFF2-40B4-BE49-F238E27FC236}">
                    <a16:creationId xmlns:a16="http://schemas.microsoft.com/office/drawing/2014/main" id="{70B9FBE8-AB96-BC25-1BBF-187A1608E68B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51" name="TextBox 33">
              <a:extLst>
                <a:ext uri="{FF2B5EF4-FFF2-40B4-BE49-F238E27FC236}">
                  <a16:creationId xmlns:a16="http://schemas.microsoft.com/office/drawing/2014/main" id="{8D1457D8-3F75-CA7B-03B2-B482CCFB4784}"/>
                </a:ext>
              </a:extLst>
            </p:cNvPr>
            <p:cNvSpPr txBox="1"/>
            <p:nvPr/>
          </p:nvSpPr>
          <p:spPr>
            <a:xfrm>
              <a:off x="7967967" y="5040672"/>
              <a:ext cx="139554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CH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59" name="Oval 37">
            <a:extLst>
              <a:ext uri="{FF2B5EF4-FFF2-40B4-BE49-F238E27FC236}">
                <a16:creationId xmlns:a16="http://schemas.microsoft.com/office/drawing/2014/main" id="{D69EB869-DA24-0FB9-5FAB-39BBDE62C69F}"/>
              </a:ext>
            </a:extLst>
          </p:cNvPr>
          <p:cNvSpPr/>
          <p:nvPr/>
        </p:nvSpPr>
        <p:spPr>
          <a:xfrm>
            <a:off x="7209696" y="2027828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0" name="Oval 38">
            <a:extLst>
              <a:ext uri="{FF2B5EF4-FFF2-40B4-BE49-F238E27FC236}">
                <a16:creationId xmlns:a16="http://schemas.microsoft.com/office/drawing/2014/main" id="{3EE96648-6608-CE1C-A6EC-0FD45628F9DD}"/>
              </a:ext>
            </a:extLst>
          </p:cNvPr>
          <p:cNvSpPr/>
          <p:nvPr/>
        </p:nvSpPr>
        <p:spPr>
          <a:xfrm>
            <a:off x="7221980" y="2665506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1" name="Oval 39">
            <a:extLst>
              <a:ext uri="{FF2B5EF4-FFF2-40B4-BE49-F238E27FC236}">
                <a16:creationId xmlns:a16="http://schemas.microsoft.com/office/drawing/2014/main" id="{01BA4DE8-3B57-F79D-3B66-F4D6B380BA26}"/>
              </a:ext>
            </a:extLst>
          </p:cNvPr>
          <p:cNvSpPr/>
          <p:nvPr/>
        </p:nvSpPr>
        <p:spPr>
          <a:xfrm>
            <a:off x="7255611" y="3130797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2" name="Oval 39">
            <a:extLst>
              <a:ext uri="{FF2B5EF4-FFF2-40B4-BE49-F238E27FC236}">
                <a16:creationId xmlns:a16="http://schemas.microsoft.com/office/drawing/2014/main" id="{FED78748-3979-7885-544C-1666027B18FD}"/>
              </a:ext>
            </a:extLst>
          </p:cNvPr>
          <p:cNvSpPr/>
          <p:nvPr/>
        </p:nvSpPr>
        <p:spPr>
          <a:xfrm>
            <a:off x="7233020" y="3628481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4</a:t>
            </a:r>
          </a:p>
        </p:txBody>
      </p:sp>
      <p:sp>
        <p:nvSpPr>
          <p:cNvPr id="63" name="TextBox 18">
            <a:extLst>
              <a:ext uri="{FF2B5EF4-FFF2-40B4-BE49-F238E27FC236}">
                <a16:creationId xmlns:a16="http://schemas.microsoft.com/office/drawing/2014/main" id="{C9B88EC4-180A-A601-D9DB-22D0631658A6}"/>
              </a:ext>
            </a:extLst>
          </p:cNvPr>
          <p:cNvSpPr txBox="1"/>
          <p:nvPr/>
        </p:nvSpPr>
        <p:spPr>
          <a:xfrm>
            <a:off x="8382000" y="437909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CHALLENGES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cxnSp>
        <p:nvCxnSpPr>
          <p:cNvPr id="64" name="Straight Connector 17">
            <a:extLst>
              <a:ext uri="{FF2B5EF4-FFF2-40B4-BE49-F238E27FC236}">
                <a16:creationId xmlns:a16="http://schemas.microsoft.com/office/drawing/2014/main" id="{B520B765-5A37-FE91-B0AC-9A3412B28B2C}"/>
              </a:ext>
            </a:extLst>
          </p:cNvPr>
          <p:cNvCxnSpPr/>
          <p:nvPr/>
        </p:nvCxnSpPr>
        <p:spPr>
          <a:xfrm>
            <a:off x="8534400" y="4840758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37">
            <a:extLst>
              <a:ext uri="{FF2B5EF4-FFF2-40B4-BE49-F238E27FC236}">
                <a16:creationId xmlns:a16="http://schemas.microsoft.com/office/drawing/2014/main" id="{1F319BA5-35D7-F1BF-B9AF-1AC3FB527E81}"/>
              </a:ext>
            </a:extLst>
          </p:cNvPr>
          <p:cNvSpPr/>
          <p:nvPr/>
        </p:nvSpPr>
        <p:spPr>
          <a:xfrm>
            <a:off x="7110158" y="493711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6" name="Oval 38">
            <a:extLst>
              <a:ext uri="{FF2B5EF4-FFF2-40B4-BE49-F238E27FC236}">
                <a16:creationId xmlns:a16="http://schemas.microsoft.com/office/drawing/2014/main" id="{94A4F48D-E2C8-A8A3-549B-E00432BA4E92}"/>
              </a:ext>
            </a:extLst>
          </p:cNvPr>
          <p:cNvSpPr/>
          <p:nvPr/>
        </p:nvSpPr>
        <p:spPr>
          <a:xfrm>
            <a:off x="7110158" y="535925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7" name="Oval 39">
            <a:extLst>
              <a:ext uri="{FF2B5EF4-FFF2-40B4-BE49-F238E27FC236}">
                <a16:creationId xmlns:a16="http://schemas.microsoft.com/office/drawing/2014/main" id="{E341C226-0DB9-3631-95D9-52CBAC8C60F1}"/>
              </a:ext>
            </a:extLst>
          </p:cNvPr>
          <p:cNvSpPr/>
          <p:nvPr/>
        </p:nvSpPr>
        <p:spPr>
          <a:xfrm>
            <a:off x="7110158" y="578139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8" name="Szövegdoboz 67">
            <a:extLst>
              <a:ext uri="{FF2B5EF4-FFF2-40B4-BE49-F238E27FC236}">
                <a16:creationId xmlns:a16="http://schemas.microsoft.com/office/drawing/2014/main" id="{9D515B15-7BDB-37BF-895D-949ACF649D2A}"/>
              </a:ext>
            </a:extLst>
          </p:cNvPr>
          <p:cNvSpPr txBox="1"/>
          <p:nvPr/>
        </p:nvSpPr>
        <p:spPr>
          <a:xfrm>
            <a:off x="7653264" y="1857740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One</a:t>
            </a:r>
            <a:r>
              <a:rPr lang="hu-HU" sz="2000"/>
              <a:t> of </a:t>
            </a:r>
            <a:r>
              <a:rPr lang="hu-HU" sz="2000" err="1"/>
              <a:t>the</a:t>
            </a:r>
            <a:r>
              <a:rPr lang="hu-HU" sz="2000"/>
              <a:t> </a:t>
            </a:r>
            <a:r>
              <a:rPr lang="hu-HU" sz="2000" err="1"/>
              <a:t>largest</a:t>
            </a:r>
            <a:r>
              <a:rPr lang="hu-HU" sz="2000"/>
              <a:t> </a:t>
            </a:r>
            <a:r>
              <a:rPr lang="hu-HU" sz="2000" err="1"/>
              <a:t>pharma</a:t>
            </a:r>
            <a:r>
              <a:rPr lang="hu-HU" sz="2000"/>
              <a:t> </a:t>
            </a:r>
            <a:r>
              <a:rPr lang="hu-HU" sz="2000" err="1"/>
              <a:t>company</a:t>
            </a:r>
            <a:r>
              <a:rPr lang="hu-HU" sz="2000"/>
              <a:t>: 7% </a:t>
            </a:r>
            <a:r>
              <a:rPr lang="hu-HU" sz="2000" err="1"/>
              <a:t>global</a:t>
            </a:r>
            <a:r>
              <a:rPr lang="hu-HU" sz="2000"/>
              <a:t> </a:t>
            </a:r>
            <a:r>
              <a:rPr lang="hu-HU" sz="2000" err="1"/>
              <a:t>share</a:t>
            </a:r>
            <a:endParaRPr lang="en-US" sz="2000"/>
          </a:p>
        </p:txBody>
      </p:sp>
      <p:sp>
        <p:nvSpPr>
          <p:cNvPr id="69" name="Szövegdoboz 68">
            <a:extLst>
              <a:ext uri="{FF2B5EF4-FFF2-40B4-BE49-F238E27FC236}">
                <a16:creationId xmlns:a16="http://schemas.microsoft.com/office/drawing/2014/main" id="{61652E6B-3B06-9365-4E88-75F9FAE0F9B3}"/>
              </a:ext>
            </a:extLst>
          </p:cNvPr>
          <p:cNvSpPr txBox="1"/>
          <p:nvPr/>
        </p:nvSpPr>
        <p:spPr>
          <a:xfrm>
            <a:off x="7600385" y="2587240"/>
            <a:ext cx="458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150 </a:t>
            </a:r>
            <a:r>
              <a:rPr lang="hu-HU" sz="2000" err="1"/>
              <a:t>countries</a:t>
            </a:r>
            <a:r>
              <a:rPr lang="hu-HU" sz="2000"/>
              <a:t>, 100 000 </a:t>
            </a:r>
            <a:r>
              <a:rPr lang="hu-HU" sz="2000" err="1"/>
              <a:t>employees</a:t>
            </a:r>
            <a:endParaRPr lang="en-US" sz="2000"/>
          </a:p>
        </p:txBody>
      </p:sp>
      <p:sp>
        <p:nvSpPr>
          <p:cNvPr id="70" name="Szövegdoboz 69">
            <a:extLst>
              <a:ext uri="{FF2B5EF4-FFF2-40B4-BE49-F238E27FC236}">
                <a16:creationId xmlns:a16="http://schemas.microsoft.com/office/drawing/2014/main" id="{3A44E86D-0415-919D-F2D5-84696DA1D191}"/>
              </a:ext>
            </a:extLst>
          </p:cNvPr>
          <p:cNvSpPr txBox="1"/>
          <p:nvPr/>
        </p:nvSpPr>
        <p:spPr>
          <a:xfrm>
            <a:off x="7747693" y="3035262"/>
            <a:ext cx="4233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20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stage</a:t>
            </a:r>
            <a:r>
              <a:rPr lang="hu-HU" sz="2000"/>
              <a:t> </a:t>
            </a:r>
            <a:r>
              <a:rPr lang="hu-HU" sz="2000" err="1"/>
              <a:t>drugs</a:t>
            </a:r>
            <a:endParaRPr lang="en-US" sz="2000"/>
          </a:p>
        </p:txBody>
      </p:sp>
      <p:sp>
        <p:nvSpPr>
          <p:cNvPr id="71" name="Szövegdoboz 70">
            <a:extLst>
              <a:ext uri="{FF2B5EF4-FFF2-40B4-BE49-F238E27FC236}">
                <a16:creationId xmlns:a16="http://schemas.microsoft.com/office/drawing/2014/main" id="{BEF9D89B-B5A4-87CC-F6BD-C7516B9F79F9}"/>
              </a:ext>
            </a:extLst>
          </p:cNvPr>
          <p:cNvSpPr txBox="1"/>
          <p:nvPr/>
        </p:nvSpPr>
        <p:spPr>
          <a:xfrm>
            <a:off x="7650869" y="3437754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Nine</a:t>
            </a:r>
            <a:r>
              <a:rPr lang="hu-HU" sz="2000"/>
              <a:t> </a:t>
            </a:r>
            <a:r>
              <a:rPr lang="hu-HU" sz="2000" err="1"/>
              <a:t>power</a:t>
            </a:r>
            <a:r>
              <a:rPr lang="hu-HU" sz="2000"/>
              <a:t> </a:t>
            </a:r>
            <a:r>
              <a:rPr lang="hu-HU" sz="2000" err="1"/>
              <a:t>brands</a:t>
            </a:r>
            <a:r>
              <a:rPr lang="hu-HU" sz="2000"/>
              <a:t> in Consumer </a:t>
            </a:r>
            <a:r>
              <a:rPr lang="hu-HU" sz="2000" err="1"/>
              <a:t>Healthcare</a:t>
            </a:r>
            <a:endParaRPr lang="en-US" sz="2000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A3E612EE-A744-BDE2-6C08-2CB93C28BD34}"/>
              </a:ext>
            </a:extLst>
          </p:cNvPr>
          <p:cNvSpPr txBox="1"/>
          <p:nvPr/>
        </p:nvSpPr>
        <p:spPr>
          <a:xfrm>
            <a:off x="7476049" y="490944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Covid-19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vaccine</a:t>
            </a:r>
            <a:endParaRPr lang="en-US" sz="2000"/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DC704626-28BB-3E1B-1993-60F46AA404FA}"/>
              </a:ext>
            </a:extLst>
          </p:cNvPr>
          <p:cNvSpPr txBox="1"/>
          <p:nvPr/>
        </p:nvSpPr>
        <p:spPr>
          <a:xfrm>
            <a:off x="7454932" y="5751942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Of 125 top </a:t>
            </a:r>
            <a:r>
              <a:rPr lang="hu-HU" sz="2000" err="1"/>
              <a:t>managers</a:t>
            </a:r>
            <a:r>
              <a:rPr lang="hu-HU" sz="2000"/>
              <a:t>, 100 </a:t>
            </a:r>
            <a:r>
              <a:rPr lang="hu-HU" sz="2000" err="1"/>
              <a:t>changed</a:t>
            </a:r>
            <a:endParaRPr lang="en-US" sz="2000"/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F166913C-2AAE-F0A2-E755-081A60511A1B}"/>
              </a:ext>
            </a:extLst>
          </p:cNvPr>
          <p:cNvSpPr txBox="1"/>
          <p:nvPr/>
        </p:nvSpPr>
        <p:spPr>
          <a:xfrm>
            <a:off x="7493422" y="528080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Cancer</a:t>
            </a:r>
            <a:r>
              <a:rPr lang="hu-HU" sz="2000"/>
              <a:t> </a:t>
            </a:r>
            <a:r>
              <a:rPr lang="hu-HU" sz="2000" err="1"/>
              <a:t>research</a:t>
            </a:r>
            <a:r>
              <a:rPr lang="hu-HU" sz="2000"/>
              <a:t> </a:t>
            </a:r>
            <a:r>
              <a:rPr lang="hu-HU" sz="2000" err="1"/>
              <a:t>faild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E3F48-C3C6-8909-F107-850823B175A1}"/>
              </a:ext>
            </a:extLst>
          </p:cNvPr>
          <p:cNvSpPr txBox="1"/>
          <p:nvPr/>
        </p:nvSpPr>
        <p:spPr>
          <a:xfrm>
            <a:off x="325918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low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8139B-FA29-D384-5D48-15B6FFC2D104}"/>
              </a:ext>
            </a:extLst>
          </p:cNvPr>
          <p:cNvSpPr txBox="1"/>
          <p:nvPr/>
        </p:nvSpPr>
        <p:spPr>
          <a:xfrm>
            <a:off x="5361715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D6B51-E683-9045-2827-70B5E143003F}"/>
              </a:ext>
            </a:extLst>
          </p:cNvPr>
          <p:cNvSpPr txBox="1"/>
          <p:nvPr/>
        </p:nvSpPr>
        <p:spPr>
          <a:xfrm>
            <a:off x="49113" y="1269723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48606D21-0179-0D8F-F026-0C29095DF1AE}"/>
              </a:ext>
            </a:extLst>
          </p:cNvPr>
          <p:cNvSpPr/>
          <p:nvPr/>
        </p:nvSpPr>
        <p:spPr>
          <a:xfrm>
            <a:off x="3259783" y="3407736"/>
            <a:ext cx="581258" cy="509572"/>
          </a:xfrm>
          <a:prstGeom prst="star5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2A447-96C5-5389-C7DA-62B42FE69E58}"/>
              </a:ext>
            </a:extLst>
          </p:cNvPr>
          <p:cNvSpPr txBox="1"/>
          <p:nvPr/>
        </p:nvSpPr>
        <p:spPr>
          <a:xfrm>
            <a:off x="2409217" y="3334628"/>
            <a:ext cx="71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4800" b="1" cap="small">
                <a:solidFill>
                  <a:srgbClr val="E5E3E1"/>
                </a:solidFill>
                <a:latin typeface="Corbel" panose="020B0503020204020204" pitchFamily="34" charset="0"/>
              </a:rPr>
              <a:t>?</a:t>
            </a:r>
            <a:endParaRPr lang="en-US" sz="4800" b="1" cap="small">
              <a:solidFill>
                <a:srgbClr val="E5E3E1"/>
              </a:solidFill>
              <a:latin typeface="Corbel" panose="020B0503020204020204" pitchFamily="34" charset="0"/>
            </a:endParaRPr>
          </a:p>
        </p:txBody>
      </p:sp>
      <p:pic>
        <p:nvPicPr>
          <p:cNvPr id="21" name="Graphic 20" descr="Puppy outline">
            <a:extLst>
              <a:ext uri="{FF2B5EF4-FFF2-40B4-BE49-F238E27FC236}">
                <a16:creationId xmlns:a16="http://schemas.microsoft.com/office/drawing/2014/main" id="{5B9A7B39-423A-3EBF-E5A3-0399492BB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7339" y="3975091"/>
            <a:ext cx="914400" cy="914400"/>
          </a:xfrm>
          <a:prstGeom prst="rect">
            <a:avLst/>
          </a:prstGeom>
        </p:spPr>
      </p:pic>
      <p:sp>
        <p:nvSpPr>
          <p:cNvPr id="23" name="Szövegdoboz 72">
            <a:extLst>
              <a:ext uri="{FF2B5EF4-FFF2-40B4-BE49-F238E27FC236}">
                <a16:creationId xmlns:a16="http://schemas.microsoft.com/office/drawing/2014/main" id="{BA3EC19B-A648-F525-7A6B-4B2475138ED3}"/>
              </a:ext>
            </a:extLst>
          </p:cNvPr>
          <p:cNvSpPr txBox="1"/>
          <p:nvPr/>
        </p:nvSpPr>
        <p:spPr>
          <a:xfrm>
            <a:off x="7431313" y="6148200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Drop</a:t>
            </a:r>
            <a:r>
              <a:rPr lang="hu-HU" sz="2000"/>
              <a:t> in </a:t>
            </a:r>
            <a:r>
              <a:rPr lang="hu-HU" sz="2000" err="1"/>
              <a:t>share</a:t>
            </a:r>
            <a:r>
              <a:rPr lang="hu-HU" sz="2000"/>
              <a:t> </a:t>
            </a:r>
            <a:r>
              <a:rPr lang="hu-HU" sz="2000" err="1"/>
              <a:t>price</a:t>
            </a:r>
            <a:endParaRPr lang="en-US" sz="2000"/>
          </a:p>
        </p:txBody>
      </p:sp>
      <p:sp>
        <p:nvSpPr>
          <p:cNvPr id="24" name="Oval 39">
            <a:extLst>
              <a:ext uri="{FF2B5EF4-FFF2-40B4-BE49-F238E27FC236}">
                <a16:creationId xmlns:a16="http://schemas.microsoft.com/office/drawing/2014/main" id="{445571D1-DA91-7EB5-2010-2AA4FF593578}"/>
              </a:ext>
            </a:extLst>
          </p:cNvPr>
          <p:cNvSpPr/>
          <p:nvPr/>
        </p:nvSpPr>
        <p:spPr>
          <a:xfrm>
            <a:off x="7122486" y="620353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latin typeface="Corbel" panose="020B0503020204020204" pitchFamily="34" charset="0"/>
              </a:rPr>
              <a:t>4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5" name="Tartalom helye 2">
            <a:extLst>
              <a:ext uri="{FF2B5EF4-FFF2-40B4-BE49-F238E27FC236}">
                <a16:creationId xmlns:a16="http://schemas.microsoft.com/office/drawing/2014/main" id="{4658EEA6-716E-484D-618E-08E201CFD372}"/>
              </a:ext>
            </a:extLst>
          </p:cNvPr>
          <p:cNvSpPr txBox="1">
            <a:spLocks/>
          </p:cNvSpPr>
          <p:nvPr/>
        </p:nvSpPr>
        <p:spPr>
          <a:xfrm>
            <a:off x="520265" y="612279"/>
            <a:ext cx="10928350" cy="4387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rgbClr val="B1864B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Each division performs acceptable, but there is room for improvement </a:t>
            </a:r>
            <a:r>
              <a:rPr lang="hu-H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270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églalap 53">
            <a:extLst>
              <a:ext uri="{FF2B5EF4-FFF2-40B4-BE49-F238E27FC236}">
                <a16:creationId xmlns:a16="http://schemas.microsoft.com/office/drawing/2014/main" id="{C2FED67B-CEB7-A565-B413-E842F7019B54}"/>
              </a:ext>
            </a:extLst>
          </p:cNvPr>
          <p:cNvSpPr/>
          <p:nvPr/>
        </p:nvSpPr>
        <p:spPr>
          <a:xfrm>
            <a:off x="531174" y="1362379"/>
            <a:ext cx="5858376" cy="53616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CEED9D3C-FF5E-36C0-0219-FA963D4399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COMPANY ANALYSIS: BCG MATRIX</a:t>
            </a:r>
            <a:endParaRPr lang="en-US" dirty="0"/>
          </a:p>
        </p:txBody>
      </p:sp>
      <p:pic>
        <p:nvPicPr>
          <p:cNvPr id="16" name="Content Placeholder 15" descr="Coins outline">
            <a:extLst>
              <a:ext uri="{FF2B5EF4-FFF2-40B4-BE49-F238E27FC236}">
                <a16:creationId xmlns:a16="http://schemas.microsoft.com/office/drawing/2014/main" id="{20C8EC5C-FAD3-0FCF-6B52-CC4A3D7C5D4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5447" y="4082219"/>
            <a:ext cx="701009" cy="701009"/>
          </a:xfrm>
        </p:spPr>
      </p:pic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EE144EE7-7D0C-4116-3A98-5BDF6809E54C}"/>
              </a:ext>
            </a:extLst>
          </p:cNvPr>
          <p:cNvCxnSpPr>
            <a:cxnSpLocks/>
          </p:cNvCxnSpPr>
          <p:nvPr/>
        </p:nvCxnSpPr>
        <p:spPr>
          <a:xfrm>
            <a:off x="3199073" y="1501389"/>
            <a:ext cx="0" cy="4529426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1E780EE6-D1AD-76FE-73EE-58CC1556B2B3}"/>
              </a:ext>
            </a:extLst>
          </p:cNvPr>
          <p:cNvCxnSpPr>
            <a:cxnSpLocks/>
          </p:cNvCxnSpPr>
          <p:nvPr/>
        </p:nvCxnSpPr>
        <p:spPr>
          <a:xfrm flipH="1">
            <a:off x="681175" y="4024632"/>
            <a:ext cx="5325925" cy="0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>
            <a:extLst>
              <a:ext uri="{FF2B5EF4-FFF2-40B4-BE49-F238E27FC236}">
                <a16:creationId xmlns:a16="http://schemas.microsoft.com/office/drawing/2014/main" id="{53FA2BDE-979D-1AF4-5FDA-DC71D82E37C6}"/>
              </a:ext>
            </a:extLst>
          </p:cNvPr>
          <p:cNvSpPr txBox="1"/>
          <p:nvPr/>
        </p:nvSpPr>
        <p:spPr>
          <a:xfrm rot="16200000">
            <a:off x="-1498470" y="4013848"/>
            <a:ext cx="340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BUSINESS GROWTH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419287-D2FD-B24F-B240-2CE55530DA89}"/>
              </a:ext>
            </a:extLst>
          </p:cNvPr>
          <p:cNvSpPr txBox="1"/>
          <p:nvPr/>
        </p:nvSpPr>
        <p:spPr>
          <a:xfrm>
            <a:off x="2080771" y="6323349"/>
            <a:ext cx="345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RELATIVE MARKET SHARE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grpSp>
        <p:nvGrpSpPr>
          <p:cNvPr id="31" name="Group 26">
            <a:extLst>
              <a:ext uri="{FF2B5EF4-FFF2-40B4-BE49-F238E27FC236}">
                <a16:creationId xmlns:a16="http://schemas.microsoft.com/office/drawing/2014/main" id="{45671C06-5EDA-A3D7-B699-E8241E23215D}"/>
              </a:ext>
            </a:extLst>
          </p:cNvPr>
          <p:cNvGrpSpPr/>
          <p:nvPr/>
        </p:nvGrpSpPr>
        <p:grpSpPr>
          <a:xfrm>
            <a:off x="2549290" y="1820683"/>
            <a:ext cx="1143852" cy="1025292"/>
            <a:chOff x="5623351" y="4677039"/>
            <a:chExt cx="1470424" cy="1405487"/>
          </a:xfrm>
        </p:grpSpPr>
        <p:grpSp>
          <p:nvGrpSpPr>
            <p:cNvPr id="32" name="Group 27">
              <a:extLst>
                <a:ext uri="{FF2B5EF4-FFF2-40B4-BE49-F238E27FC236}">
                  <a16:creationId xmlns:a16="http://schemas.microsoft.com/office/drawing/2014/main" id="{32AD9386-673E-CED4-65C0-931EF5572699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34" name="Oval 29">
                <a:extLst>
                  <a:ext uri="{FF2B5EF4-FFF2-40B4-BE49-F238E27FC236}">
                    <a16:creationId xmlns:a16="http://schemas.microsoft.com/office/drawing/2014/main" id="{093D624D-70D5-5C92-3A05-2B39081AC365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35" name="Oval 30">
                <a:extLst>
                  <a:ext uri="{FF2B5EF4-FFF2-40B4-BE49-F238E27FC236}">
                    <a16:creationId xmlns:a16="http://schemas.microsoft.com/office/drawing/2014/main" id="{D40A04DF-46F6-6CBC-31DD-FD625FD96BB5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33" name="TextBox 28">
              <a:extLst>
                <a:ext uri="{FF2B5EF4-FFF2-40B4-BE49-F238E27FC236}">
                  <a16:creationId xmlns:a16="http://schemas.microsoft.com/office/drawing/2014/main" id="{308665B7-E5DE-00FA-32AC-6BA42BB34BE6}"/>
                </a:ext>
              </a:extLst>
            </p:cNvPr>
            <p:cNvSpPr txBox="1"/>
            <p:nvPr/>
          </p:nvSpPr>
          <p:spPr>
            <a:xfrm>
              <a:off x="5623351" y="4823339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V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cxnSp>
        <p:nvCxnSpPr>
          <p:cNvPr id="41" name="Straight Connector 17">
            <a:extLst>
              <a:ext uri="{FF2B5EF4-FFF2-40B4-BE49-F238E27FC236}">
                <a16:creationId xmlns:a16="http://schemas.microsoft.com/office/drawing/2014/main" id="{4507CB5F-F731-05A0-227A-B0B3D210BF6C}"/>
              </a:ext>
            </a:extLst>
          </p:cNvPr>
          <p:cNvCxnSpPr/>
          <p:nvPr/>
        </p:nvCxnSpPr>
        <p:spPr>
          <a:xfrm>
            <a:off x="8534400" y="1701774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>
            <a:extLst>
              <a:ext uri="{FF2B5EF4-FFF2-40B4-BE49-F238E27FC236}">
                <a16:creationId xmlns:a16="http://schemas.microsoft.com/office/drawing/2014/main" id="{EAF993AE-E540-2069-8774-D30237D6E9E5}"/>
              </a:ext>
            </a:extLst>
          </p:cNvPr>
          <p:cNvSpPr txBox="1"/>
          <p:nvPr/>
        </p:nvSpPr>
        <p:spPr>
          <a:xfrm>
            <a:off x="8534400" y="1277984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CORE STRENGHTS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sp>
        <p:nvSpPr>
          <p:cNvPr id="43" name="Arrow: Chevron 89">
            <a:extLst>
              <a:ext uri="{FF2B5EF4-FFF2-40B4-BE49-F238E27FC236}">
                <a16:creationId xmlns:a16="http://schemas.microsoft.com/office/drawing/2014/main" id="{3E0C88FC-1BB5-4D1F-9D61-32CD4E958BE4}"/>
              </a:ext>
            </a:extLst>
          </p:cNvPr>
          <p:cNvSpPr/>
          <p:nvPr/>
        </p:nvSpPr>
        <p:spPr>
          <a:xfrm>
            <a:off x="6182238" y="2114609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44" name="Group 26">
            <a:extLst>
              <a:ext uri="{FF2B5EF4-FFF2-40B4-BE49-F238E27FC236}">
                <a16:creationId xmlns:a16="http://schemas.microsoft.com/office/drawing/2014/main" id="{16181643-E80C-D810-07C0-995F8C4F5299}"/>
              </a:ext>
            </a:extLst>
          </p:cNvPr>
          <p:cNvGrpSpPr/>
          <p:nvPr/>
        </p:nvGrpSpPr>
        <p:grpSpPr>
          <a:xfrm>
            <a:off x="1109419" y="2745969"/>
            <a:ext cx="1143852" cy="1025292"/>
            <a:chOff x="5623351" y="4677039"/>
            <a:chExt cx="1470424" cy="1405487"/>
          </a:xfrm>
        </p:grpSpPr>
        <p:grpSp>
          <p:nvGrpSpPr>
            <p:cNvPr id="45" name="Group 27">
              <a:extLst>
                <a:ext uri="{FF2B5EF4-FFF2-40B4-BE49-F238E27FC236}">
                  <a16:creationId xmlns:a16="http://schemas.microsoft.com/office/drawing/2014/main" id="{F6F42243-9EEE-8F81-EB1E-6B25A381F177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47" name="Oval 29">
                <a:extLst>
                  <a:ext uri="{FF2B5EF4-FFF2-40B4-BE49-F238E27FC236}">
                    <a16:creationId xmlns:a16="http://schemas.microsoft.com/office/drawing/2014/main" id="{D8564505-9268-61F6-3236-6CC2906E1349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48" name="Oval 30">
                <a:extLst>
                  <a:ext uri="{FF2B5EF4-FFF2-40B4-BE49-F238E27FC236}">
                    <a16:creationId xmlns:a16="http://schemas.microsoft.com/office/drawing/2014/main" id="{9F7A98C5-5711-28EE-A858-7F8E95D350DD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46" name="TextBox 28">
              <a:extLst>
                <a:ext uri="{FF2B5EF4-FFF2-40B4-BE49-F238E27FC236}">
                  <a16:creationId xmlns:a16="http://schemas.microsoft.com/office/drawing/2014/main" id="{4922123B-FB63-E1C2-6302-4CD8B679A1E0}"/>
                </a:ext>
              </a:extLst>
            </p:cNvPr>
            <p:cNvSpPr txBox="1"/>
            <p:nvPr/>
          </p:nvSpPr>
          <p:spPr>
            <a:xfrm>
              <a:off x="5623351" y="4879852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P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5E6AE31C-E292-BFFC-7CC7-533050691093}"/>
              </a:ext>
            </a:extLst>
          </p:cNvPr>
          <p:cNvGrpSpPr/>
          <p:nvPr/>
        </p:nvGrpSpPr>
        <p:grpSpPr>
          <a:xfrm>
            <a:off x="4055737" y="4461856"/>
            <a:ext cx="1093337" cy="1025292"/>
            <a:chOff x="7962998" y="4763384"/>
            <a:chExt cx="1405487" cy="1405487"/>
          </a:xfrm>
        </p:grpSpPr>
        <p:grpSp>
          <p:nvGrpSpPr>
            <p:cNvPr id="50" name="Group 32">
              <a:extLst>
                <a:ext uri="{FF2B5EF4-FFF2-40B4-BE49-F238E27FC236}">
                  <a16:creationId xmlns:a16="http://schemas.microsoft.com/office/drawing/2014/main" id="{D62E8FB2-CF30-6B83-8C0A-FE82C797A2CB}"/>
                </a:ext>
              </a:extLst>
            </p:cNvPr>
            <p:cNvGrpSpPr/>
            <p:nvPr/>
          </p:nvGrpSpPr>
          <p:grpSpPr>
            <a:xfrm>
              <a:off x="7962998" y="4763384"/>
              <a:ext cx="1405487" cy="1405487"/>
              <a:chOff x="4732420" y="2849803"/>
              <a:chExt cx="2277980" cy="2277980"/>
            </a:xfrm>
          </p:grpSpPr>
          <p:sp>
            <p:nvSpPr>
              <p:cNvPr id="52" name="Oval 34">
                <a:extLst>
                  <a:ext uri="{FF2B5EF4-FFF2-40B4-BE49-F238E27FC236}">
                    <a16:creationId xmlns:a16="http://schemas.microsoft.com/office/drawing/2014/main" id="{CB8F5EB0-0624-81E2-6CED-40C01D7C559A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53" name="Oval 35">
                <a:extLst>
                  <a:ext uri="{FF2B5EF4-FFF2-40B4-BE49-F238E27FC236}">
                    <a16:creationId xmlns:a16="http://schemas.microsoft.com/office/drawing/2014/main" id="{70B9FBE8-AB96-BC25-1BBF-187A1608E68B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51" name="TextBox 33">
              <a:extLst>
                <a:ext uri="{FF2B5EF4-FFF2-40B4-BE49-F238E27FC236}">
                  <a16:creationId xmlns:a16="http://schemas.microsoft.com/office/drawing/2014/main" id="{8D1457D8-3F75-CA7B-03B2-B482CCFB4784}"/>
                </a:ext>
              </a:extLst>
            </p:cNvPr>
            <p:cNvSpPr txBox="1"/>
            <p:nvPr/>
          </p:nvSpPr>
          <p:spPr>
            <a:xfrm>
              <a:off x="7967967" y="5040672"/>
              <a:ext cx="139554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CH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59" name="Oval 37">
            <a:extLst>
              <a:ext uri="{FF2B5EF4-FFF2-40B4-BE49-F238E27FC236}">
                <a16:creationId xmlns:a16="http://schemas.microsoft.com/office/drawing/2014/main" id="{D69EB869-DA24-0FB9-5FAB-39BBDE62C69F}"/>
              </a:ext>
            </a:extLst>
          </p:cNvPr>
          <p:cNvSpPr/>
          <p:nvPr/>
        </p:nvSpPr>
        <p:spPr>
          <a:xfrm>
            <a:off x="7209696" y="2027828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0" name="Oval 38">
            <a:extLst>
              <a:ext uri="{FF2B5EF4-FFF2-40B4-BE49-F238E27FC236}">
                <a16:creationId xmlns:a16="http://schemas.microsoft.com/office/drawing/2014/main" id="{3EE96648-6608-CE1C-A6EC-0FD45628F9DD}"/>
              </a:ext>
            </a:extLst>
          </p:cNvPr>
          <p:cNvSpPr/>
          <p:nvPr/>
        </p:nvSpPr>
        <p:spPr>
          <a:xfrm>
            <a:off x="7221980" y="2665506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1" name="Oval 39">
            <a:extLst>
              <a:ext uri="{FF2B5EF4-FFF2-40B4-BE49-F238E27FC236}">
                <a16:creationId xmlns:a16="http://schemas.microsoft.com/office/drawing/2014/main" id="{01BA4DE8-3B57-F79D-3B66-F4D6B380BA26}"/>
              </a:ext>
            </a:extLst>
          </p:cNvPr>
          <p:cNvSpPr/>
          <p:nvPr/>
        </p:nvSpPr>
        <p:spPr>
          <a:xfrm>
            <a:off x="7255611" y="3130797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2" name="Oval 39">
            <a:extLst>
              <a:ext uri="{FF2B5EF4-FFF2-40B4-BE49-F238E27FC236}">
                <a16:creationId xmlns:a16="http://schemas.microsoft.com/office/drawing/2014/main" id="{FED78748-3979-7885-544C-1666027B18FD}"/>
              </a:ext>
            </a:extLst>
          </p:cNvPr>
          <p:cNvSpPr/>
          <p:nvPr/>
        </p:nvSpPr>
        <p:spPr>
          <a:xfrm>
            <a:off x="7233020" y="3628481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4</a:t>
            </a:r>
          </a:p>
        </p:txBody>
      </p:sp>
      <p:sp>
        <p:nvSpPr>
          <p:cNvPr id="63" name="TextBox 18">
            <a:extLst>
              <a:ext uri="{FF2B5EF4-FFF2-40B4-BE49-F238E27FC236}">
                <a16:creationId xmlns:a16="http://schemas.microsoft.com/office/drawing/2014/main" id="{C9B88EC4-180A-A601-D9DB-22D0631658A6}"/>
              </a:ext>
            </a:extLst>
          </p:cNvPr>
          <p:cNvSpPr txBox="1"/>
          <p:nvPr/>
        </p:nvSpPr>
        <p:spPr>
          <a:xfrm>
            <a:off x="8382000" y="437909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CHALLENGES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cxnSp>
        <p:nvCxnSpPr>
          <p:cNvPr id="64" name="Straight Connector 17">
            <a:extLst>
              <a:ext uri="{FF2B5EF4-FFF2-40B4-BE49-F238E27FC236}">
                <a16:creationId xmlns:a16="http://schemas.microsoft.com/office/drawing/2014/main" id="{B520B765-5A37-FE91-B0AC-9A3412B28B2C}"/>
              </a:ext>
            </a:extLst>
          </p:cNvPr>
          <p:cNvCxnSpPr/>
          <p:nvPr/>
        </p:nvCxnSpPr>
        <p:spPr>
          <a:xfrm>
            <a:off x="8534400" y="4840758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37">
            <a:extLst>
              <a:ext uri="{FF2B5EF4-FFF2-40B4-BE49-F238E27FC236}">
                <a16:creationId xmlns:a16="http://schemas.microsoft.com/office/drawing/2014/main" id="{1F319BA5-35D7-F1BF-B9AF-1AC3FB527E81}"/>
              </a:ext>
            </a:extLst>
          </p:cNvPr>
          <p:cNvSpPr/>
          <p:nvPr/>
        </p:nvSpPr>
        <p:spPr>
          <a:xfrm>
            <a:off x="7110158" y="493711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6" name="Oval 38">
            <a:extLst>
              <a:ext uri="{FF2B5EF4-FFF2-40B4-BE49-F238E27FC236}">
                <a16:creationId xmlns:a16="http://schemas.microsoft.com/office/drawing/2014/main" id="{94A4F48D-E2C8-A8A3-549B-E00432BA4E92}"/>
              </a:ext>
            </a:extLst>
          </p:cNvPr>
          <p:cNvSpPr/>
          <p:nvPr/>
        </p:nvSpPr>
        <p:spPr>
          <a:xfrm>
            <a:off x="7110158" y="535925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7" name="Oval 39">
            <a:extLst>
              <a:ext uri="{FF2B5EF4-FFF2-40B4-BE49-F238E27FC236}">
                <a16:creationId xmlns:a16="http://schemas.microsoft.com/office/drawing/2014/main" id="{E341C226-0DB9-3631-95D9-52CBAC8C60F1}"/>
              </a:ext>
            </a:extLst>
          </p:cNvPr>
          <p:cNvSpPr/>
          <p:nvPr/>
        </p:nvSpPr>
        <p:spPr>
          <a:xfrm>
            <a:off x="7110158" y="578139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8" name="Szövegdoboz 67">
            <a:extLst>
              <a:ext uri="{FF2B5EF4-FFF2-40B4-BE49-F238E27FC236}">
                <a16:creationId xmlns:a16="http://schemas.microsoft.com/office/drawing/2014/main" id="{9D515B15-7BDB-37BF-895D-949ACF649D2A}"/>
              </a:ext>
            </a:extLst>
          </p:cNvPr>
          <p:cNvSpPr txBox="1"/>
          <p:nvPr/>
        </p:nvSpPr>
        <p:spPr>
          <a:xfrm>
            <a:off x="7653264" y="1857740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One</a:t>
            </a:r>
            <a:r>
              <a:rPr lang="hu-HU" sz="2000"/>
              <a:t> of </a:t>
            </a:r>
            <a:r>
              <a:rPr lang="hu-HU" sz="2000" err="1"/>
              <a:t>the</a:t>
            </a:r>
            <a:r>
              <a:rPr lang="hu-HU" sz="2000"/>
              <a:t> </a:t>
            </a:r>
            <a:r>
              <a:rPr lang="hu-HU" sz="2000" err="1"/>
              <a:t>largest</a:t>
            </a:r>
            <a:r>
              <a:rPr lang="hu-HU" sz="2000"/>
              <a:t> </a:t>
            </a:r>
            <a:r>
              <a:rPr lang="hu-HU" sz="2000" err="1"/>
              <a:t>pharma</a:t>
            </a:r>
            <a:r>
              <a:rPr lang="hu-HU" sz="2000"/>
              <a:t> </a:t>
            </a:r>
            <a:r>
              <a:rPr lang="hu-HU" sz="2000" err="1"/>
              <a:t>company</a:t>
            </a:r>
            <a:r>
              <a:rPr lang="hu-HU" sz="2000"/>
              <a:t>: 7% </a:t>
            </a:r>
            <a:r>
              <a:rPr lang="hu-HU" sz="2000" err="1"/>
              <a:t>global</a:t>
            </a:r>
            <a:r>
              <a:rPr lang="hu-HU" sz="2000"/>
              <a:t> </a:t>
            </a:r>
            <a:r>
              <a:rPr lang="hu-HU" sz="2000" err="1"/>
              <a:t>share</a:t>
            </a:r>
            <a:endParaRPr lang="en-US" sz="2000"/>
          </a:p>
        </p:txBody>
      </p:sp>
      <p:sp>
        <p:nvSpPr>
          <p:cNvPr id="69" name="Szövegdoboz 68">
            <a:extLst>
              <a:ext uri="{FF2B5EF4-FFF2-40B4-BE49-F238E27FC236}">
                <a16:creationId xmlns:a16="http://schemas.microsoft.com/office/drawing/2014/main" id="{61652E6B-3B06-9365-4E88-75F9FAE0F9B3}"/>
              </a:ext>
            </a:extLst>
          </p:cNvPr>
          <p:cNvSpPr txBox="1"/>
          <p:nvPr/>
        </p:nvSpPr>
        <p:spPr>
          <a:xfrm>
            <a:off x="7600385" y="2587240"/>
            <a:ext cx="458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150 </a:t>
            </a:r>
            <a:r>
              <a:rPr lang="hu-HU" sz="2000" err="1"/>
              <a:t>countries</a:t>
            </a:r>
            <a:r>
              <a:rPr lang="hu-HU" sz="2000"/>
              <a:t>, 100 000 </a:t>
            </a:r>
            <a:r>
              <a:rPr lang="hu-HU" sz="2000" err="1"/>
              <a:t>employees</a:t>
            </a:r>
            <a:endParaRPr lang="en-US" sz="2000"/>
          </a:p>
        </p:txBody>
      </p:sp>
      <p:sp>
        <p:nvSpPr>
          <p:cNvPr id="70" name="Szövegdoboz 69">
            <a:extLst>
              <a:ext uri="{FF2B5EF4-FFF2-40B4-BE49-F238E27FC236}">
                <a16:creationId xmlns:a16="http://schemas.microsoft.com/office/drawing/2014/main" id="{3A44E86D-0415-919D-F2D5-84696DA1D191}"/>
              </a:ext>
            </a:extLst>
          </p:cNvPr>
          <p:cNvSpPr txBox="1"/>
          <p:nvPr/>
        </p:nvSpPr>
        <p:spPr>
          <a:xfrm>
            <a:off x="7747693" y="3035262"/>
            <a:ext cx="4233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20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stage</a:t>
            </a:r>
            <a:r>
              <a:rPr lang="hu-HU" sz="2000"/>
              <a:t> </a:t>
            </a:r>
            <a:r>
              <a:rPr lang="hu-HU" sz="2000" err="1"/>
              <a:t>drugs</a:t>
            </a:r>
            <a:endParaRPr lang="en-US" sz="2000"/>
          </a:p>
        </p:txBody>
      </p:sp>
      <p:sp>
        <p:nvSpPr>
          <p:cNvPr id="71" name="Szövegdoboz 70">
            <a:extLst>
              <a:ext uri="{FF2B5EF4-FFF2-40B4-BE49-F238E27FC236}">
                <a16:creationId xmlns:a16="http://schemas.microsoft.com/office/drawing/2014/main" id="{BEF9D89B-B5A4-87CC-F6BD-C7516B9F79F9}"/>
              </a:ext>
            </a:extLst>
          </p:cNvPr>
          <p:cNvSpPr txBox="1"/>
          <p:nvPr/>
        </p:nvSpPr>
        <p:spPr>
          <a:xfrm>
            <a:off x="7650869" y="3437754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Nine</a:t>
            </a:r>
            <a:r>
              <a:rPr lang="hu-HU" sz="2000"/>
              <a:t> </a:t>
            </a:r>
            <a:r>
              <a:rPr lang="hu-HU" sz="2000" err="1"/>
              <a:t>power</a:t>
            </a:r>
            <a:r>
              <a:rPr lang="hu-HU" sz="2000"/>
              <a:t> </a:t>
            </a:r>
            <a:r>
              <a:rPr lang="hu-HU" sz="2000" err="1"/>
              <a:t>brands</a:t>
            </a:r>
            <a:r>
              <a:rPr lang="hu-HU" sz="2000"/>
              <a:t> in Consumer </a:t>
            </a:r>
            <a:r>
              <a:rPr lang="hu-HU" sz="2000" err="1"/>
              <a:t>Healthcare</a:t>
            </a:r>
            <a:endParaRPr lang="en-US" sz="2000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A3E612EE-A744-BDE2-6C08-2CB93C28BD34}"/>
              </a:ext>
            </a:extLst>
          </p:cNvPr>
          <p:cNvSpPr txBox="1"/>
          <p:nvPr/>
        </p:nvSpPr>
        <p:spPr>
          <a:xfrm>
            <a:off x="7476049" y="490944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Covid-19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vaccine</a:t>
            </a:r>
            <a:endParaRPr lang="en-US" sz="2000"/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DC704626-28BB-3E1B-1993-60F46AA404FA}"/>
              </a:ext>
            </a:extLst>
          </p:cNvPr>
          <p:cNvSpPr txBox="1"/>
          <p:nvPr/>
        </p:nvSpPr>
        <p:spPr>
          <a:xfrm>
            <a:off x="7454932" y="5751942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Of 125 top </a:t>
            </a:r>
            <a:r>
              <a:rPr lang="hu-HU" sz="2000" err="1"/>
              <a:t>managers</a:t>
            </a:r>
            <a:r>
              <a:rPr lang="hu-HU" sz="2000"/>
              <a:t>, 100 </a:t>
            </a:r>
            <a:r>
              <a:rPr lang="hu-HU" sz="2000" err="1"/>
              <a:t>changed</a:t>
            </a:r>
            <a:endParaRPr lang="en-US" sz="2000"/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F166913C-2AAE-F0A2-E755-081A60511A1B}"/>
              </a:ext>
            </a:extLst>
          </p:cNvPr>
          <p:cNvSpPr txBox="1"/>
          <p:nvPr/>
        </p:nvSpPr>
        <p:spPr>
          <a:xfrm>
            <a:off x="7493422" y="528080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Cancer</a:t>
            </a:r>
            <a:r>
              <a:rPr lang="hu-HU" sz="2000"/>
              <a:t> </a:t>
            </a:r>
            <a:r>
              <a:rPr lang="hu-HU" sz="2000" err="1"/>
              <a:t>research</a:t>
            </a:r>
            <a:r>
              <a:rPr lang="hu-HU" sz="2000"/>
              <a:t> </a:t>
            </a:r>
            <a:r>
              <a:rPr lang="hu-HU" sz="2000" err="1"/>
              <a:t>faild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E3F48-C3C6-8909-F107-850823B175A1}"/>
              </a:ext>
            </a:extLst>
          </p:cNvPr>
          <p:cNvSpPr txBox="1"/>
          <p:nvPr/>
        </p:nvSpPr>
        <p:spPr>
          <a:xfrm>
            <a:off x="325918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low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8139B-FA29-D384-5D48-15B6FFC2D104}"/>
              </a:ext>
            </a:extLst>
          </p:cNvPr>
          <p:cNvSpPr txBox="1"/>
          <p:nvPr/>
        </p:nvSpPr>
        <p:spPr>
          <a:xfrm>
            <a:off x="5361715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D6B51-E683-9045-2827-70B5E143003F}"/>
              </a:ext>
            </a:extLst>
          </p:cNvPr>
          <p:cNvSpPr txBox="1"/>
          <p:nvPr/>
        </p:nvSpPr>
        <p:spPr>
          <a:xfrm>
            <a:off x="49113" y="1269723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48606D21-0179-0D8F-F026-0C29095DF1AE}"/>
              </a:ext>
            </a:extLst>
          </p:cNvPr>
          <p:cNvSpPr/>
          <p:nvPr/>
        </p:nvSpPr>
        <p:spPr>
          <a:xfrm>
            <a:off x="3259783" y="3407736"/>
            <a:ext cx="581258" cy="509572"/>
          </a:xfrm>
          <a:prstGeom prst="star5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2A447-96C5-5389-C7DA-62B42FE69E58}"/>
              </a:ext>
            </a:extLst>
          </p:cNvPr>
          <p:cNvSpPr txBox="1"/>
          <p:nvPr/>
        </p:nvSpPr>
        <p:spPr>
          <a:xfrm>
            <a:off x="2409217" y="3334628"/>
            <a:ext cx="71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4800" b="1" cap="small">
                <a:solidFill>
                  <a:srgbClr val="E5E3E1"/>
                </a:solidFill>
                <a:latin typeface="Corbel" panose="020B0503020204020204" pitchFamily="34" charset="0"/>
              </a:rPr>
              <a:t>?</a:t>
            </a:r>
            <a:endParaRPr lang="en-US" sz="4800" b="1" cap="small">
              <a:solidFill>
                <a:srgbClr val="E5E3E1"/>
              </a:solidFill>
              <a:latin typeface="Corbel" panose="020B0503020204020204" pitchFamily="34" charset="0"/>
            </a:endParaRPr>
          </a:p>
        </p:txBody>
      </p:sp>
      <p:pic>
        <p:nvPicPr>
          <p:cNvPr id="21" name="Graphic 20" descr="Puppy outline">
            <a:extLst>
              <a:ext uri="{FF2B5EF4-FFF2-40B4-BE49-F238E27FC236}">
                <a16:creationId xmlns:a16="http://schemas.microsoft.com/office/drawing/2014/main" id="{5B9A7B39-423A-3EBF-E5A3-0399492BB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7339" y="3975091"/>
            <a:ext cx="914400" cy="914400"/>
          </a:xfrm>
          <a:prstGeom prst="rect">
            <a:avLst/>
          </a:prstGeom>
        </p:spPr>
      </p:pic>
      <p:sp>
        <p:nvSpPr>
          <p:cNvPr id="23" name="Szövegdoboz 72">
            <a:extLst>
              <a:ext uri="{FF2B5EF4-FFF2-40B4-BE49-F238E27FC236}">
                <a16:creationId xmlns:a16="http://schemas.microsoft.com/office/drawing/2014/main" id="{BA3EC19B-A648-F525-7A6B-4B2475138ED3}"/>
              </a:ext>
            </a:extLst>
          </p:cNvPr>
          <p:cNvSpPr txBox="1"/>
          <p:nvPr/>
        </p:nvSpPr>
        <p:spPr>
          <a:xfrm>
            <a:off x="7431313" y="6148200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Drop</a:t>
            </a:r>
            <a:r>
              <a:rPr lang="hu-HU" sz="2000"/>
              <a:t> in </a:t>
            </a:r>
            <a:r>
              <a:rPr lang="hu-HU" sz="2000" err="1"/>
              <a:t>share</a:t>
            </a:r>
            <a:r>
              <a:rPr lang="hu-HU" sz="2000"/>
              <a:t> </a:t>
            </a:r>
            <a:r>
              <a:rPr lang="hu-HU" sz="2000" err="1"/>
              <a:t>price</a:t>
            </a:r>
            <a:endParaRPr lang="en-US" sz="2000"/>
          </a:p>
        </p:txBody>
      </p:sp>
      <p:sp>
        <p:nvSpPr>
          <p:cNvPr id="24" name="Oval 39">
            <a:extLst>
              <a:ext uri="{FF2B5EF4-FFF2-40B4-BE49-F238E27FC236}">
                <a16:creationId xmlns:a16="http://schemas.microsoft.com/office/drawing/2014/main" id="{445571D1-DA91-7EB5-2010-2AA4FF593578}"/>
              </a:ext>
            </a:extLst>
          </p:cNvPr>
          <p:cNvSpPr/>
          <p:nvPr/>
        </p:nvSpPr>
        <p:spPr>
          <a:xfrm>
            <a:off x="7122486" y="620353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latin typeface="Corbel" panose="020B0503020204020204" pitchFamily="34" charset="0"/>
              </a:rPr>
              <a:t>4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5" name="Tartalom helye 2">
            <a:extLst>
              <a:ext uri="{FF2B5EF4-FFF2-40B4-BE49-F238E27FC236}">
                <a16:creationId xmlns:a16="http://schemas.microsoft.com/office/drawing/2014/main" id="{4658EEA6-716E-484D-618E-08E201CFD372}"/>
              </a:ext>
            </a:extLst>
          </p:cNvPr>
          <p:cNvSpPr txBox="1">
            <a:spLocks/>
          </p:cNvSpPr>
          <p:nvPr/>
        </p:nvSpPr>
        <p:spPr>
          <a:xfrm>
            <a:off x="520265" y="612279"/>
            <a:ext cx="10928350" cy="4387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rgbClr val="B1864B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Each division performs acceptable, but there is room for improvement </a:t>
            </a:r>
            <a:r>
              <a:rPr lang="hu-HU"/>
              <a:t>.</a:t>
            </a:r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47AA063-8A74-82D8-9AAB-7B1D6A6EE54F}"/>
              </a:ext>
            </a:extLst>
          </p:cNvPr>
          <p:cNvSpPr/>
          <p:nvPr/>
        </p:nvSpPr>
        <p:spPr>
          <a:xfrm rot="20698922">
            <a:off x="3769714" y="2655833"/>
            <a:ext cx="836045" cy="467362"/>
          </a:xfrm>
          <a:prstGeom prst="rightArrow">
            <a:avLst/>
          </a:prstGeom>
          <a:noFill/>
          <a:ln>
            <a:solidFill>
              <a:srgbClr val="1113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" name="Group 26">
            <a:extLst>
              <a:ext uri="{FF2B5EF4-FFF2-40B4-BE49-F238E27FC236}">
                <a16:creationId xmlns:a16="http://schemas.microsoft.com/office/drawing/2014/main" id="{75CBD8DE-6400-7DF7-FB8E-C26BF54C695E}"/>
              </a:ext>
            </a:extLst>
          </p:cNvPr>
          <p:cNvGrpSpPr/>
          <p:nvPr/>
        </p:nvGrpSpPr>
        <p:grpSpPr>
          <a:xfrm>
            <a:off x="4452437" y="1640214"/>
            <a:ext cx="1143852" cy="1025292"/>
            <a:chOff x="5623351" y="4677039"/>
            <a:chExt cx="1470424" cy="1405487"/>
          </a:xfrm>
          <a:solidFill>
            <a:srgbClr val="111328"/>
          </a:solidFill>
        </p:grpSpPr>
        <p:grpSp>
          <p:nvGrpSpPr>
            <p:cNvPr id="6" name="Group 27">
              <a:extLst>
                <a:ext uri="{FF2B5EF4-FFF2-40B4-BE49-F238E27FC236}">
                  <a16:creationId xmlns:a16="http://schemas.microsoft.com/office/drawing/2014/main" id="{281CA22D-D64F-11EF-B91C-A586B82B750E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  <a:grpFill/>
          </p:grpSpPr>
          <p:sp>
            <p:nvSpPr>
              <p:cNvPr id="11" name="Oval 29">
                <a:extLst>
                  <a:ext uri="{FF2B5EF4-FFF2-40B4-BE49-F238E27FC236}">
                    <a16:creationId xmlns:a16="http://schemas.microsoft.com/office/drawing/2014/main" id="{383BCD34-79F4-0F91-D63A-2247ECD06EA9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grpFill/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15" name="Oval 30">
                <a:extLst>
                  <a:ext uri="{FF2B5EF4-FFF2-40B4-BE49-F238E27FC236}">
                    <a16:creationId xmlns:a16="http://schemas.microsoft.com/office/drawing/2014/main" id="{2B0295EE-8D9F-F782-B09B-A3F59928600A}"/>
                  </a:ext>
                </a:extLst>
              </p:cNvPr>
              <p:cNvSpPr/>
              <p:nvPr/>
            </p:nvSpPr>
            <p:spPr>
              <a:xfrm>
                <a:off x="4842681" y="2982149"/>
                <a:ext cx="2013285" cy="2013285"/>
              </a:xfrm>
              <a:prstGeom prst="ellipse">
                <a:avLst/>
              </a:prstGeom>
              <a:grp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7" name="TextBox 28">
              <a:extLst>
                <a:ext uri="{FF2B5EF4-FFF2-40B4-BE49-F238E27FC236}">
                  <a16:creationId xmlns:a16="http://schemas.microsoft.com/office/drawing/2014/main" id="{98620163-69AA-F4B1-42F5-4ADCAB237F8A}"/>
                </a:ext>
              </a:extLst>
            </p:cNvPr>
            <p:cNvSpPr txBox="1"/>
            <p:nvPr/>
          </p:nvSpPr>
          <p:spPr>
            <a:xfrm>
              <a:off x="5623351" y="4823339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B1864B"/>
                  </a:solidFill>
                  <a:latin typeface="Corbel" panose="020B0503020204020204" pitchFamily="34" charset="0"/>
                </a:rPr>
                <a:t>V</a:t>
              </a:r>
              <a:endParaRPr lang="en-US" sz="4400" b="1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194FCA2-31AD-C900-2438-0FF9797D5381}"/>
              </a:ext>
            </a:extLst>
          </p:cNvPr>
          <p:cNvSpPr/>
          <p:nvPr/>
        </p:nvSpPr>
        <p:spPr>
          <a:xfrm>
            <a:off x="2399597" y="3307028"/>
            <a:ext cx="1449259" cy="515041"/>
          </a:xfrm>
          <a:prstGeom prst="rightArrow">
            <a:avLst/>
          </a:prstGeom>
          <a:noFill/>
          <a:ln>
            <a:solidFill>
              <a:srgbClr val="1113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26">
            <a:extLst>
              <a:ext uri="{FF2B5EF4-FFF2-40B4-BE49-F238E27FC236}">
                <a16:creationId xmlns:a16="http://schemas.microsoft.com/office/drawing/2014/main" id="{9D6D589B-4BA4-A403-B3B6-0BB28E94D925}"/>
              </a:ext>
            </a:extLst>
          </p:cNvPr>
          <p:cNvGrpSpPr/>
          <p:nvPr/>
        </p:nvGrpSpPr>
        <p:grpSpPr>
          <a:xfrm>
            <a:off x="4126066" y="2997966"/>
            <a:ext cx="1070319" cy="1001896"/>
            <a:chOff x="5623351" y="4677039"/>
            <a:chExt cx="1470424" cy="1405487"/>
          </a:xfrm>
          <a:solidFill>
            <a:srgbClr val="111328"/>
          </a:solidFill>
        </p:grpSpPr>
        <p:grpSp>
          <p:nvGrpSpPr>
            <p:cNvPr id="22" name="Group 27">
              <a:extLst>
                <a:ext uri="{FF2B5EF4-FFF2-40B4-BE49-F238E27FC236}">
                  <a16:creationId xmlns:a16="http://schemas.microsoft.com/office/drawing/2014/main" id="{66C4779A-E011-0644-73ED-CF064F2B1A8D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  <a:grpFill/>
          </p:grpSpPr>
          <p:sp>
            <p:nvSpPr>
              <p:cNvPr id="27" name="Oval 29">
                <a:extLst>
                  <a:ext uri="{FF2B5EF4-FFF2-40B4-BE49-F238E27FC236}">
                    <a16:creationId xmlns:a16="http://schemas.microsoft.com/office/drawing/2014/main" id="{BFB51E86-0133-11E1-70DD-1C0FD7C47423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grpFill/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28" name="Oval 30">
                <a:extLst>
                  <a:ext uri="{FF2B5EF4-FFF2-40B4-BE49-F238E27FC236}">
                    <a16:creationId xmlns:a16="http://schemas.microsoft.com/office/drawing/2014/main" id="{91927A93-9B80-936B-50DD-F489A243F8E6}"/>
                  </a:ext>
                </a:extLst>
              </p:cNvPr>
              <p:cNvSpPr/>
              <p:nvPr/>
            </p:nvSpPr>
            <p:spPr>
              <a:xfrm>
                <a:off x="4842681" y="2982149"/>
                <a:ext cx="2013285" cy="2013285"/>
              </a:xfrm>
              <a:prstGeom prst="ellipse">
                <a:avLst/>
              </a:prstGeom>
              <a:grp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26" name="TextBox 28">
              <a:extLst>
                <a:ext uri="{FF2B5EF4-FFF2-40B4-BE49-F238E27FC236}">
                  <a16:creationId xmlns:a16="http://schemas.microsoft.com/office/drawing/2014/main" id="{49E5BF2E-A6E5-E8F4-88AD-C21247DCC519}"/>
                </a:ext>
              </a:extLst>
            </p:cNvPr>
            <p:cNvSpPr txBox="1"/>
            <p:nvPr/>
          </p:nvSpPr>
          <p:spPr>
            <a:xfrm>
              <a:off x="5623351" y="4823338"/>
              <a:ext cx="1470424" cy="1079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B1864B"/>
                  </a:solidFill>
                  <a:latin typeface="Corbel" panose="020B0503020204020204" pitchFamily="34" charset="0"/>
                </a:rPr>
                <a:t>P</a:t>
              </a:r>
              <a:endParaRPr lang="en-US" sz="4400" b="1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83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églalap 53">
            <a:extLst>
              <a:ext uri="{FF2B5EF4-FFF2-40B4-BE49-F238E27FC236}">
                <a16:creationId xmlns:a16="http://schemas.microsoft.com/office/drawing/2014/main" id="{C2FED67B-CEB7-A565-B413-E842F7019B54}"/>
              </a:ext>
            </a:extLst>
          </p:cNvPr>
          <p:cNvSpPr/>
          <p:nvPr/>
        </p:nvSpPr>
        <p:spPr>
          <a:xfrm>
            <a:off x="531174" y="1362379"/>
            <a:ext cx="5858376" cy="53616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CEED9D3C-FF5E-36C0-0219-FA963D4399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COMPANY ANALYSIS: BCG MATRIX</a:t>
            </a:r>
            <a:endParaRPr lang="en-US" dirty="0"/>
          </a:p>
        </p:txBody>
      </p:sp>
      <p:pic>
        <p:nvPicPr>
          <p:cNvPr id="16" name="Content Placeholder 15" descr="Coins outline">
            <a:extLst>
              <a:ext uri="{FF2B5EF4-FFF2-40B4-BE49-F238E27FC236}">
                <a16:creationId xmlns:a16="http://schemas.microsoft.com/office/drawing/2014/main" id="{20C8EC5C-FAD3-0FCF-6B52-CC4A3D7C5D4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5447" y="4082219"/>
            <a:ext cx="701009" cy="701009"/>
          </a:xfrm>
        </p:spPr>
      </p:pic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EE144EE7-7D0C-4116-3A98-5BDF6809E54C}"/>
              </a:ext>
            </a:extLst>
          </p:cNvPr>
          <p:cNvCxnSpPr>
            <a:cxnSpLocks/>
          </p:cNvCxnSpPr>
          <p:nvPr/>
        </p:nvCxnSpPr>
        <p:spPr>
          <a:xfrm>
            <a:off x="3199073" y="1501389"/>
            <a:ext cx="0" cy="4529426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1E780EE6-D1AD-76FE-73EE-58CC1556B2B3}"/>
              </a:ext>
            </a:extLst>
          </p:cNvPr>
          <p:cNvCxnSpPr>
            <a:cxnSpLocks/>
          </p:cNvCxnSpPr>
          <p:nvPr/>
        </p:nvCxnSpPr>
        <p:spPr>
          <a:xfrm flipH="1">
            <a:off x="681175" y="4024632"/>
            <a:ext cx="5325925" cy="0"/>
          </a:xfrm>
          <a:prstGeom prst="straightConnector1">
            <a:avLst/>
          </a:prstGeom>
          <a:ln w="25400">
            <a:solidFill>
              <a:srgbClr val="B1864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>
            <a:extLst>
              <a:ext uri="{FF2B5EF4-FFF2-40B4-BE49-F238E27FC236}">
                <a16:creationId xmlns:a16="http://schemas.microsoft.com/office/drawing/2014/main" id="{53FA2BDE-979D-1AF4-5FDA-DC71D82E37C6}"/>
              </a:ext>
            </a:extLst>
          </p:cNvPr>
          <p:cNvSpPr txBox="1"/>
          <p:nvPr/>
        </p:nvSpPr>
        <p:spPr>
          <a:xfrm rot="16200000">
            <a:off x="-1498470" y="4013848"/>
            <a:ext cx="340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BUSINESS GROWTH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419287-D2FD-B24F-B240-2CE55530DA89}"/>
              </a:ext>
            </a:extLst>
          </p:cNvPr>
          <p:cNvSpPr txBox="1"/>
          <p:nvPr/>
        </p:nvSpPr>
        <p:spPr>
          <a:xfrm>
            <a:off x="2080771" y="6323349"/>
            <a:ext cx="345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cap="small">
                <a:solidFill>
                  <a:srgbClr val="121429"/>
                </a:solidFill>
                <a:latin typeface="Corbel" panose="020B0503020204020204" pitchFamily="34" charset="0"/>
              </a:rPr>
              <a:t>RELATIVE MARKET SHARE</a:t>
            </a:r>
            <a:endParaRPr lang="en-US" sz="2000" b="1" cap="small">
              <a:solidFill>
                <a:srgbClr val="121429"/>
              </a:solidFill>
              <a:latin typeface="Corbel" panose="020B0503020204020204" pitchFamily="34" charset="0"/>
            </a:endParaRPr>
          </a:p>
        </p:txBody>
      </p:sp>
      <p:grpSp>
        <p:nvGrpSpPr>
          <p:cNvPr id="31" name="Group 26">
            <a:extLst>
              <a:ext uri="{FF2B5EF4-FFF2-40B4-BE49-F238E27FC236}">
                <a16:creationId xmlns:a16="http://schemas.microsoft.com/office/drawing/2014/main" id="{45671C06-5EDA-A3D7-B699-E8241E23215D}"/>
              </a:ext>
            </a:extLst>
          </p:cNvPr>
          <p:cNvGrpSpPr/>
          <p:nvPr/>
        </p:nvGrpSpPr>
        <p:grpSpPr>
          <a:xfrm>
            <a:off x="2549290" y="1820683"/>
            <a:ext cx="1143852" cy="1025292"/>
            <a:chOff x="5623351" y="4677039"/>
            <a:chExt cx="1470424" cy="1405487"/>
          </a:xfrm>
        </p:grpSpPr>
        <p:grpSp>
          <p:nvGrpSpPr>
            <p:cNvPr id="32" name="Group 27">
              <a:extLst>
                <a:ext uri="{FF2B5EF4-FFF2-40B4-BE49-F238E27FC236}">
                  <a16:creationId xmlns:a16="http://schemas.microsoft.com/office/drawing/2014/main" id="{32AD9386-673E-CED4-65C0-931EF5572699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34" name="Oval 29">
                <a:extLst>
                  <a:ext uri="{FF2B5EF4-FFF2-40B4-BE49-F238E27FC236}">
                    <a16:creationId xmlns:a16="http://schemas.microsoft.com/office/drawing/2014/main" id="{093D624D-70D5-5C92-3A05-2B39081AC365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35" name="Oval 30">
                <a:extLst>
                  <a:ext uri="{FF2B5EF4-FFF2-40B4-BE49-F238E27FC236}">
                    <a16:creationId xmlns:a16="http://schemas.microsoft.com/office/drawing/2014/main" id="{D40A04DF-46F6-6CBC-31DD-FD625FD96BB5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33" name="TextBox 28">
              <a:extLst>
                <a:ext uri="{FF2B5EF4-FFF2-40B4-BE49-F238E27FC236}">
                  <a16:creationId xmlns:a16="http://schemas.microsoft.com/office/drawing/2014/main" id="{308665B7-E5DE-00FA-32AC-6BA42BB34BE6}"/>
                </a:ext>
              </a:extLst>
            </p:cNvPr>
            <p:cNvSpPr txBox="1"/>
            <p:nvPr/>
          </p:nvSpPr>
          <p:spPr>
            <a:xfrm>
              <a:off x="5623351" y="4823339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V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cxnSp>
        <p:nvCxnSpPr>
          <p:cNvPr id="41" name="Straight Connector 17">
            <a:extLst>
              <a:ext uri="{FF2B5EF4-FFF2-40B4-BE49-F238E27FC236}">
                <a16:creationId xmlns:a16="http://schemas.microsoft.com/office/drawing/2014/main" id="{4507CB5F-F731-05A0-227A-B0B3D210BF6C}"/>
              </a:ext>
            </a:extLst>
          </p:cNvPr>
          <p:cNvCxnSpPr/>
          <p:nvPr/>
        </p:nvCxnSpPr>
        <p:spPr>
          <a:xfrm>
            <a:off x="8534400" y="1701774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>
            <a:extLst>
              <a:ext uri="{FF2B5EF4-FFF2-40B4-BE49-F238E27FC236}">
                <a16:creationId xmlns:a16="http://schemas.microsoft.com/office/drawing/2014/main" id="{EAF993AE-E540-2069-8774-D30237D6E9E5}"/>
              </a:ext>
            </a:extLst>
          </p:cNvPr>
          <p:cNvSpPr txBox="1"/>
          <p:nvPr/>
        </p:nvSpPr>
        <p:spPr>
          <a:xfrm>
            <a:off x="8534400" y="1277984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CORE STRENGHTS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sp>
        <p:nvSpPr>
          <p:cNvPr id="43" name="Arrow: Chevron 89">
            <a:extLst>
              <a:ext uri="{FF2B5EF4-FFF2-40B4-BE49-F238E27FC236}">
                <a16:creationId xmlns:a16="http://schemas.microsoft.com/office/drawing/2014/main" id="{3E0C88FC-1BB5-4D1F-9D61-32CD4E958BE4}"/>
              </a:ext>
            </a:extLst>
          </p:cNvPr>
          <p:cNvSpPr/>
          <p:nvPr/>
        </p:nvSpPr>
        <p:spPr>
          <a:xfrm>
            <a:off x="6182238" y="2114609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44" name="Group 26">
            <a:extLst>
              <a:ext uri="{FF2B5EF4-FFF2-40B4-BE49-F238E27FC236}">
                <a16:creationId xmlns:a16="http://schemas.microsoft.com/office/drawing/2014/main" id="{16181643-E80C-D810-07C0-995F8C4F5299}"/>
              </a:ext>
            </a:extLst>
          </p:cNvPr>
          <p:cNvGrpSpPr/>
          <p:nvPr/>
        </p:nvGrpSpPr>
        <p:grpSpPr>
          <a:xfrm>
            <a:off x="1109419" y="2745969"/>
            <a:ext cx="1143852" cy="1025292"/>
            <a:chOff x="5623351" y="4677039"/>
            <a:chExt cx="1470424" cy="1405487"/>
          </a:xfrm>
        </p:grpSpPr>
        <p:grpSp>
          <p:nvGrpSpPr>
            <p:cNvPr id="45" name="Group 27">
              <a:extLst>
                <a:ext uri="{FF2B5EF4-FFF2-40B4-BE49-F238E27FC236}">
                  <a16:creationId xmlns:a16="http://schemas.microsoft.com/office/drawing/2014/main" id="{F6F42243-9EEE-8F81-EB1E-6B25A381F177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</p:grpSpPr>
          <p:sp>
            <p:nvSpPr>
              <p:cNvPr id="47" name="Oval 29">
                <a:extLst>
                  <a:ext uri="{FF2B5EF4-FFF2-40B4-BE49-F238E27FC236}">
                    <a16:creationId xmlns:a16="http://schemas.microsoft.com/office/drawing/2014/main" id="{D8564505-9268-61F6-3236-6CC2906E1349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48" name="Oval 30">
                <a:extLst>
                  <a:ext uri="{FF2B5EF4-FFF2-40B4-BE49-F238E27FC236}">
                    <a16:creationId xmlns:a16="http://schemas.microsoft.com/office/drawing/2014/main" id="{9F7A98C5-5711-28EE-A858-7F8E95D350DD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46" name="TextBox 28">
              <a:extLst>
                <a:ext uri="{FF2B5EF4-FFF2-40B4-BE49-F238E27FC236}">
                  <a16:creationId xmlns:a16="http://schemas.microsoft.com/office/drawing/2014/main" id="{4922123B-FB63-E1C2-6302-4CD8B679A1E0}"/>
                </a:ext>
              </a:extLst>
            </p:cNvPr>
            <p:cNvSpPr txBox="1"/>
            <p:nvPr/>
          </p:nvSpPr>
          <p:spPr>
            <a:xfrm>
              <a:off x="5623351" y="4879852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P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5E6AE31C-E292-BFFC-7CC7-533050691093}"/>
              </a:ext>
            </a:extLst>
          </p:cNvPr>
          <p:cNvGrpSpPr/>
          <p:nvPr/>
        </p:nvGrpSpPr>
        <p:grpSpPr>
          <a:xfrm>
            <a:off x="4055737" y="4461856"/>
            <a:ext cx="1093337" cy="1025292"/>
            <a:chOff x="7962998" y="4763384"/>
            <a:chExt cx="1405487" cy="1405487"/>
          </a:xfrm>
        </p:grpSpPr>
        <p:grpSp>
          <p:nvGrpSpPr>
            <p:cNvPr id="50" name="Group 32">
              <a:extLst>
                <a:ext uri="{FF2B5EF4-FFF2-40B4-BE49-F238E27FC236}">
                  <a16:creationId xmlns:a16="http://schemas.microsoft.com/office/drawing/2014/main" id="{D62E8FB2-CF30-6B83-8C0A-FE82C797A2CB}"/>
                </a:ext>
              </a:extLst>
            </p:cNvPr>
            <p:cNvGrpSpPr/>
            <p:nvPr/>
          </p:nvGrpSpPr>
          <p:grpSpPr>
            <a:xfrm>
              <a:off x="7962998" y="4763384"/>
              <a:ext cx="1405487" cy="1405487"/>
              <a:chOff x="4732420" y="2849803"/>
              <a:chExt cx="2277980" cy="2277980"/>
            </a:xfrm>
          </p:grpSpPr>
          <p:sp>
            <p:nvSpPr>
              <p:cNvPr id="52" name="Oval 34">
                <a:extLst>
                  <a:ext uri="{FF2B5EF4-FFF2-40B4-BE49-F238E27FC236}">
                    <a16:creationId xmlns:a16="http://schemas.microsoft.com/office/drawing/2014/main" id="{CB8F5EB0-0624-81E2-6CED-40C01D7C559A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53" name="Oval 35">
                <a:extLst>
                  <a:ext uri="{FF2B5EF4-FFF2-40B4-BE49-F238E27FC236}">
                    <a16:creationId xmlns:a16="http://schemas.microsoft.com/office/drawing/2014/main" id="{70B9FBE8-AB96-BC25-1BBF-187A1608E68B}"/>
                  </a:ext>
                </a:extLst>
              </p:cNvPr>
              <p:cNvSpPr/>
              <p:nvPr/>
            </p:nvSpPr>
            <p:spPr>
              <a:xfrm>
                <a:off x="4864767" y="2982150"/>
                <a:ext cx="2013286" cy="2013286"/>
              </a:xfrm>
              <a:prstGeom prst="ellipse">
                <a:avLst/>
              </a:prstGeom>
              <a:no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51" name="TextBox 33">
              <a:extLst>
                <a:ext uri="{FF2B5EF4-FFF2-40B4-BE49-F238E27FC236}">
                  <a16:creationId xmlns:a16="http://schemas.microsoft.com/office/drawing/2014/main" id="{8D1457D8-3F75-CA7B-03B2-B482CCFB4784}"/>
                </a:ext>
              </a:extLst>
            </p:cNvPr>
            <p:cNvSpPr txBox="1"/>
            <p:nvPr/>
          </p:nvSpPr>
          <p:spPr>
            <a:xfrm>
              <a:off x="7967967" y="5040672"/>
              <a:ext cx="139554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0E3242"/>
                  </a:solidFill>
                  <a:latin typeface="Corbel" panose="020B0503020204020204" pitchFamily="34" charset="0"/>
                </a:rPr>
                <a:t>CH</a:t>
              </a:r>
              <a:endParaRPr lang="en-US" sz="4400" b="1">
                <a:solidFill>
                  <a:srgbClr val="0E3242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59" name="Oval 37">
            <a:extLst>
              <a:ext uri="{FF2B5EF4-FFF2-40B4-BE49-F238E27FC236}">
                <a16:creationId xmlns:a16="http://schemas.microsoft.com/office/drawing/2014/main" id="{D69EB869-DA24-0FB9-5FAB-39BBDE62C69F}"/>
              </a:ext>
            </a:extLst>
          </p:cNvPr>
          <p:cNvSpPr/>
          <p:nvPr/>
        </p:nvSpPr>
        <p:spPr>
          <a:xfrm>
            <a:off x="7209696" y="2027828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0" name="Oval 38">
            <a:extLst>
              <a:ext uri="{FF2B5EF4-FFF2-40B4-BE49-F238E27FC236}">
                <a16:creationId xmlns:a16="http://schemas.microsoft.com/office/drawing/2014/main" id="{3EE96648-6608-CE1C-A6EC-0FD45628F9DD}"/>
              </a:ext>
            </a:extLst>
          </p:cNvPr>
          <p:cNvSpPr/>
          <p:nvPr/>
        </p:nvSpPr>
        <p:spPr>
          <a:xfrm>
            <a:off x="7221980" y="2665506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1" name="Oval 39">
            <a:extLst>
              <a:ext uri="{FF2B5EF4-FFF2-40B4-BE49-F238E27FC236}">
                <a16:creationId xmlns:a16="http://schemas.microsoft.com/office/drawing/2014/main" id="{01BA4DE8-3B57-F79D-3B66-F4D6B380BA26}"/>
              </a:ext>
            </a:extLst>
          </p:cNvPr>
          <p:cNvSpPr/>
          <p:nvPr/>
        </p:nvSpPr>
        <p:spPr>
          <a:xfrm>
            <a:off x="7255611" y="3130797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2" name="Oval 39">
            <a:extLst>
              <a:ext uri="{FF2B5EF4-FFF2-40B4-BE49-F238E27FC236}">
                <a16:creationId xmlns:a16="http://schemas.microsoft.com/office/drawing/2014/main" id="{FED78748-3979-7885-544C-1666027B18FD}"/>
              </a:ext>
            </a:extLst>
          </p:cNvPr>
          <p:cNvSpPr/>
          <p:nvPr/>
        </p:nvSpPr>
        <p:spPr>
          <a:xfrm>
            <a:off x="7233020" y="3628481"/>
            <a:ext cx="344774" cy="344774"/>
          </a:xfrm>
          <a:prstGeom prst="ellipse">
            <a:avLst/>
          </a:prstGeom>
          <a:solidFill>
            <a:srgbClr val="121429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4</a:t>
            </a:r>
          </a:p>
        </p:txBody>
      </p:sp>
      <p:sp>
        <p:nvSpPr>
          <p:cNvPr id="63" name="TextBox 18">
            <a:extLst>
              <a:ext uri="{FF2B5EF4-FFF2-40B4-BE49-F238E27FC236}">
                <a16:creationId xmlns:a16="http://schemas.microsoft.com/office/drawing/2014/main" id="{C9B88EC4-180A-A601-D9DB-22D0631658A6}"/>
              </a:ext>
            </a:extLst>
          </p:cNvPr>
          <p:cNvSpPr txBox="1"/>
          <p:nvPr/>
        </p:nvSpPr>
        <p:spPr>
          <a:xfrm>
            <a:off x="8382000" y="437909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rgbClr val="111328"/>
                </a:solidFill>
                <a:latin typeface="Corbel" panose="020B0503020204020204" pitchFamily="34" charset="0"/>
              </a:rPr>
              <a:t>CHALLENGES</a:t>
            </a:r>
            <a:endParaRPr lang="en-US" sz="2400" b="1">
              <a:solidFill>
                <a:srgbClr val="111328"/>
              </a:solidFill>
              <a:latin typeface="Corbel" panose="020B0503020204020204" pitchFamily="34" charset="0"/>
            </a:endParaRPr>
          </a:p>
        </p:txBody>
      </p:sp>
      <p:cxnSp>
        <p:nvCxnSpPr>
          <p:cNvPr id="64" name="Straight Connector 17">
            <a:extLst>
              <a:ext uri="{FF2B5EF4-FFF2-40B4-BE49-F238E27FC236}">
                <a16:creationId xmlns:a16="http://schemas.microsoft.com/office/drawing/2014/main" id="{B520B765-5A37-FE91-B0AC-9A3412B28B2C}"/>
              </a:ext>
            </a:extLst>
          </p:cNvPr>
          <p:cNvCxnSpPr/>
          <p:nvPr/>
        </p:nvCxnSpPr>
        <p:spPr>
          <a:xfrm>
            <a:off x="8534400" y="4840758"/>
            <a:ext cx="3352800" cy="0"/>
          </a:xfrm>
          <a:prstGeom prst="line">
            <a:avLst/>
          </a:prstGeom>
          <a:ln>
            <a:solidFill>
              <a:srgbClr val="000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37">
            <a:extLst>
              <a:ext uri="{FF2B5EF4-FFF2-40B4-BE49-F238E27FC236}">
                <a16:creationId xmlns:a16="http://schemas.microsoft.com/office/drawing/2014/main" id="{1F319BA5-35D7-F1BF-B9AF-1AC3FB527E81}"/>
              </a:ext>
            </a:extLst>
          </p:cNvPr>
          <p:cNvSpPr/>
          <p:nvPr/>
        </p:nvSpPr>
        <p:spPr>
          <a:xfrm>
            <a:off x="7110158" y="493711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66" name="Oval 38">
            <a:extLst>
              <a:ext uri="{FF2B5EF4-FFF2-40B4-BE49-F238E27FC236}">
                <a16:creationId xmlns:a16="http://schemas.microsoft.com/office/drawing/2014/main" id="{94A4F48D-E2C8-A8A3-549B-E00432BA4E92}"/>
              </a:ext>
            </a:extLst>
          </p:cNvPr>
          <p:cNvSpPr/>
          <p:nvPr/>
        </p:nvSpPr>
        <p:spPr>
          <a:xfrm>
            <a:off x="7110158" y="535925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67" name="Oval 39">
            <a:extLst>
              <a:ext uri="{FF2B5EF4-FFF2-40B4-BE49-F238E27FC236}">
                <a16:creationId xmlns:a16="http://schemas.microsoft.com/office/drawing/2014/main" id="{E341C226-0DB9-3631-95D9-52CBAC8C60F1}"/>
              </a:ext>
            </a:extLst>
          </p:cNvPr>
          <p:cNvSpPr/>
          <p:nvPr/>
        </p:nvSpPr>
        <p:spPr>
          <a:xfrm>
            <a:off x="7110158" y="578139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68" name="Szövegdoboz 67">
            <a:extLst>
              <a:ext uri="{FF2B5EF4-FFF2-40B4-BE49-F238E27FC236}">
                <a16:creationId xmlns:a16="http://schemas.microsoft.com/office/drawing/2014/main" id="{9D515B15-7BDB-37BF-895D-949ACF649D2A}"/>
              </a:ext>
            </a:extLst>
          </p:cNvPr>
          <p:cNvSpPr txBox="1"/>
          <p:nvPr/>
        </p:nvSpPr>
        <p:spPr>
          <a:xfrm>
            <a:off x="7653264" y="1857740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One</a:t>
            </a:r>
            <a:r>
              <a:rPr lang="hu-HU" sz="2000"/>
              <a:t> of </a:t>
            </a:r>
            <a:r>
              <a:rPr lang="hu-HU" sz="2000" err="1"/>
              <a:t>the</a:t>
            </a:r>
            <a:r>
              <a:rPr lang="hu-HU" sz="2000"/>
              <a:t> </a:t>
            </a:r>
            <a:r>
              <a:rPr lang="hu-HU" sz="2000" err="1"/>
              <a:t>largest</a:t>
            </a:r>
            <a:r>
              <a:rPr lang="hu-HU" sz="2000"/>
              <a:t> </a:t>
            </a:r>
            <a:r>
              <a:rPr lang="hu-HU" sz="2000" err="1"/>
              <a:t>pharma</a:t>
            </a:r>
            <a:r>
              <a:rPr lang="hu-HU" sz="2000"/>
              <a:t> </a:t>
            </a:r>
            <a:r>
              <a:rPr lang="hu-HU" sz="2000" err="1"/>
              <a:t>company</a:t>
            </a:r>
            <a:r>
              <a:rPr lang="hu-HU" sz="2000"/>
              <a:t>: 7% </a:t>
            </a:r>
            <a:r>
              <a:rPr lang="hu-HU" sz="2000" err="1"/>
              <a:t>global</a:t>
            </a:r>
            <a:r>
              <a:rPr lang="hu-HU" sz="2000"/>
              <a:t> </a:t>
            </a:r>
            <a:r>
              <a:rPr lang="hu-HU" sz="2000" err="1"/>
              <a:t>share</a:t>
            </a:r>
            <a:endParaRPr lang="en-US" sz="2000"/>
          </a:p>
        </p:txBody>
      </p:sp>
      <p:sp>
        <p:nvSpPr>
          <p:cNvPr id="69" name="Szövegdoboz 68">
            <a:extLst>
              <a:ext uri="{FF2B5EF4-FFF2-40B4-BE49-F238E27FC236}">
                <a16:creationId xmlns:a16="http://schemas.microsoft.com/office/drawing/2014/main" id="{61652E6B-3B06-9365-4E88-75F9FAE0F9B3}"/>
              </a:ext>
            </a:extLst>
          </p:cNvPr>
          <p:cNvSpPr txBox="1"/>
          <p:nvPr/>
        </p:nvSpPr>
        <p:spPr>
          <a:xfrm>
            <a:off x="7600385" y="2587240"/>
            <a:ext cx="458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150 </a:t>
            </a:r>
            <a:r>
              <a:rPr lang="hu-HU" sz="2000" err="1"/>
              <a:t>countries</a:t>
            </a:r>
            <a:r>
              <a:rPr lang="hu-HU" sz="2000"/>
              <a:t>, 100 000 </a:t>
            </a:r>
            <a:r>
              <a:rPr lang="hu-HU" sz="2000" err="1"/>
              <a:t>employees</a:t>
            </a:r>
            <a:endParaRPr lang="en-US" sz="2000"/>
          </a:p>
        </p:txBody>
      </p:sp>
      <p:sp>
        <p:nvSpPr>
          <p:cNvPr id="70" name="Szövegdoboz 69">
            <a:extLst>
              <a:ext uri="{FF2B5EF4-FFF2-40B4-BE49-F238E27FC236}">
                <a16:creationId xmlns:a16="http://schemas.microsoft.com/office/drawing/2014/main" id="{3A44E86D-0415-919D-F2D5-84696DA1D191}"/>
              </a:ext>
            </a:extLst>
          </p:cNvPr>
          <p:cNvSpPr txBox="1"/>
          <p:nvPr/>
        </p:nvSpPr>
        <p:spPr>
          <a:xfrm>
            <a:off x="7747693" y="3035262"/>
            <a:ext cx="4233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20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stage</a:t>
            </a:r>
            <a:r>
              <a:rPr lang="hu-HU" sz="2000"/>
              <a:t> </a:t>
            </a:r>
            <a:r>
              <a:rPr lang="hu-HU" sz="2000" err="1"/>
              <a:t>drugs</a:t>
            </a:r>
            <a:endParaRPr lang="en-US" sz="2000"/>
          </a:p>
        </p:txBody>
      </p:sp>
      <p:sp>
        <p:nvSpPr>
          <p:cNvPr id="71" name="Szövegdoboz 70">
            <a:extLst>
              <a:ext uri="{FF2B5EF4-FFF2-40B4-BE49-F238E27FC236}">
                <a16:creationId xmlns:a16="http://schemas.microsoft.com/office/drawing/2014/main" id="{BEF9D89B-B5A4-87CC-F6BD-C7516B9F79F9}"/>
              </a:ext>
            </a:extLst>
          </p:cNvPr>
          <p:cNvSpPr txBox="1"/>
          <p:nvPr/>
        </p:nvSpPr>
        <p:spPr>
          <a:xfrm>
            <a:off x="7650869" y="3437754"/>
            <a:ext cx="42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Nine</a:t>
            </a:r>
            <a:r>
              <a:rPr lang="hu-HU" sz="2000"/>
              <a:t> </a:t>
            </a:r>
            <a:r>
              <a:rPr lang="hu-HU" sz="2000" err="1"/>
              <a:t>power</a:t>
            </a:r>
            <a:r>
              <a:rPr lang="hu-HU" sz="2000"/>
              <a:t> </a:t>
            </a:r>
            <a:r>
              <a:rPr lang="hu-HU" sz="2000" err="1"/>
              <a:t>brands</a:t>
            </a:r>
            <a:r>
              <a:rPr lang="hu-HU" sz="2000"/>
              <a:t> in Consumer </a:t>
            </a:r>
            <a:r>
              <a:rPr lang="hu-HU" sz="2000" err="1"/>
              <a:t>Healthcare</a:t>
            </a:r>
            <a:endParaRPr lang="en-US" sz="2000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A3E612EE-A744-BDE2-6C08-2CB93C28BD34}"/>
              </a:ext>
            </a:extLst>
          </p:cNvPr>
          <p:cNvSpPr txBox="1"/>
          <p:nvPr/>
        </p:nvSpPr>
        <p:spPr>
          <a:xfrm>
            <a:off x="7476049" y="490944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Covid-19 </a:t>
            </a:r>
            <a:r>
              <a:rPr lang="hu-HU" sz="2000" err="1"/>
              <a:t>late</a:t>
            </a:r>
            <a:r>
              <a:rPr lang="hu-HU" sz="2000"/>
              <a:t> </a:t>
            </a:r>
            <a:r>
              <a:rPr lang="hu-HU" sz="2000" err="1"/>
              <a:t>vaccine</a:t>
            </a:r>
            <a:endParaRPr lang="en-US" sz="2000"/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DC704626-28BB-3E1B-1993-60F46AA404FA}"/>
              </a:ext>
            </a:extLst>
          </p:cNvPr>
          <p:cNvSpPr txBox="1"/>
          <p:nvPr/>
        </p:nvSpPr>
        <p:spPr>
          <a:xfrm>
            <a:off x="7454932" y="5751942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Of 125 top </a:t>
            </a:r>
            <a:r>
              <a:rPr lang="hu-HU" sz="2000" err="1"/>
              <a:t>managers</a:t>
            </a:r>
            <a:r>
              <a:rPr lang="hu-HU" sz="2000"/>
              <a:t>, 100 </a:t>
            </a:r>
            <a:r>
              <a:rPr lang="hu-HU" sz="2000" err="1"/>
              <a:t>changed</a:t>
            </a:r>
            <a:endParaRPr lang="en-US" sz="2000"/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F166913C-2AAE-F0A2-E755-081A60511A1B}"/>
              </a:ext>
            </a:extLst>
          </p:cNvPr>
          <p:cNvSpPr txBox="1"/>
          <p:nvPr/>
        </p:nvSpPr>
        <p:spPr>
          <a:xfrm>
            <a:off x="7493422" y="5280808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Cancer</a:t>
            </a:r>
            <a:r>
              <a:rPr lang="hu-HU" sz="2000"/>
              <a:t> </a:t>
            </a:r>
            <a:r>
              <a:rPr lang="hu-HU" sz="2000" err="1"/>
              <a:t>research</a:t>
            </a:r>
            <a:r>
              <a:rPr lang="hu-HU" sz="2000"/>
              <a:t> </a:t>
            </a:r>
            <a:r>
              <a:rPr lang="hu-HU" sz="2000" err="1"/>
              <a:t>faild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E3F48-C3C6-8909-F107-850823B175A1}"/>
              </a:ext>
            </a:extLst>
          </p:cNvPr>
          <p:cNvSpPr txBox="1"/>
          <p:nvPr/>
        </p:nvSpPr>
        <p:spPr>
          <a:xfrm>
            <a:off x="325918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low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8139B-FA29-D384-5D48-15B6FFC2D104}"/>
              </a:ext>
            </a:extLst>
          </p:cNvPr>
          <p:cNvSpPr txBox="1"/>
          <p:nvPr/>
        </p:nvSpPr>
        <p:spPr>
          <a:xfrm>
            <a:off x="5361715" y="5934655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D6B51-E683-9045-2827-70B5E143003F}"/>
              </a:ext>
            </a:extLst>
          </p:cNvPr>
          <p:cNvSpPr txBox="1"/>
          <p:nvPr/>
        </p:nvSpPr>
        <p:spPr>
          <a:xfrm>
            <a:off x="49113" y="1269723"/>
            <a:ext cx="7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cap="small" err="1">
                <a:solidFill>
                  <a:srgbClr val="858080"/>
                </a:solidFill>
                <a:latin typeface="Corbel" panose="020B0503020204020204" pitchFamily="34" charset="0"/>
              </a:rPr>
              <a:t>high</a:t>
            </a:r>
            <a:endParaRPr lang="en-US" b="1" cap="small">
              <a:solidFill>
                <a:srgbClr val="85808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48606D21-0179-0D8F-F026-0C29095DF1AE}"/>
              </a:ext>
            </a:extLst>
          </p:cNvPr>
          <p:cNvSpPr/>
          <p:nvPr/>
        </p:nvSpPr>
        <p:spPr>
          <a:xfrm>
            <a:off x="3259783" y="3407736"/>
            <a:ext cx="581258" cy="509572"/>
          </a:xfrm>
          <a:prstGeom prst="star5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2A447-96C5-5389-C7DA-62B42FE69E58}"/>
              </a:ext>
            </a:extLst>
          </p:cNvPr>
          <p:cNvSpPr txBox="1"/>
          <p:nvPr/>
        </p:nvSpPr>
        <p:spPr>
          <a:xfrm>
            <a:off x="2409217" y="3334628"/>
            <a:ext cx="71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4800" b="1" cap="small">
                <a:solidFill>
                  <a:srgbClr val="E5E3E1"/>
                </a:solidFill>
                <a:latin typeface="Corbel" panose="020B0503020204020204" pitchFamily="34" charset="0"/>
              </a:rPr>
              <a:t>?</a:t>
            </a:r>
            <a:endParaRPr lang="en-US" sz="4800" b="1" cap="small">
              <a:solidFill>
                <a:srgbClr val="E5E3E1"/>
              </a:solidFill>
              <a:latin typeface="Corbel" panose="020B0503020204020204" pitchFamily="34" charset="0"/>
            </a:endParaRPr>
          </a:p>
        </p:txBody>
      </p:sp>
      <p:pic>
        <p:nvPicPr>
          <p:cNvPr id="21" name="Graphic 20" descr="Puppy outline">
            <a:extLst>
              <a:ext uri="{FF2B5EF4-FFF2-40B4-BE49-F238E27FC236}">
                <a16:creationId xmlns:a16="http://schemas.microsoft.com/office/drawing/2014/main" id="{5B9A7B39-423A-3EBF-E5A3-0399492BB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7339" y="3975091"/>
            <a:ext cx="914400" cy="914400"/>
          </a:xfrm>
          <a:prstGeom prst="rect">
            <a:avLst/>
          </a:prstGeom>
        </p:spPr>
      </p:pic>
      <p:sp>
        <p:nvSpPr>
          <p:cNvPr id="23" name="Szövegdoboz 72">
            <a:extLst>
              <a:ext uri="{FF2B5EF4-FFF2-40B4-BE49-F238E27FC236}">
                <a16:creationId xmlns:a16="http://schemas.microsoft.com/office/drawing/2014/main" id="{BA3EC19B-A648-F525-7A6B-4B2475138ED3}"/>
              </a:ext>
            </a:extLst>
          </p:cNvPr>
          <p:cNvSpPr txBox="1"/>
          <p:nvPr/>
        </p:nvSpPr>
        <p:spPr>
          <a:xfrm>
            <a:off x="7431313" y="6148200"/>
            <a:ext cx="441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err="1"/>
              <a:t>Drop</a:t>
            </a:r>
            <a:r>
              <a:rPr lang="hu-HU" sz="2000"/>
              <a:t> in </a:t>
            </a:r>
            <a:r>
              <a:rPr lang="hu-HU" sz="2000" err="1"/>
              <a:t>share</a:t>
            </a:r>
            <a:r>
              <a:rPr lang="hu-HU" sz="2000"/>
              <a:t> </a:t>
            </a:r>
            <a:r>
              <a:rPr lang="hu-HU" sz="2000" err="1"/>
              <a:t>price</a:t>
            </a:r>
            <a:endParaRPr lang="en-US" sz="2000"/>
          </a:p>
        </p:txBody>
      </p:sp>
      <p:sp>
        <p:nvSpPr>
          <p:cNvPr id="24" name="Oval 39">
            <a:extLst>
              <a:ext uri="{FF2B5EF4-FFF2-40B4-BE49-F238E27FC236}">
                <a16:creationId xmlns:a16="http://schemas.microsoft.com/office/drawing/2014/main" id="{445571D1-DA91-7EB5-2010-2AA4FF593578}"/>
              </a:ext>
            </a:extLst>
          </p:cNvPr>
          <p:cNvSpPr/>
          <p:nvPr/>
        </p:nvSpPr>
        <p:spPr>
          <a:xfrm>
            <a:off x="7122486" y="6203536"/>
            <a:ext cx="344774" cy="344774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latin typeface="Corbel" panose="020B0503020204020204" pitchFamily="34" charset="0"/>
              </a:rPr>
              <a:t>4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5" name="Tartalom helye 2">
            <a:extLst>
              <a:ext uri="{FF2B5EF4-FFF2-40B4-BE49-F238E27FC236}">
                <a16:creationId xmlns:a16="http://schemas.microsoft.com/office/drawing/2014/main" id="{4658EEA6-716E-484D-618E-08E201CFD372}"/>
              </a:ext>
            </a:extLst>
          </p:cNvPr>
          <p:cNvSpPr txBox="1">
            <a:spLocks/>
          </p:cNvSpPr>
          <p:nvPr/>
        </p:nvSpPr>
        <p:spPr>
          <a:xfrm>
            <a:off x="520265" y="612279"/>
            <a:ext cx="10928350" cy="4387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rgbClr val="B1864B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Each division performs acceptable, but there is room for improvement </a:t>
            </a:r>
            <a:r>
              <a:rPr lang="hu-HU"/>
              <a:t>.</a:t>
            </a:r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47AA063-8A74-82D8-9AAB-7B1D6A6EE54F}"/>
              </a:ext>
            </a:extLst>
          </p:cNvPr>
          <p:cNvSpPr/>
          <p:nvPr/>
        </p:nvSpPr>
        <p:spPr>
          <a:xfrm rot="20698922">
            <a:off x="3769714" y="2655833"/>
            <a:ext cx="836045" cy="467362"/>
          </a:xfrm>
          <a:prstGeom prst="rightArrow">
            <a:avLst/>
          </a:prstGeom>
          <a:noFill/>
          <a:ln>
            <a:solidFill>
              <a:srgbClr val="1113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" name="Group 26">
            <a:extLst>
              <a:ext uri="{FF2B5EF4-FFF2-40B4-BE49-F238E27FC236}">
                <a16:creationId xmlns:a16="http://schemas.microsoft.com/office/drawing/2014/main" id="{75CBD8DE-6400-7DF7-FB8E-C26BF54C695E}"/>
              </a:ext>
            </a:extLst>
          </p:cNvPr>
          <p:cNvGrpSpPr/>
          <p:nvPr/>
        </p:nvGrpSpPr>
        <p:grpSpPr>
          <a:xfrm>
            <a:off x="4452437" y="1640214"/>
            <a:ext cx="1143852" cy="1025292"/>
            <a:chOff x="5623351" y="4677039"/>
            <a:chExt cx="1470424" cy="1405487"/>
          </a:xfrm>
          <a:solidFill>
            <a:srgbClr val="111328"/>
          </a:solidFill>
        </p:grpSpPr>
        <p:grpSp>
          <p:nvGrpSpPr>
            <p:cNvPr id="6" name="Group 27">
              <a:extLst>
                <a:ext uri="{FF2B5EF4-FFF2-40B4-BE49-F238E27FC236}">
                  <a16:creationId xmlns:a16="http://schemas.microsoft.com/office/drawing/2014/main" id="{281CA22D-D64F-11EF-B91C-A586B82B750E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  <a:grpFill/>
          </p:grpSpPr>
          <p:sp>
            <p:nvSpPr>
              <p:cNvPr id="11" name="Oval 29">
                <a:extLst>
                  <a:ext uri="{FF2B5EF4-FFF2-40B4-BE49-F238E27FC236}">
                    <a16:creationId xmlns:a16="http://schemas.microsoft.com/office/drawing/2014/main" id="{383BCD34-79F4-0F91-D63A-2247ECD06EA9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grpFill/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15" name="Oval 30">
                <a:extLst>
                  <a:ext uri="{FF2B5EF4-FFF2-40B4-BE49-F238E27FC236}">
                    <a16:creationId xmlns:a16="http://schemas.microsoft.com/office/drawing/2014/main" id="{2B0295EE-8D9F-F782-B09B-A3F59928600A}"/>
                  </a:ext>
                </a:extLst>
              </p:cNvPr>
              <p:cNvSpPr/>
              <p:nvPr/>
            </p:nvSpPr>
            <p:spPr>
              <a:xfrm>
                <a:off x="4842681" y="2982149"/>
                <a:ext cx="2013285" cy="2013285"/>
              </a:xfrm>
              <a:prstGeom prst="ellipse">
                <a:avLst/>
              </a:prstGeom>
              <a:grp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7" name="TextBox 28">
              <a:extLst>
                <a:ext uri="{FF2B5EF4-FFF2-40B4-BE49-F238E27FC236}">
                  <a16:creationId xmlns:a16="http://schemas.microsoft.com/office/drawing/2014/main" id="{98620163-69AA-F4B1-42F5-4ADCAB237F8A}"/>
                </a:ext>
              </a:extLst>
            </p:cNvPr>
            <p:cNvSpPr txBox="1"/>
            <p:nvPr/>
          </p:nvSpPr>
          <p:spPr>
            <a:xfrm>
              <a:off x="5623351" y="4823339"/>
              <a:ext cx="1470424" cy="87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B1864B"/>
                  </a:solidFill>
                  <a:latin typeface="Corbel" panose="020B0503020204020204" pitchFamily="34" charset="0"/>
                </a:rPr>
                <a:t>V</a:t>
              </a:r>
              <a:endParaRPr lang="en-US" sz="4400" b="1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194FCA2-31AD-C900-2438-0FF9797D5381}"/>
              </a:ext>
            </a:extLst>
          </p:cNvPr>
          <p:cNvSpPr/>
          <p:nvPr/>
        </p:nvSpPr>
        <p:spPr>
          <a:xfrm>
            <a:off x="2399597" y="3307028"/>
            <a:ext cx="1449259" cy="515041"/>
          </a:xfrm>
          <a:prstGeom prst="rightArrow">
            <a:avLst/>
          </a:prstGeom>
          <a:noFill/>
          <a:ln>
            <a:solidFill>
              <a:srgbClr val="1113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26">
            <a:extLst>
              <a:ext uri="{FF2B5EF4-FFF2-40B4-BE49-F238E27FC236}">
                <a16:creationId xmlns:a16="http://schemas.microsoft.com/office/drawing/2014/main" id="{9D6D589B-4BA4-A403-B3B6-0BB28E94D925}"/>
              </a:ext>
            </a:extLst>
          </p:cNvPr>
          <p:cNvGrpSpPr/>
          <p:nvPr/>
        </p:nvGrpSpPr>
        <p:grpSpPr>
          <a:xfrm>
            <a:off x="4126066" y="2997966"/>
            <a:ext cx="1070319" cy="1001896"/>
            <a:chOff x="5623351" y="4677039"/>
            <a:chExt cx="1470424" cy="1405487"/>
          </a:xfrm>
          <a:solidFill>
            <a:srgbClr val="111328"/>
          </a:solidFill>
        </p:grpSpPr>
        <p:grpSp>
          <p:nvGrpSpPr>
            <p:cNvPr id="22" name="Group 27">
              <a:extLst>
                <a:ext uri="{FF2B5EF4-FFF2-40B4-BE49-F238E27FC236}">
                  <a16:creationId xmlns:a16="http://schemas.microsoft.com/office/drawing/2014/main" id="{66C4779A-E011-0644-73ED-CF064F2B1A8D}"/>
                </a:ext>
              </a:extLst>
            </p:cNvPr>
            <p:cNvGrpSpPr/>
            <p:nvPr/>
          </p:nvGrpSpPr>
          <p:grpSpPr>
            <a:xfrm>
              <a:off x="5655821" y="4677039"/>
              <a:ext cx="1405487" cy="1405487"/>
              <a:chOff x="4732420" y="2849803"/>
              <a:chExt cx="2277980" cy="2277980"/>
            </a:xfrm>
            <a:grpFill/>
          </p:grpSpPr>
          <p:sp>
            <p:nvSpPr>
              <p:cNvPr id="27" name="Oval 29">
                <a:extLst>
                  <a:ext uri="{FF2B5EF4-FFF2-40B4-BE49-F238E27FC236}">
                    <a16:creationId xmlns:a16="http://schemas.microsoft.com/office/drawing/2014/main" id="{BFB51E86-0133-11E1-70DD-1C0FD7C47423}"/>
                  </a:ext>
                </a:extLst>
              </p:cNvPr>
              <p:cNvSpPr/>
              <p:nvPr/>
            </p:nvSpPr>
            <p:spPr>
              <a:xfrm>
                <a:off x="4732420" y="2849803"/>
                <a:ext cx="2277980" cy="2277980"/>
              </a:xfrm>
              <a:prstGeom prst="ellipse">
                <a:avLst/>
              </a:prstGeom>
              <a:grpFill/>
              <a:ln w="25400">
                <a:solidFill>
                  <a:srgbClr val="B186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  <p:sp>
            <p:nvSpPr>
              <p:cNvPr id="28" name="Oval 30">
                <a:extLst>
                  <a:ext uri="{FF2B5EF4-FFF2-40B4-BE49-F238E27FC236}">
                    <a16:creationId xmlns:a16="http://schemas.microsoft.com/office/drawing/2014/main" id="{91927A93-9B80-936B-50DD-F489A243F8E6}"/>
                  </a:ext>
                </a:extLst>
              </p:cNvPr>
              <p:cNvSpPr/>
              <p:nvPr/>
            </p:nvSpPr>
            <p:spPr>
              <a:xfrm>
                <a:off x="4842681" y="2982149"/>
                <a:ext cx="2013285" cy="2013285"/>
              </a:xfrm>
              <a:prstGeom prst="ellipse">
                <a:avLst/>
              </a:prstGeom>
              <a:grpFill/>
              <a:ln w="25400">
                <a:solidFill>
                  <a:srgbClr val="C4BBB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26" name="TextBox 28">
              <a:extLst>
                <a:ext uri="{FF2B5EF4-FFF2-40B4-BE49-F238E27FC236}">
                  <a16:creationId xmlns:a16="http://schemas.microsoft.com/office/drawing/2014/main" id="{49E5BF2E-A6E5-E8F4-88AD-C21247DCC519}"/>
                </a:ext>
              </a:extLst>
            </p:cNvPr>
            <p:cNvSpPr txBox="1"/>
            <p:nvPr/>
          </p:nvSpPr>
          <p:spPr>
            <a:xfrm>
              <a:off x="5623351" y="4823338"/>
              <a:ext cx="1470424" cy="1079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4400" b="1">
                  <a:solidFill>
                    <a:srgbClr val="B1864B"/>
                  </a:solidFill>
                  <a:latin typeface="Corbel" panose="020B0503020204020204" pitchFamily="34" charset="0"/>
                </a:rPr>
                <a:t>P</a:t>
              </a:r>
              <a:endParaRPr lang="en-US" sz="4400" b="1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51C675B-99DE-F7D0-1864-42B8330B2C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32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3600" b="1" i="1" dirty="0"/>
              <a:t>CONCLUSION OF THE ANALYSIS</a:t>
            </a:r>
          </a:p>
          <a:p>
            <a:pPr algn="ctr"/>
            <a:endParaRPr lang="en-RO" sz="3600" b="1" dirty="0"/>
          </a:p>
          <a:p>
            <a:pPr algn="ctr"/>
            <a:r>
              <a:rPr lang="en-RO" sz="4400" b="1" dirty="0"/>
              <a:t>NEED TO </a:t>
            </a:r>
            <a:r>
              <a:rPr lang="en-RO" sz="4400" b="1" dirty="0">
                <a:solidFill>
                  <a:srgbClr val="B1864B"/>
                </a:solidFill>
              </a:rPr>
              <a:t>RESTRUCTURE</a:t>
            </a:r>
            <a:r>
              <a:rPr lang="en-RO" sz="4400" b="1" dirty="0"/>
              <a:t> GSK</a:t>
            </a:r>
          </a:p>
        </p:txBody>
      </p:sp>
    </p:spTree>
    <p:extLst>
      <p:ext uri="{BB962C8B-B14F-4D97-AF65-F5344CB8AC3E}">
        <p14:creationId xmlns:p14="http://schemas.microsoft.com/office/powerpoint/2010/main" val="2383035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B1864B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B1864B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B1864B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126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F53164-1658-412D-B973-035940B3633D}"/>
              </a:ext>
            </a:extLst>
          </p:cNvPr>
          <p:cNvSpPr txBox="1"/>
          <p:nvPr/>
        </p:nvSpPr>
        <p:spPr>
          <a:xfrm>
            <a:off x="7155712" y="1658962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PRE-SPIN-OFF</a:t>
            </a:r>
          </a:p>
        </p:txBody>
      </p:sp>
    </p:spTree>
    <p:extLst>
      <p:ext uri="{BB962C8B-B14F-4D97-AF65-F5344CB8AC3E}">
        <p14:creationId xmlns:p14="http://schemas.microsoft.com/office/powerpoint/2010/main" val="37738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F53164-1658-412D-B973-035940B3633D}"/>
              </a:ext>
            </a:extLst>
          </p:cNvPr>
          <p:cNvSpPr txBox="1"/>
          <p:nvPr/>
        </p:nvSpPr>
        <p:spPr>
          <a:xfrm>
            <a:off x="7155712" y="1658962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PRE-SPIN-OFF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D28348-8A7C-FB7D-7BCB-E209552076D1}"/>
              </a:ext>
            </a:extLst>
          </p:cNvPr>
          <p:cNvSpPr txBox="1"/>
          <p:nvPr/>
        </p:nvSpPr>
        <p:spPr>
          <a:xfrm>
            <a:off x="7155712" y="2763100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POST-SPIN-OFF</a:t>
            </a:r>
          </a:p>
        </p:txBody>
      </p:sp>
    </p:spTree>
    <p:extLst>
      <p:ext uri="{BB962C8B-B14F-4D97-AF65-F5344CB8AC3E}">
        <p14:creationId xmlns:p14="http://schemas.microsoft.com/office/powerpoint/2010/main" val="651040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F53164-1658-412D-B973-035940B3633D}"/>
              </a:ext>
            </a:extLst>
          </p:cNvPr>
          <p:cNvSpPr txBox="1"/>
          <p:nvPr/>
        </p:nvSpPr>
        <p:spPr>
          <a:xfrm>
            <a:off x="7155712" y="1658962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PRE-SPIN-OFF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D28348-8A7C-FB7D-7BCB-E209552076D1}"/>
              </a:ext>
            </a:extLst>
          </p:cNvPr>
          <p:cNvSpPr txBox="1"/>
          <p:nvPr/>
        </p:nvSpPr>
        <p:spPr>
          <a:xfrm>
            <a:off x="7155712" y="2763100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POST-SPIN-OFF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A9217F-D470-3FF4-5135-3ED18064CF51}"/>
              </a:ext>
            </a:extLst>
          </p:cNvPr>
          <p:cNvSpPr txBox="1"/>
          <p:nvPr/>
        </p:nvSpPr>
        <p:spPr>
          <a:xfrm>
            <a:off x="7155711" y="3867238"/>
            <a:ext cx="1828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NEW ALTERNATIVE</a:t>
            </a:r>
          </a:p>
        </p:txBody>
      </p:sp>
    </p:spTree>
    <p:extLst>
      <p:ext uri="{BB962C8B-B14F-4D97-AF65-F5344CB8AC3E}">
        <p14:creationId xmlns:p14="http://schemas.microsoft.com/office/powerpoint/2010/main" val="1396170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F53164-1658-412D-B973-035940B3633D}"/>
              </a:ext>
            </a:extLst>
          </p:cNvPr>
          <p:cNvSpPr txBox="1"/>
          <p:nvPr/>
        </p:nvSpPr>
        <p:spPr>
          <a:xfrm>
            <a:off x="7155712" y="1658962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PRE-SPIN-OFF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D28348-8A7C-FB7D-7BCB-E209552076D1}"/>
              </a:ext>
            </a:extLst>
          </p:cNvPr>
          <p:cNvSpPr txBox="1"/>
          <p:nvPr/>
        </p:nvSpPr>
        <p:spPr>
          <a:xfrm>
            <a:off x="7155712" y="2763100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POST-SPIN-OFF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A9217F-D470-3FF4-5135-3ED18064CF51}"/>
              </a:ext>
            </a:extLst>
          </p:cNvPr>
          <p:cNvSpPr txBox="1"/>
          <p:nvPr/>
        </p:nvSpPr>
        <p:spPr>
          <a:xfrm>
            <a:off x="7155711" y="3867238"/>
            <a:ext cx="1828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NEW ALTERNATIVE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12D218-0C3C-F324-1F36-2F07CF3B146A}"/>
              </a:ext>
            </a:extLst>
          </p:cNvPr>
          <p:cNvSpPr txBox="1"/>
          <p:nvPr/>
        </p:nvSpPr>
        <p:spPr>
          <a:xfrm>
            <a:off x="7155711" y="4971340"/>
            <a:ext cx="1828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NEW ALTERNATIVE</a:t>
            </a:r>
          </a:p>
        </p:txBody>
      </p:sp>
    </p:spTree>
    <p:extLst>
      <p:ext uri="{BB962C8B-B14F-4D97-AF65-F5344CB8AC3E}">
        <p14:creationId xmlns:p14="http://schemas.microsoft.com/office/powerpoint/2010/main" val="2091203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6E2407-1AA7-51F2-7F6F-BD8303923FDA}"/>
              </a:ext>
            </a:extLst>
          </p:cNvPr>
          <p:cNvSpPr/>
          <p:nvPr/>
        </p:nvSpPr>
        <p:spPr>
          <a:xfrm>
            <a:off x="244549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64029-972F-96AA-157E-0961D59E9059}"/>
              </a:ext>
            </a:extLst>
          </p:cNvPr>
          <p:cNvSpPr/>
          <p:nvPr/>
        </p:nvSpPr>
        <p:spPr>
          <a:xfrm>
            <a:off x="2736112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0B1706-5ABD-641F-D69B-14AD52AD614C}"/>
              </a:ext>
            </a:extLst>
          </p:cNvPr>
          <p:cNvSpPr/>
          <p:nvPr/>
        </p:nvSpPr>
        <p:spPr>
          <a:xfrm>
            <a:off x="5227675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229077-FD65-B9AA-EC3D-2748B7E95291}"/>
              </a:ext>
            </a:extLst>
          </p:cNvPr>
          <p:cNvCxnSpPr>
            <a:cxnSpLocks/>
          </p:cNvCxnSpPr>
          <p:nvPr/>
        </p:nvCxnSpPr>
        <p:spPr>
          <a:xfrm>
            <a:off x="5227675" y="5830683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F53164-1658-412D-B973-035940B3633D}"/>
              </a:ext>
            </a:extLst>
          </p:cNvPr>
          <p:cNvSpPr txBox="1"/>
          <p:nvPr/>
        </p:nvSpPr>
        <p:spPr>
          <a:xfrm>
            <a:off x="7155712" y="1658962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PRE-SPIN-OFF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D28348-8A7C-FB7D-7BCB-E209552076D1}"/>
              </a:ext>
            </a:extLst>
          </p:cNvPr>
          <p:cNvSpPr txBox="1"/>
          <p:nvPr/>
        </p:nvSpPr>
        <p:spPr>
          <a:xfrm>
            <a:off x="7155712" y="2763100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POST-SPIN-OFF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C00134-78D6-92AD-2140-78C510D7875A}"/>
              </a:ext>
            </a:extLst>
          </p:cNvPr>
          <p:cNvSpPr txBox="1"/>
          <p:nvPr/>
        </p:nvSpPr>
        <p:spPr>
          <a:xfrm>
            <a:off x="7155712" y="6075515"/>
            <a:ext cx="1552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ELLIOTT’S WISH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A9217F-D470-3FF4-5135-3ED18064CF51}"/>
              </a:ext>
            </a:extLst>
          </p:cNvPr>
          <p:cNvSpPr txBox="1"/>
          <p:nvPr/>
        </p:nvSpPr>
        <p:spPr>
          <a:xfrm>
            <a:off x="7155711" y="3867238"/>
            <a:ext cx="1828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NEW ALTERNATIVE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12D218-0C3C-F324-1F36-2F07CF3B146A}"/>
              </a:ext>
            </a:extLst>
          </p:cNvPr>
          <p:cNvSpPr txBox="1"/>
          <p:nvPr/>
        </p:nvSpPr>
        <p:spPr>
          <a:xfrm>
            <a:off x="7155711" y="4971340"/>
            <a:ext cx="1828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1400" b="1" dirty="0">
                <a:solidFill>
                  <a:srgbClr val="B1864B"/>
                </a:solidFill>
              </a:rPr>
              <a:t>NEW ALTERNATIVE</a:t>
            </a:r>
          </a:p>
        </p:txBody>
      </p:sp>
    </p:spTree>
    <p:extLst>
      <p:ext uri="{BB962C8B-B14F-4D97-AF65-F5344CB8AC3E}">
        <p14:creationId xmlns:p14="http://schemas.microsoft.com/office/powerpoint/2010/main" val="2020905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6E2407-1AA7-51F2-7F6F-BD8303923FDA}"/>
              </a:ext>
            </a:extLst>
          </p:cNvPr>
          <p:cNvSpPr/>
          <p:nvPr/>
        </p:nvSpPr>
        <p:spPr>
          <a:xfrm>
            <a:off x="244549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64029-972F-96AA-157E-0961D59E9059}"/>
              </a:ext>
            </a:extLst>
          </p:cNvPr>
          <p:cNvSpPr/>
          <p:nvPr/>
        </p:nvSpPr>
        <p:spPr>
          <a:xfrm>
            <a:off x="2736112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0B1706-5ABD-641F-D69B-14AD52AD614C}"/>
              </a:ext>
            </a:extLst>
          </p:cNvPr>
          <p:cNvSpPr/>
          <p:nvPr/>
        </p:nvSpPr>
        <p:spPr>
          <a:xfrm>
            <a:off x="5227675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229077-FD65-B9AA-EC3D-2748B7E95291}"/>
              </a:ext>
            </a:extLst>
          </p:cNvPr>
          <p:cNvCxnSpPr>
            <a:cxnSpLocks/>
          </p:cNvCxnSpPr>
          <p:nvPr/>
        </p:nvCxnSpPr>
        <p:spPr>
          <a:xfrm>
            <a:off x="5227675" y="5830683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6C426AB-839C-2FF7-FA4A-4FB750840F19}"/>
              </a:ext>
            </a:extLst>
          </p:cNvPr>
          <p:cNvSpPr/>
          <p:nvPr/>
        </p:nvSpPr>
        <p:spPr>
          <a:xfrm>
            <a:off x="7627087" y="1414130"/>
            <a:ext cx="3821307" cy="5213996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600" b="1" i="1" dirty="0">
                <a:solidFill>
                  <a:schemeClr val="bg1"/>
                </a:solidFill>
              </a:rPr>
              <a:t>IMPORTANT TREND IN HEALTHCARE</a:t>
            </a: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r>
              <a:rPr lang="en-RO" b="1" dirty="0">
                <a:solidFill>
                  <a:schemeClr val="bg1"/>
                </a:solidFill>
              </a:rPr>
              <a:t>IMPORTANCE OF PREVENTION*: </a:t>
            </a:r>
            <a:r>
              <a:rPr lang="en-RO" b="1" dirty="0">
                <a:solidFill>
                  <a:srgbClr val="B1864B"/>
                </a:solidFill>
              </a:rPr>
              <a:t>GROWING</a:t>
            </a: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r>
              <a:rPr lang="en-RO" sz="1600" b="1" i="1" dirty="0">
                <a:solidFill>
                  <a:schemeClr val="bg1"/>
                </a:solidFill>
              </a:rPr>
              <a:t>*VACCINES ARE THE MOST IMPORTANT SUBSECTOR OF PREVENTION </a:t>
            </a:r>
          </a:p>
        </p:txBody>
      </p:sp>
    </p:spTree>
    <p:extLst>
      <p:ext uri="{BB962C8B-B14F-4D97-AF65-F5344CB8AC3E}">
        <p14:creationId xmlns:p14="http://schemas.microsoft.com/office/powerpoint/2010/main" val="3247050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PHARMACEUTICALS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6E2407-1AA7-51F2-7F6F-BD8303923FDA}"/>
              </a:ext>
            </a:extLst>
          </p:cNvPr>
          <p:cNvSpPr/>
          <p:nvPr/>
        </p:nvSpPr>
        <p:spPr>
          <a:xfrm>
            <a:off x="244549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VACCINES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64029-972F-96AA-157E-0961D59E9059}"/>
              </a:ext>
            </a:extLst>
          </p:cNvPr>
          <p:cNvSpPr/>
          <p:nvPr/>
        </p:nvSpPr>
        <p:spPr>
          <a:xfrm>
            <a:off x="2736112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CONSUMER HEALTHCARE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0B1706-5ABD-641F-D69B-14AD52AD614C}"/>
              </a:ext>
            </a:extLst>
          </p:cNvPr>
          <p:cNvSpPr/>
          <p:nvPr/>
        </p:nvSpPr>
        <p:spPr>
          <a:xfrm>
            <a:off x="5227675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229077-FD65-B9AA-EC3D-2748B7E95291}"/>
              </a:ext>
            </a:extLst>
          </p:cNvPr>
          <p:cNvCxnSpPr>
            <a:cxnSpLocks/>
          </p:cNvCxnSpPr>
          <p:nvPr/>
        </p:nvCxnSpPr>
        <p:spPr>
          <a:xfrm>
            <a:off x="5227675" y="5830683"/>
            <a:ext cx="1828800" cy="79744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5A2FD49-8794-B1FC-50D7-B4DE9C0EA600}"/>
              </a:ext>
            </a:extLst>
          </p:cNvPr>
          <p:cNvSpPr/>
          <p:nvPr/>
        </p:nvSpPr>
        <p:spPr>
          <a:xfrm>
            <a:off x="7627087" y="1414130"/>
            <a:ext cx="3821307" cy="5213996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600" b="1" i="1" dirty="0">
                <a:solidFill>
                  <a:schemeClr val="bg1"/>
                </a:solidFill>
              </a:rPr>
              <a:t>IMPORTANT TREND IN HEALTHCARE</a:t>
            </a: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r>
              <a:rPr lang="en-RO" b="1" dirty="0">
                <a:solidFill>
                  <a:schemeClr val="bg1"/>
                </a:solidFill>
              </a:rPr>
              <a:t>IMPORTANCE OF PREVENTION*: </a:t>
            </a:r>
            <a:r>
              <a:rPr lang="en-RO" b="1" dirty="0">
                <a:solidFill>
                  <a:srgbClr val="B1864B"/>
                </a:solidFill>
              </a:rPr>
              <a:t>GROWING</a:t>
            </a:r>
          </a:p>
          <a:p>
            <a:pPr algn="ctr"/>
            <a:endParaRPr lang="en-RO" b="1" dirty="0">
              <a:solidFill>
                <a:schemeClr val="bg1"/>
              </a:solidFill>
            </a:endParaRPr>
          </a:p>
          <a:p>
            <a:pPr algn="ctr"/>
            <a:r>
              <a:rPr lang="en-RO" sz="1600" b="1" i="1" dirty="0">
                <a:solidFill>
                  <a:schemeClr val="bg1"/>
                </a:solidFill>
              </a:rPr>
              <a:t>*VACCINES ARE THE MOST IMPORTANT SUBSECTOR OF PREVENTION </a:t>
            </a:r>
          </a:p>
        </p:txBody>
      </p:sp>
    </p:spTree>
    <p:extLst>
      <p:ext uri="{BB962C8B-B14F-4D97-AF65-F5344CB8AC3E}">
        <p14:creationId xmlns:p14="http://schemas.microsoft.com/office/powerpoint/2010/main" val="1605194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PHARMACEUTICALS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6E2407-1AA7-51F2-7F6F-BD8303923FDA}"/>
              </a:ext>
            </a:extLst>
          </p:cNvPr>
          <p:cNvSpPr/>
          <p:nvPr/>
        </p:nvSpPr>
        <p:spPr>
          <a:xfrm>
            <a:off x="244549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VACCINES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64029-972F-96AA-157E-0961D59E9059}"/>
              </a:ext>
            </a:extLst>
          </p:cNvPr>
          <p:cNvSpPr/>
          <p:nvPr/>
        </p:nvSpPr>
        <p:spPr>
          <a:xfrm>
            <a:off x="2736112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CONSUMER HEALTHCARE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0B1706-5ABD-641F-D69B-14AD52AD614C}"/>
              </a:ext>
            </a:extLst>
          </p:cNvPr>
          <p:cNvSpPr/>
          <p:nvPr/>
        </p:nvSpPr>
        <p:spPr>
          <a:xfrm>
            <a:off x="5227675" y="5830684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229077-FD65-B9AA-EC3D-2748B7E95291}"/>
              </a:ext>
            </a:extLst>
          </p:cNvPr>
          <p:cNvCxnSpPr>
            <a:cxnSpLocks/>
          </p:cNvCxnSpPr>
          <p:nvPr/>
        </p:nvCxnSpPr>
        <p:spPr>
          <a:xfrm>
            <a:off x="5227675" y="5830683"/>
            <a:ext cx="1828800" cy="79744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5A2FD49-8794-B1FC-50D7-B4DE9C0EA600}"/>
              </a:ext>
            </a:extLst>
          </p:cNvPr>
          <p:cNvSpPr/>
          <p:nvPr/>
        </p:nvSpPr>
        <p:spPr>
          <a:xfrm>
            <a:off x="7627087" y="1414130"/>
            <a:ext cx="3821307" cy="5213996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600" b="1" dirty="0">
                <a:solidFill>
                  <a:schemeClr val="bg1"/>
                </a:solidFill>
              </a:rPr>
              <a:t>EQUITY VALUE BASED ON MARKET VALUATION</a:t>
            </a:r>
          </a:p>
          <a:p>
            <a:pPr algn="ctr"/>
            <a:r>
              <a:rPr lang="en-RO" sz="2000" b="1" dirty="0">
                <a:solidFill>
                  <a:srgbClr val="B1864B"/>
                </a:solidFill>
              </a:rPr>
              <a:t>£20,9 BILL. </a:t>
            </a:r>
          </a:p>
          <a:p>
            <a:pPr algn="ctr"/>
            <a:endParaRPr lang="en-RO" sz="1600" b="1" dirty="0">
              <a:solidFill>
                <a:schemeClr val="bg1"/>
              </a:solidFill>
            </a:endParaRPr>
          </a:p>
          <a:p>
            <a:pPr algn="ctr"/>
            <a:r>
              <a:rPr lang="en-RO" sz="1600" b="1" dirty="0">
                <a:solidFill>
                  <a:schemeClr val="bg1"/>
                </a:solidFill>
              </a:rPr>
              <a:t>EQUITY VALUE BASED ON FORECASTED CASH-FLOW</a:t>
            </a:r>
          </a:p>
          <a:p>
            <a:pPr algn="ctr"/>
            <a:r>
              <a:rPr lang="en-RO" sz="2000" b="1" dirty="0">
                <a:solidFill>
                  <a:srgbClr val="B1864B"/>
                </a:solidFill>
              </a:rPr>
              <a:t>£24,2–31.4 BILL.</a:t>
            </a: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r>
              <a:rPr lang="en-RO" b="1" dirty="0">
                <a:solidFill>
                  <a:schemeClr val="bg1"/>
                </a:solidFill>
              </a:rPr>
              <a:t>GSK COULD SELL THE SEGMENT WITH A DOWNSIDE DISACOUNT</a:t>
            </a:r>
            <a:r>
              <a:rPr lang="en-RO" b="1" dirty="0">
                <a:solidFill>
                  <a:srgbClr val="B1864B"/>
                </a:solidFill>
              </a:rPr>
              <a:t> 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D673A61-7FEC-9187-CB2C-97F45383B685}"/>
              </a:ext>
            </a:extLst>
          </p:cNvPr>
          <p:cNvSpPr/>
          <p:nvPr/>
        </p:nvSpPr>
        <p:spPr>
          <a:xfrm rot="5400000">
            <a:off x="9282558" y="3570892"/>
            <a:ext cx="510363" cy="22082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17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547156-8F08-F7CD-0755-EA5427E428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DEVELOPMENT OF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8341-C128-65E7-2535-CB35F7D847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Based on the analysis, GSK has 5 restructuring alternatives.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D2E4-86FA-B899-9C25-00BE531B09EC}"/>
              </a:ext>
            </a:extLst>
          </p:cNvPr>
          <p:cNvSpPr/>
          <p:nvPr/>
        </p:nvSpPr>
        <p:spPr>
          <a:xfrm>
            <a:off x="244549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ACFEF8-F089-52E2-3E3B-32D5455BA07A}"/>
              </a:ext>
            </a:extLst>
          </p:cNvPr>
          <p:cNvSpPr/>
          <p:nvPr/>
        </p:nvSpPr>
        <p:spPr>
          <a:xfrm>
            <a:off x="244549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389AC0-D864-CCF9-3620-411B3CA5C68E}"/>
              </a:ext>
            </a:extLst>
          </p:cNvPr>
          <p:cNvSpPr/>
          <p:nvPr/>
        </p:nvSpPr>
        <p:spPr>
          <a:xfrm>
            <a:off x="244549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C1E382-E58C-FB86-C6BC-21063354C5FA}"/>
              </a:ext>
            </a:extLst>
          </p:cNvPr>
          <p:cNvSpPr/>
          <p:nvPr/>
        </p:nvSpPr>
        <p:spPr>
          <a:xfrm>
            <a:off x="244549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PHARMACEUTICALS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9C8150-1E40-5AD3-54D4-9617DCBA583A}"/>
              </a:ext>
            </a:extLst>
          </p:cNvPr>
          <p:cNvSpPr/>
          <p:nvPr/>
        </p:nvSpPr>
        <p:spPr>
          <a:xfrm>
            <a:off x="2736112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2B3E6-EADC-3995-0BB0-1BE2E54DC1DF}"/>
              </a:ext>
            </a:extLst>
          </p:cNvPr>
          <p:cNvSpPr/>
          <p:nvPr/>
        </p:nvSpPr>
        <p:spPr>
          <a:xfrm>
            <a:off x="2736112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7B321B-FA70-855C-1F25-CD570100D25E}"/>
              </a:ext>
            </a:extLst>
          </p:cNvPr>
          <p:cNvSpPr/>
          <p:nvPr/>
        </p:nvSpPr>
        <p:spPr>
          <a:xfrm>
            <a:off x="2736112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F3EC9-77EF-CD29-7659-7ECEC2416CFD}"/>
              </a:ext>
            </a:extLst>
          </p:cNvPr>
          <p:cNvSpPr/>
          <p:nvPr/>
        </p:nvSpPr>
        <p:spPr>
          <a:xfrm>
            <a:off x="2736112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VACCINES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D61FD2-D4D2-C289-FB9F-67FDE657F9A9}"/>
              </a:ext>
            </a:extLst>
          </p:cNvPr>
          <p:cNvSpPr/>
          <p:nvPr/>
        </p:nvSpPr>
        <p:spPr>
          <a:xfrm>
            <a:off x="5227675" y="1414130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0B21A6-5673-C4AB-B14E-E1BD6F6B7901}"/>
              </a:ext>
            </a:extLst>
          </p:cNvPr>
          <p:cNvSpPr/>
          <p:nvPr/>
        </p:nvSpPr>
        <p:spPr>
          <a:xfrm>
            <a:off x="5227675" y="2518268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BED69B-0134-24C7-6005-BE0A2D31A951}"/>
              </a:ext>
            </a:extLst>
          </p:cNvPr>
          <p:cNvSpPr/>
          <p:nvPr/>
        </p:nvSpPr>
        <p:spPr>
          <a:xfrm>
            <a:off x="5227675" y="3622407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00005E-695C-25CF-6CD7-C13C24D13B92}"/>
              </a:ext>
            </a:extLst>
          </p:cNvPr>
          <p:cNvSpPr/>
          <p:nvPr/>
        </p:nvSpPr>
        <p:spPr>
          <a:xfrm>
            <a:off x="5227675" y="4726546"/>
            <a:ext cx="1828800" cy="797442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chemeClr val="bg1"/>
                </a:solidFill>
              </a:rPr>
              <a:t>CONSUMER HEALTHCARE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3EBA66-91F6-CAE3-5FB9-26407CDB4C64}"/>
              </a:ext>
            </a:extLst>
          </p:cNvPr>
          <p:cNvCxnSpPr>
            <a:cxnSpLocks/>
            <a:stCxn id="17" idx="3"/>
            <a:endCxn id="22" idx="1"/>
          </p:cNvCxnSpPr>
          <p:nvPr/>
        </p:nvCxnSpPr>
        <p:spPr>
          <a:xfrm>
            <a:off x="4564912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B5B16F-B365-F1A7-57A4-4CC4D197D2AB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2073349" y="1812851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80A489-1BF2-EBE6-75AB-01C1EC3CED35}"/>
              </a:ext>
            </a:extLst>
          </p:cNvPr>
          <p:cNvCxnSpPr/>
          <p:nvPr/>
        </p:nvCxnSpPr>
        <p:spPr>
          <a:xfrm>
            <a:off x="2073349" y="2916989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AA38E7-B504-EC80-8258-10C9C5131794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2073349" y="4021128"/>
            <a:ext cx="662763" cy="0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6D3370-A738-D7B8-9F91-E2FAA2A77C02}"/>
              </a:ext>
            </a:extLst>
          </p:cNvPr>
          <p:cNvCxnSpPr>
            <a:cxnSpLocks/>
          </p:cNvCxnSpPr>
          <p:nvPr/>
        </p:nvCxnSpPr>
        <p:spPr>
          <a:xfrm>
            <a:off x="5227675" y="3622406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87E5D12-073D-4BF1-1CBC-A7D718B4F241}"/>
              </a:ext>
            </a:extLst>
          </p:cNvPr>
          <p:cNvSpPr/>
          <p:nvPr/>
        </p:nvSpPr>
        <p:spPr>
          <a:xfrm>
            <a:off x="244549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PHARMACEUTICALS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00BDA3-A8CB-E1F8-025F-E16EBC697245}"/>
              </a:ext>
            </a:extLst>
          </p:cNvPr>
          <p:cNvSpPr/>
          <p:nvPr/>
        </p:nvSpPr>
        <p:spPr>
          <a:xfrm>
            <a:off x="2736112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VACCINES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0AF09C-A642-C82D-5381-FA27AF31A767}"/>
              </a:ext>
            </a:extLst>
          </p:cNvPr>
          <p:cNvSpPr/>
          <p:nvPr/>
        </p:nvSpPr>
        <p:spPr>
          <a:xfrm>
            <a:off x="5227675" y="5830684"/>
            <a:ext cx="1828800" cy="797442"/>
          </a:xfrm>
          <a:prstGeom prst="rect">
            <a:avLst/>
          </a:prstGeom>
          <a:solidFill>
            <a:srgbClr val="E5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400" b="1" dirty="0">
                <a:solidFill>
                  <a:srgbClr val="111328"/>
                </a:solidFill>
              </a:rPr>
              <a:t>CONSUMER HEALTHCARE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C2F6D4-B1F9-2DA1-7016-7B0D099537D4}"/>
              </a:ext>
            </a:extLst>
          </p:cNvPr>
          <p:cNvCxnSpPr>
            <a:cxnSpLocks/>
          </p:cNvCxnSpPr>
          <p:nvPr/>
        </p:nvCxnSpPr>
        <p:spPr>
          <a:xfrm>
            <a:off x="5227675" y="5830683"/>
            <a:ext cx="1828800" cy="797443"/>
          </a:xfrm>
          <a:prstGeom prst="line">
            <a:avLst/>
          </a:prstGeom>
          <a:ln w="28575">
            <a:solidFill>
              <a:srgbClr val="1113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2029DE0-AE3E-C024-FF5C-14C54AD50F8B}"/>
              </a:ext>
            </a:extLst>
          </p:cNvPr>
          <p:cNvSpPr/>
          <p:nvPr/>
        </p:nvSpPr>
        <p:spPr>
          <a:xfrm>
            <a:off x="7627087" y="1414130"/>
            <a:ext cx="3821307" cy="5213996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1600" b="1" dirty="0">
                <a:solidFill>
                  <a:schemeClr val="bg1"/>
                </a:solidFill>
              </a:rPr>
              <a:t>EQUITY VALUE BASED ON MARKET VALUATION</a:t>
            </a:r>
          </a:p>
          <a:p>
            <a:pPr algn="ctr"/>
            <a:r>
              <a:rPr lang="en-RO" sz="2000" b="1" dirty="0">
                <a:solidFill>
                  <a:srgbClr val="B1864B"/>
                </a:solidFill>
              </a:rPr>
              <a:t>£20,9 BILL. </a:t>
            </a:r>
          </a:p>
          <a:p>
            <a:pPr algn="ctr"/>
            <a:endParaRPr lang="en-RO" sz="1600" b="1" dirty="0">
              <a:solidFill>
                <a:schemeClr val="bg1"/>
              </a:solidFill>
            </a:endParaRPr>
          </a:p>
          <a:p>
            <a:pPr algn="ctr"/>
            <a:r>
              <a:rPr lang="en-RO" sz="1600" b="1" dirty="0">
                <a:solidFill>
                  <a:schemeClr val="bg1"/>
                </a:solidFill>
              </a:rPr>
              <a:t>EQUITY VALUE BASED ON FORECASTED CASH-FLOW</a:t>
            </a:r>
          </a:p>
          <a:p>
            <a:pPr algn="ctr"/>
            <a:r>
              <a:rPr lang="en-RO" sz="2000" b="1" dirty="0">
                <a:solidFill>
                  <a:srgbClr val="B1864B"/>
                </a:solidFill>
              </a:rPr>
              <a:t>£24,2–31.4 BILL.</a:t>
            </a: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endParaRPr lang="en-RO" sz="1600" b="1" dirty="0">
              <a:solidFill>
                <a:srgbClr val="B1864B"/>
              </a:solidFill>
            </a:endParaRPr>
          </a:p>
          <a:p>
            <a:pPr algn="ctr"/>
            <a:r>
              <a:rPr lang="en-RO" b="1" dirty="0">
                <a:solidFill>
                  <a:schemeClr val="bg1"/>
                </a:solidFill>
              </a:rPr>
              <a:t>GSK COULD SELL THE SEGMENT WITH A DOWNSIDE DISACOUNT</a:t>
            </a:r>
            <a:r>
              <a:rPr lang="en-RO" b="1" dirty="0">
                <a:solidFill>
                  <a:srgbClr val="B1864B"/>
                </a:solidFill>
              </a:rPr>
              <a:t> </a:t>
            </a:r>
          </a:p>
        </p:txBody>
      </p:sp>
      <p:sp>
        <p:nvSpPr>
          <p:cNvPr id="30" name="Chevron 29">
            <a:extLst>
              <a:ext uri="{FF2B5EF4-FFF2-40B4-BE49-F238E27FC236}">
                <a16:creationId xmlns:a16="http://schemas.microsoft.com/office/drawing/2014/main" id="{8DF811EE-1FA0-5A6A-F25B-E409409009C8}"/>
              </a:ext>
            </a:extLst>
          </p:cNvPr>
          <p:cNvSpPr/>
          <p:nvPr/>
        </p:nvSpPr>
        <p:spPr>
          <a:xfrm rot="5400000">
            <a:off x="9282558" y="3570892"/>
            <a:ext cx="510363" cy="22082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6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B1864B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B1864B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B1864B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7811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7E70C4-FE7D-FBA5-E5A3-89E22FF74A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3 SEPARATE 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305AC-1FBF-6F18-4E6C-F3947F1832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The recommendation is based on 3 different entities: pharma, vaccines and consumer healthcare.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B6C9D-1E6B-1081-F172-598C29871295}"/>
              </a:ext>
            </a:extLst>
          </p:cNvPr>
          <p:cNvSpPr txBox="1"/>
          <p:nvPr/>
        </p:nvSpPr>
        <p:spPr>
          <a:xfrm>
            <a:off x="327837" y="1335513"/>
            <a:ext cx="11536326" cy="1015663"/>
          </a:xfrm>
          <a:prstGeom prst="rect">
            <a:avLst/>
          </a:prstGeom>
          <a:solidFill>
            <a:srgbClr val="111328"/>
          </a:solidFill>
        </p:spPr>
        <p:txBody>
          <a:bodyPr wrap="square" rtlCol="0">
            <a:spAutoFit/>
          </a:bodyPr>
          <a:lstStyle/>
          <a:p>
            <a:endParaRPr lang="en-RO" dirty="0">
              <a:solidFill>
                <a:schemeClr val="bg1"/>
              </a:solidFill>
            </a:endParaRPr>
          </a:p>
          <a:p>
            <a:pPr algn="ctr"/>
            <a:r>
              <a:rPr lang="en-RO" sz="2400" b="1" dirty="0">
                <a:solidFill>
                  <a:schemeClr val="bg1"/>
                </a:solidFill>
              </a:rPr>
              <a:t>MAIN CHALLENGE: </a:t>
            </a:r>
            <a:r>
              <a:rPr lang="en-RO" sz="2400" b="1" dirty="0">
                <a:solidFill>
                  <a:srgbClr val="B1864B"/>
                </a:solidFill>
              </a:rPr>
              <a:t>COMPROMISE</a:t>
            </a:r>
            <a:r>
              <a:rPr lang="en-RO" sz="2400" b="1" dirty="0">
                <a:solidFill>
                  <a:schemeClr val="bg1"/>
                </a:solidFill>
              </a:rPr>
              <a:t> BETWEEN WALMSLEY AND ELLIOTT</a:t>
            </a:r>
          </a:p>
          <a:p>
            <a:endParaRPr lang="en-R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61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7E70C4-FE7D-FBA5-E5A3-89E22FF74A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3 SEPARATE 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305AC-1FBF-6F18-4E6C-F3947F1832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The recommendation is based on 3 different entities: pharma, vaccines and consumer healthcare.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B6C9D-1E6B-1081-F172-598C29871295}"/>
              </a:ext>
            </a:extLst>
          </p:cNvPr>
          <p:cNvSpPr txBox="1"/>
          <p:nvPr/>
        </p:nvSpPr>
        <p:spPr>
          <a:xfrm>
            <a:off x="327837" y="1335513"/>
            <a:ext cx="11536326" cy="1015663"/>
          </a:xfrm>
          <a:prstGeom prst="rect">
            <a:avLst/>
          </a:prstGeom>
          <a:solidFill>
            <a:srgbClr val="111328"/>
          </a:solidFill>
        </p:spPr>
        <p:txBody>
          <a:bodyPr wrap="square" rtlCol="0">
            <a:spAutoFit/>
          </a:bodyPr>
          <a:lstStyle/>
          <a:p>
            <a:endParaRPr lang="en-RO" dirty="0">
              <a:solidFill>
                <a:schemeClr val="bg1"/>
              </a:solidFill>
            </a:endParaRPr>
          </a:p>
          <a:p>
            <a:pPr algn="ctr"/>
            <a:r>
              <a:rPr lang="en-RO" sz="2400" b="1" dirty="0">
                <a:solidFill>
                  <a:schemeClr val="bg1"/>
                </a:solidFill>
              </a:rPr>
              <a:t>MAIN CHALLENGE: </a:t>
            </a:r>
            <a:r>
              <a:rPr lang="en-RO" sz="2400" b="1" dirty="0">
                <a:solidFill>
                  <a:srgbClr val="B1864B"/>
                </a:solidFill>
              </a:rPr>
              <a:t>COMPROMISE</a:t>
            </a:r>
            <a:r>
              <a:rPr lang="en-RO" sz="2400" b="1" dirty="0">
                <a:solidFill>
                  <a:schemeClr val="bg1"/>
                </a:solidFill>
              </a:rPr>
              <a:t> BETWEEN WALMSLEY AND ELLIOTT</a:t>
            </a:r>
          </a:p>
          <a:p>
            <a:endParaRPr lang="en-RO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63228-CBAA-1FD5-C140-E52B39D1B170}"/>
              </a:ext>
            </a:extLst>
          </p:cNvPr>
          <p:cNvSpPr txBox="1"/>
          <p:nvPr/>
        </p:nvSpPr>
        <p:spPr>
          <a:xfrm>
            <a:off x="3643746" y="2487717"/>
            <a:ext cx="4904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2000" b="1" dirty="0">
                <a:solidFill>
                  <a:srgbClr val="B1864B"/>
                </a:solidFill>
              </a:rPr>
              <a:t>WHAT DID ELLIOTT ASK FROM GSK?</a:t>
            </a:r>
          </a:p>
        </p:txBody>
      </p:sp>
    </p:spTree>
    <p:extLst>
      <p:ext uri="{BB962C8B-B14F-4D97-AF65-F5344CB8AC3E}">
        <p14:creationId xmlns:p14="http://schemas.microsoft.com/office/powerpoint/2010/main" val="2714421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7E70C4-FE7D-FBA5-E5A3-89E22FF74A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3 SEPARATE 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305AC-1FBF-6F18-4E6C-F3947F1832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The recommendation is based on 3 different entities: pharma, vaccines and consumer healthcare.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B6C9D-1E6B-1081-F172-598C29871295}"/>
              </a:ext>
            </a:extLst>
          </p:cNvPr>
          <p:cNvSpPr txBox="1"/>
          <p:nvPr/>
        </p:nvSpPr>
        <p:spPr>
          <a:xfrm>
            <a:off x="327837" y="1335513"/>
            <a:ext cx="11536326" cy="1015663"/>
          </a:xfrm>
          <a:prstGeom prst="rect">
            <a:avLst/>
          </a:prstGeom>
          <a:solidFill>
            <a:srgbClr val="111328"/>
          </a:solidFill>
        </p:spPr>
        <p:txBody>
          <a:bodyPr wrap="square" rtlCol="0">
            <a:spAutoFit/>
          </a:bodyPr>
          <a:lstStyle/>
          <a:p>
            <a:endParaRPr lang="en-RO" dirty="0">
              <a:solidFill>
                <a:schemeClr val="bg1"/>
              </a:solidFill>
            </a:endParaRPr>
          </a:p>
          <a:p>
            <a:pPr algn="ctr"/>
            <a:r>
              <a:rPr lang="en-RO" sz="2400" b="1" dirty="0">
                <a:solidFill>
                  <a:schemeClr val="bg1"/>
                </a:solidFill>
              </a:rPr>
              <a:t>MAIN CHALLENGE: </a:t>
            </a:r>
            <a:r>
              <a:rPr lang="en-RO" sz="2400" b="1" dirty="0">
                <a:solidFill>
                  <a:srgbClr val="B1864B"/>
                </a:solidFill>
              </a:rPr>
              <a:t>COMPROMISE</a:t>
            </a:r>
            <a:r>
              <a:rPr lang="en-RO" sz="2400" b="1" dirty="0">
                <a:solidFill>
                  <a:schemeClr val="bg1"/>
                </a:solidFill>
              </a:rPr>
              <a:t> BETWEEN WALMSLEY AND ELLIOTT</a:t>
            </a:r>
          </a:p>
          <a:p>
            <a:endParaRPr lang="en-RO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63228-CBAA-1FD5-C140-E52B39D1B170}"/>
              </a:ext>
            </a:extLst>
          </p:cNvPr>
          <p:cNvSpPr txBox="1"/>
          <p:nvPr/>
        </p:nvSpPr>
        <p:spPr>
          <a:xfrm>
            <a:off x="3643746" y="2487717"/>
            <a:ext cx="4904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2000" b="1" dirty="0">
                <a:solidFill>
                  <a:srgbClr val="B1864B"/>
                </a:solidFill>
              </a:rPr>
              <a:t>WHAT DID ELLIOTT ASK FROM GSK?</a:t>
            </a:r>
          </a:p>
        </p:txBody>
      </p:sp>
      <p:sp>
        <p:nvSpPr>
          <p:cNvPr id="9" name="Téglalap 13">
            <a:extLst>
              <a:ext uri="{FF2B5EF4-FFF2-40B4-BE49-F238E27FC236}">
                <a16:creationId xmlns:a16="http://schemas.microsoft.com/office/drawing/2014/main" id="{09288362-D2B4-BBAF-3D03-06AD02526FDB}"/>
              </a:ext>
            </a:extLst>
          </p:cNvPr>
          <p:cNvSpPr/>
          <p:nvPr/>
        </p:nvSpPr>
        <p:spPr>
          <a:xfrm>
            <a:off x="683723" y="3671391"/>
            <a:ext cx="5078301" cy="2936280"/>
          </a:xfrm>
          <a:prstGeom prst="rect">
            <a:avLst/>
          </a:prstGeom>
          <a:noFill/>
          <a:ln>
            <a:solidFill>
              <a:srgbClr val="121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1429"/>
              </a:solidFill>
            </a:endParaRPr>
          </a:p>
        </p:txBody>
      </p:sp>
      <p:sp>
        <p:nvSpPr>
          <p:cNvPr id="10" name="Téglalap 14">
            <a:extLst>
              <a:ext uri="{FF2B5EF4-FFF2-40B4-BE49-F238E27FC236}">
                <a16:creationId xmlns:a16="http://schemas.microsoft.com/office/drawing/2014/main" id="{2A492CB5-108A-6AE6-E804-ABA9AA6AD662}"/>
              </a:ext>
            </a:extLst>
          </p:cNvPr>
          <p:cNvSpPr/>
          <p:nvPr/>
        </p:nvSpPr>
        <p:spPr>
          <a:xfrm>
            <a:off x="1511283" y="3431067"/>
            <a:ext cx="3423179" cy="49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11328"/>
                </a:solidFill>
              </a:rPr>
              <a:t>WALMSLEY’S PREFERENCE</a:t>
            </a:r>
          </a:p>
        </p:txBody>
      </p:sp>
      <p:sp>
        <p:nvSpPr>
          <p:cNvPr id="15" name="Szövegdoboz 19">
            <a:extLst>
              <a:ext uri="{FF2B5EF4-FFF2-40B4-BE49-F238E27FC236}">
                <a16:creationId xmlns:a16="http://schemas.microsoft.com/office/drawing/2014/main" id="{90F4349B-C32E-2319-2EC3-D786A10F6BBE}"/>
              </a:ext>
            </a:extLst>
          </p:cNvPr>
          <p:cNvSpPr txBox="1"/>
          <p:nvPr/>
        </p:nvSpPr>
        <p:spPr>
          <a:xfrm>
            <a:off x="1378615" y="4150892"/>
            <a:ext cx="414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SAME LEADERSHIP: CEO – WALMSLEY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25" name="Szövegdoboz 19">
            <a:extLst>
              <a:ext uri="{FF2B5EF4-FFF2-40B4-BE49-F238E27FC236}">
                <a16:creationId xmlns:a16="http://schemas.microsoft.com/office/drawing/2014/main" id="{BD27A952-C83F-931D-7AC1-9AE98CD970AF}"/>
              </a:ext>
            </a:extLst>
          </p:cNvPr>
          <p:cNvSpPr txBox="1"/>
          <p:nvPr/>
        </p:nvSpPr>
        <p:spPr>
          <a:xfrm>
            <a:off x="1378615" y="5086334"/>
            <a:ext cx="414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CONSUMER HEALTHCARE: NOT SOLD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8502C0B-19DF-5F31-BDAE-EC75BB42DAB8}"/>
              </a:ext>
            </a:extLst>
          </p:cNvPr>
          <p:cNvSpPr/>
          <p:nvPr/>
        </p:nvSpPr>
        <p:spPr>
          <a:xfrm>
            <a:off x="839656" y="4075986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2AA160-E028-27DB-28E6-6EF3CB567FB8}"/>
              </a:ext>
            </a:extLst>
          </p:cNvPr>
          <p:cNvSpPr/>
          <p:nvPr/>
        </p:nvSpPr>
        <p:spPr>
          <a:xfrm>
            <a:off x="839656" y="5018137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2</a:t>
            </a:r>
          </a:p>
        </p:txBody>
      </p:sp>
      <p:sp>
        <p:nvSpPr>
          <p:cNvPr id="41" name="Chevron 40">
            <a:extLst>
              <a:ext uri="{FF2B5EF4-FFF2-40B4-BE49-F238E27FC236}">
                <a16:creationId xmlns:a16="http://schemas.microsoft.com/office/drawing/2014/main" id="{4D1B2623-B791-F30C-DE23-604E85E0469B}"/>
              </a:ext>
            </a:extLst>
          </p:cNvPr>
          <p:cNvSpPr/>
          <p:nvPr/>
        </p:nvSpPr>
        <p:spPr>
          <a:xfrm rot="5400000">
            <a:off x="5840818" y="2066743"/>
            <a:ext cx="510363" cy="2208278"/>
          </a:xfrm>
          <a:prstGeom prst="chevron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071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7E70C4-FE7D-FBA5-E5A3-89E22FF74A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3 SEPARATE 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305AC-1FBF-6F18-4E6C-F3947F1832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 dirty="0"/>
              <a:t>The recommendation is based on 3 different entities: pharma, vaccines and consumer healthcare.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B6C9D-1E6B-1081-F172-598C29871295}"/>
              </a:ext>
            </a:extLst>
          </p:cNvPr>
          <p:cNvSpPr txBox="1"/>
          <p:nvPr/>
        </p:nvSpPr>
        <p:spPr>
          <a:xfrm>
            <a:off x="327837" y="1335513"/>
            <a:ext cx="11536326" cy="1015663"/>
          </a:xfrm>
          <a:prstGeom prst="rect">
            <a:avLst/>
          </a:prstGeom>
          <a:solidFill>
            <a:srgbClr val="111328"/>
          </a:solidFill>
        </p:spPr>
        <p:txBody>
          <a:bodyPr wrap="square" rtlCol="0">
            <a:spAutoFit/>
          </a:bodyPr>
          <a:lstStyle/>
          <a:p>
            <a:endParaRPr lang="en-RO" dirty="0">
              <a:solidFill>
                <a:schemeClr val="bg1"/>
              </a:solidFill>
            </a:endParaRPr>
          </a:p>
          <a:p>
            <a:pPr algn="ctr"/>
            <a:r>
              <a:rPr lang="en-RO" sz="2400" b="1" dirty="0">
                <a:solidFill>
                  <a:schemeClr val="bg1"/>
                </a:solidFill>
              </a:rPr>
              <a:t>MAIN CHALLENGE: </a:t>
            </a:r>
            <a:r>
              <a:rPr lang="en-RO" sz="2400" b="1" dirty="0">
                <a:solidFill>
                  <a:srgbClr val="B1864B"/>
                </a:solidFill>
              </a:rPr>
              <a:t>COMPROMISE</a:t>
            </a:r>
            <a:r>
              <a:rPr lang="en-RO" sz="2400" b="1" dirty="0">
                <a:solidFill>
                  <a:schemeClr val="bg1"/>
                </a:solidFill>
              </a:rPr>
              <a:t> BETWEEN WALMSLEY AND ELLIOTT</a:t>
            </a:r>
          </a:p>
          <a:p>
            <a:endParaRPr lang="en-RO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63228-CBAA-1FD5-C140-E52B39D1B170}"/>
              </a:ext>
            </a:extLst>
          </p:cNvPr>
          <p:cNvSpPr txBox="1"/>
          <p:nvPr/>
        </p:nvSpPr>
        <p:spPr>
          <a:xfrm>
            <a:off x="3643746" y="2487717"/>
            <a:ext cx="4904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2000" b="1" dirty="0">
                <a:solidFill>
                  <a:srgbClr val="B1864B"/>
                </a:solidFill>
              </a:rPr>
              <a:t>WHAT DID ELLIOTT ASK FROM GSK?</a:t>
            </a:r>
          </a:p>
        </p:txBody>
      </p:sp>
      <p:sp>
        <p:nvSpPr>
          <p:cNvPr id="9" name="Téglalap 13">
            <a:extLst>
              <a:ext uri="{FF2B5EF4-FFF2-40B4-BE49-F238E27FC236}">
                <a16:creationId xmlns:a16="http://schemas.microsoft.com/office/drawing/2014/main" id="{09288362-D2B4-BBAF-3D03-06AD02526FDB}"/>
              </a:ext>
            </a:extLst>
          </p:cNvPr>
          <p:cNvSpPr/>
          <p:nvPr/>
        </p:nvSpPr>
        <p:spPr>
          <a:xfrm>
            <a:off x="683723" y="3671391"/>
            <a:ext cx="5078301" cy="2936280"/>
          </a:xfrm>
          <a:prstGeom prst="rect">
            <a:avLst/>
          </a:prstGeom>
          <a:noFill/>
          <a:ln>
            <a:solidFill>
              <a:srgbClr val="121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1429"/>
              </a:solidFill>
            </a:endParaRPr>
          </a:p>
        </p:txBody>
      </p:sp>
      <p:sp>
        <p:nvSpPr>
          <p:cNvPr id="10" name="Téglalap 14">
            <a:extLst>
              <a:ext uri="{FF2B5EF4-FFF2-40B4-BE49-F238E27FC236}">
                <a16:creationId xmlns:a16="http://schemas.microsoft.com/office/drawing/2014/main" id="{2A492CB5-108A-6AE6-E804-ABA9AA6AD662}"/>
              </a:ext>
            </a:extLst>
          </p:cNvPr>
          <p:cNvSpPr/>
          <p:nvPr/>
        </p:nvSpPr>
        <p:spPr>
          <a:xfrm>
            <a:off x="1511283" y="3431067"/>
            <a:ext cx="3423179" cy="49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11328"/>
                </a:solidFill>
              </a:rPr>
              <a:t>WALMSLEY’S PREFERENCE</a:t>
            </a:r>
          </a:p>
        </p:txBody>
      </p:sp>
      <p:sp>
        <p:nvSpPr>
          <p:cNvPr id="15" name="Szövegdoboz 19">
            <a:extLst>
              <a:ext uri="{FF2B5EF4-FFF2-40B4-BE49-F238E27FC236}">
                <a16:creationId xmlns:a16="http://schemas.microsoft.com/office/drawing/2014/main" id="{90F4349B-C32E-2319-2EC3-D786A10F6BBE}"/>
              </a:ext>
            </a:extLst>
          </p:cNvPr>
          <p:cNvSpPr txBox="1"/>
          <p:nvPr/>
        </p:nvSpPr>
        <p:spPr>
          <a:xfrm>
            <a:off x="1378615" y="4150892"/>
            <a:ext cx="414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SAME LEADERSHIP: CEO – WALMSLEY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25" name="Szövegdoboz 19">
            <a:extLst>
              <a:ext uri="{FF2B5EF4-FFF2-40B4-BE49-F238E27FC236}">
                <a16:creationId xmlns:a16="http://schemas.microsoft.com/office/drawing/2014/main" id="{BD27A952-C83F-931D-7AC1-9AE98CD970AF}"/>
              </a:ext>
            </a:extLst>
          </p:cNvPr>
          <p:cNvSpPr txBox="1"/>
          <p:nvPr/>
        </p:nvSpPr>
        <p:spPr>
          <a:xfrm>
            <a:off x="1378615" y="5086334"/>
            <a:ext cx="414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CONSUMER HEALTHCARE: NOT SOLD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8502C0B-19DF-5F31-BDAE-EC75BB42DAB8}"/>
              </a:ext>
            </a:extLst>
          </p:cNvPr>
          <p:cNvSpPr/>
          <p:nvPr/>
        </p:nvSpPr>
        <p:spPr>
          <a:xfrm>
            <a:off x="839656" y="4075986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2AA160-E028-27DB-28E6-6EF3CB567FB8}"/>
              </a:ext>
            </a:extLst>
          </p:cNvPr>
          <p:cNvSpPr/>
          <p:nvPr/>
        </p:nvSpPr>
        <p:spPr>
          <a:xfrm>
            <a:off x="839656" y="5018137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2</a:t>
            </a:r>
          </a:p>
        </p:txBody>
      </p:sp>
      <p:sp>
        <p:nvSpPr>
          <p:cNvPr id="33" name="Téglalap 13">
            <a:extLst>
              <a:ext uri="{FF2B5EF4-FFF2-40B4-BE49-F238E27FC236}">
                <a16:creationId xmlns:a16="http://schemas.microsoft.com/office/drawing/2014/main" id="{EB367778-2B3E-F2D6-F3A8-2DBE3EA1C3EC}"/>
              </a:ext>
            </a:extLst>
          </p:cNvPr>
          <p:cNvSpPr/>
          <p:nvPr/>
        </p:nvSpPr>
        <p:spPr>
          <a:xfrm>
            <a:off x="6429978" y="3671391"/>
            <a:ext cx="5078301" cy="2936280"/>
          </a:xfrm>
          <a:prstGeom prst="rect">
            <a:avLst/>
          </a:prstGeom>
          <a:noFill/>
          <a:ln>
            <a:solidFill>
              <a:srgbClr val="121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1429"/>
              </a:solidFill>
            </a:endParaRPr>
          </a:p>
        </p:txBody>
      </p:sp>
      <p:sp>
        <p:nvSpPr>
          <p:cNvPr id="34" name="Téglalap 14">
            <a:extLst>
              <a:ext uri="{FF2B5EF4-FFF2-40B4-BE49-F238E27FC236}">
                <a16:creationId xmlns:a16="http://schemas.microsoft.com/office/drawing/2014/main" id="{EFD74EC1-C988-FD52-2503-D13A331AEC41}"/>
              </a:ext>
            </a:extLst>
          </p:cNvPr>
          <p:cNvSpPr/>
          <p:nvPr/>
        </p:nvSpPr>
        <p:spPr>
          <a:xfrm>
            <a:off x="7257538" y="3431067"/>
            <a:ext cx="3423179" cy="49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11328"/>
                </a:solidFill>
              </a:rPr>
              <a:t>ELLIOTT’S PREFERENCE</a:t>
            </a:r>
          </a:p>
        </p:txBody>
      </p:sp>
      <p:sp>
        <p:nvSpPr>
          <p:cNvPr id="35" name="Szövegdoboz 19">
            <a:extLst>
              <a:ext uri="{FF2B5EF4-FFF2-40B4-BE49-F238E27FC236}">
                <a16:creationId xmlns:a16="http://schemas.microsoft.com/office/drawing/2014/main" id="{044E2E20-6DC5-D688-8CB7-75C52024F634}"/>
              </a:ext>
            </a:extLst>
          </p:cNvPr>
          <p:cNvSpPr txBox="1"/>
          <p:nvPr/>
        </p:nvSpPr>
        <p:spPr>
          <a:xfrm>
            <a:off x="7124870" y="4150892"/>
            <a:ext cx="414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NON-EXECUTIVE DIRECTORS IN BOARD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36" name="Szövegdoboz 19">
            <a:extLst>
              <a:ext uri="{FF2B5EF4-FFF2-40B4-BE49-F238E27FC236}">
                <a16:creationId xmlns:a16="http://schemas.microsoft.com/office/drawing/2014/main" id="{651A24EC-EF05-F38B-8D05-05DE849F2320}"/>
              </a:ext>
            </a:extLst>
          </p:cNvPr>
          <p:cNvSpPr txBox="1"/>
          <p:nvPr/>
        </p:nvSpPr>
        <p:spPr>
          <a:xfrm>
            <a:off x="7124869" y="5086334"/>
            <a:ext cx="4383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PHARMA &amp; VACCINES: NO INTEGRATION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DA8D75E-BFEC-B23E-2BA3-B0D03146240F}"/>
              </a:ext>
            </a:extLst>
          </p:cNvPr>
          <p:cNvSpPr/>
          <p:nvPr/>
        </p:nvSpPr>
        <p:spPr>
          <a:xfrm>
            <a:off x="6585911" y="4075986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3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763948F-10B9-C0C5-3BCC-17EE26528B6E}"/>
              </a:ext>
            </a:extLst>
          </p:cNvPr>
          <p:cNvSpPr/>
          <p:nvPr/>
        </p:nvSpPr>
        <p:spPr>
          <a:xfrm>
            <a:off x="6585911" y="5018137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4</a:t>
            </a:r>
          </a:p>
        </p:txBody>
      </p:sp>
      <p:sp>
        <p:nvSpPr>
          <p:cNvPr id="39" name="Szövegdoboz 19">
            <a:extLst>
              <a:ext uri="{FF2B5EF4-FFF2-40B4-BE49-F238E27FC236}">
                <a16:creationId xmlns:a16="http://schemas.microsoft.com/office/drawing/2014/main" id="{123414F1-9135-BB4E-2AC9-7977D73D19F3}"/>
              </a:ext>
            </a:extLst>
          </p:cNvPr>
          <p:cNvSpPr txBox="1"/>
          <p:nvPr/>
        </p:nvSpPr>
        <p:spPr>
          <a:xfrm>
            <a:off x="7124869" y="5960288"/>
            <a:ext cx="4383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21429"/>
                </a:solidFill>
              </a:rPr>
              <a:t>BIGGER R&amp;D BUDGET FOR GSK</a:t>
            </a:r>
            <a:endParaRPr lang="hu-HU" b="1" dirty="0">
              <a:solidFill>
                <a:srgbClr val="121429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597FBE-570A-6DA0-BB49-D2C50EC281B5}"/>
              </a:ext>
            </a:extLst>
          </p:cNvPr>
          <p:cNvSpPr/>
          <p:nvPr/>
        </p:nvSpPr>
        <p:spPr>
          <a:xfrm>
            <a:off x="6585911" y="5892091"/>
            <a:ext cx="509097" cy="509097"/>
          </a:xfrm>
          <a:prstGeom prst="ellipse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2000" b="1" dirty="0"/>
              <a:t>5</a:t>
            </a:r>
          </a:p>
        </p:txBody>
      </p:sp>
      <p:sp>
        <p:nvSpPr>
          <p:cNvPr id="41" name="Chevron 40">
            <a:extLst>
              <a:ext uri="{FF2B5EF4-FFF2-40B4-BE49-F238E27FC236}">
                <a16:creationId xmlns:a16="http://schemas.microsoft.com/office/drawing/2014/main" id="{4D1B2623-B791-F30C-DE23-604E85E0469B}"/>
              </a:ext>
            </a:extLst>
          </p:cNvPr>
          <p:cNvSpPr/>
          <p:nvPr/>
        </p:nvSpPr>
        <p:spPr>
          <a:xfrm rot="5400000">
            <a:off x="5840818" y="2066743"/>
            <a:ext cx="510363" cy="2208278"/>
          </a:xfrm>
          <a:prstGeom prst="chevron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65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B1864B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B1864B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B1864B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1054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</p:spTree>
    <p:extLst>
      <p:ext uri="{BB962C8B-B14F-4D97-AF65-F5344CB8AC3E}">
        <p14:creationId xmlns:p14="http://schemas.microsoft.com/office/powerpoint/2010/main" val="2868725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37090-589F-FA82-5336-19EFD58096A9}"/>
              </a:ext>
            </a:extLst>
          </p:cNvPr>
          <p:cNvSpPr/>
          <p:nvPr/>
        </p:nvSpPr>
        <p:spPr>
          <a:xfrm>
            <a:off x="228600" y="16242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15F4B-4CC2-6889-B33D-46F7747D639B}"/>
              </a:ext>
            </a:extLst>
          </p:cNvPr>
          <p:cNvSpPr/>
          <p:nvPr/>
        </p:nvSpPr>
        <p:spPr>
          <a:xfrm>
            <a:off x="228600" y="33006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E507C-25FF-6601-FA55-E5C689BF514D}"/>
              </a:ext>
            </a:extLst>
          </p:cNvPr>
          <p:cNvSpPr/>
          <p:nvPr/>
        </p:nvSpPr>
        <p:spPr>
          <a:xfrm>
            <a:off x="228600" y="49770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61A7A2B-33CF-6D2C-9528-2CBF50D0CA99}"/>
              </a:ext>
            </a:extLst>
          </p:cNvPr>
          <p:cNvSpPr txBox="1"/>
          <p:nvPr/>
        </p:nvSpPr>
        <p:spPr>
          <a:xfrm>
            <a:off x="812703" y="224511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PHARMACEUTICALS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6E255A4-0EB0-59FC-BD49-7C04E38C5959}"/>
              </a:ext>
            </a:extLst>
          </p:cNvPr>
          <p:cNvSpPr txBox="1"/>
          <p:nvPr/>
        </p:nvSpPr>
        <p:spPr>
          <a:xfrm>
            <a:off x="812703" y="3886125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VACCINES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7C1966C-9DE6-B819-18E8-C842FCB7B03C}"/>
              </a:ext>
            </a:extLst>
          </p:cNvPr>
          <p:cNvSpPr txBox="1"/>
          <p:nvPr/>
        </p:nvSpPr>
        <p:spPr>
          <a:xfrm>
            <a:off x="810882" y="558871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CONSUMER HEALTH</a:t>
            </a:r>
          </a:p>
        </p:txBody>
      </p:sp>
    </p:spTree>
    <p:extLst>
      <p:ext uri="{BB962C8B-B14F-4D97-AF65-F5344CB8AC3E}">
        <p14:creationId xmlns:p14="http://schemas.microsoft.com/office/powerpoint/2010/main" val="826669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37090-589F-FA82-5336-19EFD58096A9}"/>
              </a:ext>
            </a:extLst>
          </p:cNvPr>
          <p:cNvSpPr/>
          <p:nvPr/>
        </p:nvSpPr>
        <p:spPr>
          <a:xfrm>
            <a:off x="228600" y="16242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15F4B-4CC2-6889-B33D-46F7747D639B}"/>
              </a:ext>
            </a:extLst>
          </p:cNvPr>
          <p:cNvSpPr/>
          <p:nvPr/>
        </p:nvSpPr>
        <p:spPr>
          <a:xfrm>
            <a:off x="228600" y="33006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E507C-25FF-6601-FA55-E5C689BF514D}"/>
              </a:ext>
            </a:extLst>
          </p:cNvPr>
          <p:cNvSpPr/>
          <p:nvPr/>
        </p:nvSpPr>
        <p:spPr>
          <a:xfrm>
            <a:off x="228600" y="49770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61A7A2B-33CF-6D2C-9528-2CBF50D0CA99}"/>
              </a:ext>
            </a:extLst>
          </p:cNvPr>
          <p:cNvSpPr txBox="1"/>
          <p:nvPr/>
        </p:nvSpPr>
        <p:spPr>
          <a:xfrm>
            <a:off x="812703" y="224511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PHARMACEUTICALS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7AA27C9-733B-3A0D-FED3-2F7EA0D93206}"/>
              </a:ext>
            </a:extLst>
          </p:cNvPr>
          <p:cNvSpPr txBox="1"/>
          <p:nvPr/>
        </p:nvSpPr>
        <p:spPr>
          <a:xfrm>
            <a:off x="5227310" y="1977140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NON-EXECUTIVE BOARD MEMBERS</a:t>
            </a:r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05FD3150-C3E3-CFEA-FC6E-B7411E412B39}"/>
              </a:ext>
            </a:extLst>
          </p:cNvPr>
          <p:cNvSpPr/>
          <p:nvPr/>
        </p:nvSpPr>
        <p:spPr>
          <a:xfrm>
            <a:off x="4182963" y="1934843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1.</a:t>
            </a:r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DF510D80-E584-A786-4EC1-D8346D5EB08C}"/>
              </a:ext>
            </a:extLst>
          </p:cNvPr>
          <p:cNvSpPr/>
          <p:nvPr/>
        </p:nvSpPr>
        <p:spPr>
          <a:xfrm>
            <a:off x="4182963" y="3632928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2.</a:t>
            </a: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4292A942-3AB4-E465-F3F4-A0D9837F1760}"/>
              </a:ext>
            </a:extLst>
          </p:cNvPr>
          <p:cNvSpPr/>
          <p:nvPr/>
        </p:nvSpPr>
        <p:spPr>
          <a:xfrm>
            <a:off x="4182963" y="5331012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3.</a:t>
            </a:r>
          </a:p>
        </p:txBody>
      </p:sp>
      <p:sp>
        <p:nvSpPr>
          <p:cNvPr id="25" name="Arrow: Chevron 89">
            <a:extLst>
              <a:ext uri="{FF2B5EF4-FFF2-40B4-BE49-F238E27FC236}">
                <a16:creationId xmlns:a16="http://schemas.microsoft.com/office/drawing/2014/main" id="{8D8E0B1A-22F2-2674-7531-1E49D9A670D8}"/>
              </a:ext>
            </a:extLst>
          </p:cNvPr>
          <p:cNvSpPr/>
          <p:nvPr/>
        </p:nvSpPr>
        <p:spPr>
          <a:xfrm>
            <a:off x="3162763" y="2175521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6E255A4-0EB0-59FC-BD49-7C04E38C5959}"/>
              </a:ext>
            </a:extLst>
          </p:cNvPr>
          <p:cNvSpPr txBox="1"/>
          <p:nvPr/>
        </p:nvSpPr>
        <p:spPr>
          <a:xfrm>
            <a:off x="812703" y="3886125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VACCINES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7C1966C-9DE6-B819-18E8-C842FCB7B03C}"/>
              </a:ext>
            </a:extLst>
          </p:cNvPr>
          <p:cNvSpPr txBox="1"/>
          <p:nvPr/>
        </p:nvSpPr>
        <p:spPr>
          <a:xfrm>
            <a:off x="810882" y="558871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CONSUMER HEALTH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84364D04-8587-6449-9965-E9CFF5E2A97D}"/>
              </a:ext>
            </a:extLst>
          </p:cNvPr>
          <p:cNvSpPr txBox="1"/>
          <p:nvPr/>
        </p:nvSpPr>
        <p:spPr>
          <a:xfrm>
            <a:off x="5227310" y="3675225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FIND THE RIGHT EXPERTS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41F07DE4-BBE7-4EF4-4CB6-207C21DB1FE0}"/>
              </a:ext>
            </a:extLst>
          </p:cNvPr>
          <p:cNvSpPr txBox="1"/>
          <p:nvPr/>
        </p:nvSpPr>
        <p:spPr>
          <a:xfrm>
            <a:off x="5220916" y="5557933"/>
            <a:ext cx="255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KEEP EMPLOYEES</a:t>
            </a:r>
          </a:p>
        </p:txBody>
      </p:sp>
    </p:spTree>
    <p:extLst>
      <p:ext uri="{BB962C8B-B14F-4D97-AF65-F5344CB8AC3E}">
        <p14:creationId xmlns:p14="http://schemas.microsoft.com/office/powerpoint/2010/main" val="2448159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37090-589F-FA82-5336-19EFD58096A9}"/>
              </a:ext>
            </a:extLst>
          </p:cNvPr>
          <p:cNvSpPr/>
          <p:nvPr/>
        </p:nvSpPr>
        <p:spPr>
          <a:xfrm>
            <a:off x="228600" y="16242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15F4B-4CC2-6889-B33D-46F7747D639B}"/>
              </a:ext>
            </a:extLst>
          </p:cNvPr>
          <p:cNvSpPr/>
          <p:nvPr/>
        </p:nvSpPr>
        <p:spPr>
          <a:xfrm>
            <a:off x="228600" y="33006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E507C-25FF-6601-FA55-E5C689BF514D}"/>
              </a:ext>
            </a:extLst>
          </p:cNvPr>
          <p:cNvSpPr/>
          <p:nvPr/>
        </p:nvSpPr>
        <p:spPr>
          <a:xfrm>
            <a:off x="228600" y="49770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61A7A2B-33CF-6D2C-9528-2CBF50D0CA99}"/>
              </a:ext>
            </a:extLst>
          </p:cNvPr>
          <p:cNvSpPr txBox="1"/>
          <p:nvPr/>
        </p:nvSpPr>
        <p:spPr>
          <a:xfrm>
            <a:off x="812703" y="224511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PHARMACEUTICALS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7AA27C9-733B-3A0D-FED3-2F7EA0D93206}"/>
              </a:ext>
            </a:extLst>
          </p:cNvPr>
          <p:cNvSpPr txBox="1"/>
          <p:nvPr/>
        </p:nvSpPr>
        <p:spPr>
          <a:xfrm>
            <a:off x="5227310" y="1977140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NON-EXECUTIVE BOARD MEMBERS</a:t>
            </a:r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05FD3150-C3E3-CFEA-FC6E-B7411E412B39}"/>
              </a:ext>
            </a:extLst>
          </p:cNvPr>
          <p:cNvSpPr/>
          <p:nvPr/>
        </p:nvSpPr>
        <p:spPr>
          <a:xfrm>
            <a:off x="4182963" y="1934843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1.</a:t>
            </a:r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DF510D80-E584-A786-4EC1-D8346D5EB08C}"/>
              </a:ext>
            </a:extLst>
          </p:cNvPr>
          <p:cNvSpPr/>
          <p:nvPr/>
        </p:nvSpPr>
        <p:spPr>
          <a:xfrm>
            <a:off x="4182963" y="3632928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2.</a:t>
            </a: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4292A942-3AB4-E465-F3F4-A0D9837F1760}"/>
              </a:ext>
            </a:extLst>
          </p:cNvPr>
          <p:cNvSpPr/>
          <p:nvPr/>
        </p:nvSpPr>
        <p:spPr>
          <a:xfrm>
            <a:off x="4182963" y="5331012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3.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A7F2873-12B5-4C53-8AF6-A9DF3C935FF2}"/>
              </a:ext>
            </a:extLst>
          </p:cNvPr>
          <p:cNvSpPr txBox="1"/>
          <p:nvPr/>
        </p:nvSpPr>
        <p:spPr>
          <a:xfrm>
            <a:off x="8197036" y="1818532"/>
            <a:ext cx="3690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Industry experts</a:t>
            </a:r>
          </a:p>
          <a:p>
            <a:r>
              <a:rPr lang="en-US" sz="2000">
                <a:latin typeface="Corbel" panose="020B0503020204020204" pitchFamily="34" charset="0"/>
              </a:rPr>
              <a:t>2. Scientists</a:t>
            </a:r>
          </a:p>
          <a:p>
            <a:r>
              <a:rPr lang="en-US" sz="2000">
                <a:latin typeface="Corbel" panose="020B0503020204020204" pitchFamily="34" charset="0"/>
              </a:rPr>
              <a:t>3. Investors</a:t>
            </a:r>
          </a:p>
        </p:txBody>
      </p:sp>
      <p:sp>
        <p:nvSpPr>
          <p:cNvPr id="25" name="Arrow: Chevron 89">
            <a:extLst>
              <a:ext uri="{FF2B5EF4-FFF2-40B4-BE49-F238E27FC236}">
                <a16:creationId xmlns:a16="http://schemas.microsoft.com/office/drawing/2014/main" id="{8D8E0B1A-22F2-2674-7531-1E49D9A670D8}"/>
              </a:ext>
            </a:extLst>
          </p:cNvPr>
          <p:cNvSpPr/>
          <p:nvPr/>
        </p:nvSpPr>
        <p:spPr>
          <a:xfrm>
            <a:off x="3162763" y="2175521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6E255A4-0EB0-59FC-BD49-7C04E38C5959}"/>
              </a:ext>
            </a:extLst>
          </p:cNvPr>
          <p:cNvSpPr txBox="1"/>
          <p:nvPr/>
        </p:nvSpPr>
        <p:spPr>
          <a:xfrm>
            <a:off x="812703" y="3886125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VACCINES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7C1966C-9DE6-B819-18E8-C842FCB7B03C}"/>
              </a:ext>
            </a:extLst>
          </p:cNvPr>
          <p:cNvSpPr txBox="1"/>
          <p:nvPr/>
        </p:nvSpPr>
        <p:spPr>
          <a:xfrm>
            <a:off x="810882" y="558871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CONSUMER HEALTH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84364D04-8587-6449-9965-E9CFF5E2A97D}"/>
              </a:ext>
            </a:extLst>
          </p:cNvPr>
          <p:cNvSpPr txBox="1"/>
          <p:nvPr/>
        </p:nvSpPr>
        <p:spPr>
          <a:xfrm>
            <a:off x="5227310" y="3675225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FIND THE RIGHT EXPERTS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41F07DE4-BBE7-4EF4-4CB6-207C21DB1FE0}"/>
              </a:ext>
            </a:extLst>
          </p:cNvPr>
          <p:cNvSpPr txBox="1"/>
          <p:nvPr/>
        </p:nvSpPr>
        <p:spPr>
          <a:xfrm>
            <a:off x="5220916" y="5557933"/>
            <a:ext cx="255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KEEP EMPLOYEES</a:t>
            </a:r>
          </a:p>
        </p:txBody>
      </p:sp>
    </p:spTree>
    <p:extLst>
      <p:ext uri="{BB962C8B-B14F-4D97-AF65-F5344CB8AC3E}">
        <p14:creationId xmlns:p14="http://schemas.microsoft.com/office/powerpoint/2010/main" val="42313195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37090-589F-FA82-5336-19EFD58096A9}"/>
              </a:ext>
            </a:extLst>
          </p:cNvPr>
          <p:cNvSpPr/>
          <p:nvPr/>
        </p:nvSpPr>
        <p:spPr>
          <a:xfrm>
            <a:off x="228600" y="16242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15F4B-4CC2-6889-B33D-46F7747D639B}"/>
              </a:ext>
            </a:extLst>
          </p:cNvPr>
          <p:cNvSpPr/>
          <p:nvPr/>
        </p:nvSpPr>
        <p:spPr>
          <a:xfrm>
            <a:off x="228600" y="33006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E507C-25FF-6601-FA55-E5C689BF514D}"/>
              </a:ext>
            </a:extLst>
          </p:cNvPr>
          <p:cNvSpPr/>
          <p:nvPr/>
        </p:nvSpPr>
        <p:spPr>
          <a:xfrm>
            <a:off x="228600" y="49770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61A7A2B-33CF-6D2C-9528-2CBF50D0CA99}"/>
              </a:ext>
            </a:extLst>
          </p:cNvPr>
          <p:cNvSpPr txBox="1"/>
          <p:nvPr/>
        </p:nvSpPr>
        <p:spPr>
          <a:xfrm>
            <a:off x="812703" y="224511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PHARMACEUTICALS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7AA27C9-733B-3A0D-FED3-2F7EA0D93206}"/>
              </a:ext>
            </a:extLst>
          </p:cNvPr>
          <p:cNvSpPr txBox="1"/>
          <p:nvPr/>
        </p:nvSpPr>
        <p:spPr>
          <a:xfrm>
            <a:off x="5227310" y="1977140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NON-EXECUTIVE BOARD MEMBERS</a:t>
            </a:r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05FD3150-C3E3-CFEA-FC6E-B7411E412B39}"/>
              </a:ext>
            </a:extLst>
          </p:cNvPr>
          <p:cNvSpPr/>
          <p:nvPr/>
        </p:nvSpPr>
        <p:spPr>
          <a:xfrm>
            <a:off x="4182963" y="1934843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1.</a:t>
            </a:r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DF510D80-E584-A786-4EC1-D8346D5EB08C}"/>
              </a:ext>
            </a:extLst>
          </p:cNvPr>
          <p:cNvSpPr/>
          <p:nvPr/>
        </p:nvSpPr>
        <p:spPr>
          <a:xfrm>
            <a:off x="4182963" y="3632928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2.</a:t>
            </a: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4292A942-3AB4-E465-F3F4-A0D9837F1760}"/>
              </a:ext>
            </a:extLst>
          </p:cNvPr>
          <p:cNvSpPr/>
          <p:nvPr/>
        </p:nvSpPr>
        <p:spPr>
          <a:xfrm>
            <a:off x="4182963" y="5331012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3.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A7F2873-12B5-4C53-8AF6-A9DF3C935FF2}"/>
              </a:ext>
            </a:extLst>
          </p:cNvPr>
          <p:cNvSpPr txBox="1"/>
          <p:nvPr/>
        </p:nvSpPr>
        <p:spPr>
          <a:xfrm>
            <a:off x="8197036" y="1818532"/>
            <a:ext cx="3690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Industry experts</a:t>
            </a:r>
          </a:p>
          <a:p>
            <a:r>
              <a:rPr lang="en-US" sz="2000">
                <a:latin typeface="Corbel" panose="020B0503020204020204" pitchFamily="34" charset="0"/>
              </a:rPr>
              <a:t>2. Scientists</a:t>
            </a:r>
          </a:p>
          <a:p>
            <a:r>
              <a:rPr lang="en-US" sz="2000">
                <a:latin typeface="Corbel" panose="020B0503020204020204" pitchFamily="34" charset="0"/>
              </a:rPr>
              <a:t>3. Investors</a:t>
            </a:r>
          </a:p>
        </p:txBody>
      </p:sp>
      <p:sp>
        <p:nvSpPr>
          <p:cNvPr id="25" name="Arrow: Chevron 89">
            <a:extLst>
              <a:ext uri="{FF2B5EF4-FFF2-40B4-BE49-F238E27FC236}">
                <a16:creationId xmlns:a16="http://schemas.microsoft.com/office/drawing/2014/main" id="{8D8E0B1A-22F2-2674-7531-1E49D9A670D8}"/>
              </a:ext>
            </a:extLst>
          </p:cNvPr>
          <p:cNvSpPr/>
          <p:nvPr/>
        </p:nvSpPr>
        <p:spPr>
          <a:xfrm>
            <a:off x="3162763" y="2175521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6E255A4-0EB0-59FC-BD49-7C04E38C5959}"/>
              </a:ext>
            </a:extLst>
          </p:cNvPr>
          <p:cNvSpPr txBox="1"/>
          <p:nvPr/>
        </p:nvSpPr>
        <p:spPr>
          <a:xfrm>
            <a:off x="812703" y="3886125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VACCINES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7C1966C-9DE6-B819-18E8-C842FCB7B03C}"/>
              </a:ext>
            </a:extLst>
          </p:cNvPr>
          <p:cNvSpPr txBox="1"/>
          <p:nvPr/>
        </p:nvSpPr>
        <p:spPr>
          <a:xfrm>
            <a:off x="810882" y="558871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CONSUMER HEALTH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84364D04-8587-6449-9965-E9CFF5E2A97D}"/>
              </a:ext>
            </a:extLst>
          </p:cNvPr>
          <p:cNvSpPr txBox="1"/>
          <p:nvPr/>
        </p:nvSpPr>
        <p:spPr>
          <a:xfrm>
            <a:off x="5227310" y="3675225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FIND THE RIGHT EXPERTS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41F07DE4-BBE7-4EF4-4CB6-207C21DB1FE0}"/>
              </a:ext>
            </a:extLst>
          </p:cNvPr>
          <p:cNvSpPr txBox="1"/>
          <p:nvPr/>
        </p:nvSpPr>
        <p:spPr>
          <a:xfrm>
            <a:off x="5220916" y="5557933"/>
            <a:ext cx="255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KEEP EMPLOYEES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0739FFC4-C64A-5E5E-810A-31C4DE53A2DE}"/>
              </a:ext>
            </a:extLst>
          </p:cNvPr>
          <p:cNvSpPr txBox="1"/>
          <p:nvPr/>
        </p:nvSpPr>
        <p:spPr>
          <a:xfrm>
            <a:off x="8197036" y="3515974"/>
            <a:ext cx="3994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Partnering with universities</a:t>
            </a:r>
          </a:p>
          <a:p>
            <a:r>
              <a:rPr lang="en-US" sz="2000">
                <a:latin typeface="Corbel" panose="020B0503020204020204" pitchFamily="34" charset="0"/>
              </a:rPr>
              <a:t>2. Organize events and competition</a:t>
            </a:r>
          </a:p>
          <a:p>
            <a:r>
              <a:rPr lang="en-US" sz="2000">
                <a:latin typeface="Corbel" panose="020B0503020204020204" pitchFamily="34" charset="0"/>
              </a:rPr>
              <a:t>3. Target great minds</a:t>
            </a:r>
          </a:p>
        </p:txBody>
      </p:sp>
    </p:spTree>
    <p:extLst>
      <p:ext uri="{BB962C8B-B14F-4D97-AF65-F5344CB8AC3E}">
        <p14:creationId xmlns:p14="http://schemas.microsoft.com/office/powerpoint/2010/main" val="1679949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2530F4E-59D9-4D74-AE2B-2A20EBB8F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HUMAN RESOURCES: RESTRUCTURING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DDF68-A2D8-9FDD-7C33-B1FD07ABE8F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To grow, we must focus on the people within the Organization.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37090-589F-FA82-5336-19EFD58096A9}"/>
              </a:ext>
            </a:extLst>
          </p:cNvPr>
          <p:cNvSpPr/>
          <p:nvPr/>
        </p:nvSpPr>
        <p:spPr>
          <a:xfrm>
            <a:off x="228600" y="16242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15F4B-4CC2-6889-B33D-46F7747D639B}"/>
              </a:ext>
            </a:extLst>
          </p:cNvPr>
          <p:cNvSpPr/>
          <p:nvPr/>
        </p:nvSpPr>
        <p:spPr>
          <a:xfrm>
            <a:off x="228600" y="33006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E507C-25FF-6601-FA55-E5C689BF514D}"/>
              </a:ext>
            </a:extLst>
          </p:cNvPr>
          <p:cNvSpPr/>
          <p:nvPr/>
        </p:nvSpPr>
        <p:spPr>
          <a:xfrm>
            <a:off x="228600" y="4977084"/>
            <a:ext cx="3096882" cy="1569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0EC3A6-A58F-61AE-8722-80CFF68C2A8C}"/>
              </a:ext>
            </a:extLst>
          </p:cNvPr>
          <p:cNvSpPr/>
          <p:nvPr/>
        </p:nvSpPr>
        <p:spPr>
          <a:xfrm>
            <a:off x="228600" y="1624284"/>
            <a:ext cx="426720" cy="4922520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F591A8A-0DDC-1FA3-6646-AAAD4C737568}"/>
              </a:ext>
            </a:extLst>
          </p:cNvPr>
          <p:cNvSpPr txBox="1"/>
          <p:nvPr/>
        </p:nvSpPr>
        <p:spPr>
          <a:xfrm rot="16200000">
            <a:off x="-791182" y="3701459"/>
            <a:ext cx="246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800" b="1">
                <a:solidFill>
                  <a:schemeClr val="bg1"/>
                </a:solidFill>
              </a:rPr>
              <a:t>GlaxoSmithKline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61A7A2B-33CF-6D2C-9528-2CBF50D0CA99}"/>
              </a:ext>
            </a:extLst>
          </p:cNvPr>
          <p:cNvSpPr txBox="1"/>
          <p:nvPr/>
        </p:nvSpPr>
        <p:spPr>
          <a:xfrm>
            <a:off x="812703" y="224511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PHARMACEUTICALS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7AA27C9-733B-3A0D-FED3-2F7EA0D93206}"/>
              </a:ext>
            </a:extLst>
          </p:cNvPr>
          <p:cNvSpPr txBox="1"/>
          <p:nvPr/>
        </p:nvSpPr>
        <p:spPr>
          <a:xfrm>
            <a:off x="5227310" y="1977140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NON-EXECUTIVE BOARD MEMBERS</a:t>
            </a:r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05FD3150-C3E3-CFEA-FC6E-B7411E412B39}"/>
              </a:ext>
            </a:extLst>
          </p:cNvPr>
          <p:cNvSpPr/>
          <p:nvPr/>
        </p:nvSpPr>
        <p:spPr>
          <a:xfrm>
            <a:off x="4182963" y="1934843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1.</a:t>
            </a:r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DF510D80-E584-A786-4EC1-D8346D5EB08C}"/>
              </a:ext>
            </a:extLst>
          </p:cNvPr>
          <p:cNvSpPr/>
          <p:nvPr/>
        </p:nvSpPr>
        <p:spPr>
          <a:xfrm>
            <a:off x="4182963" y="3632928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2.</a:t>
            </a: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4292A942-3AB4-E465-F3F4-A0D9837F1760}"/>
              </a:ext>
            </a:extLst>
          </p:cNvPr>
          <p:cNvSpPr/>
          <p:nvPr/>
        </p:nvSpPr>
        <p:spPr>
          <a:xfrm>
            <a:off x="4182963" y="5331012"/>
            <a:ext cx="792480" cy="792480"/>
          </a:xfrm>
          <a:prstGeom prst="ellipse">
            <a:avLst/>
          </a:prstGeom>
          <a:solidFill>
            <a:srgbClr val="B1864B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3.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A7F2873-12B5-4C53-8AF6-A9DF3C935FF2}"/>
              </a:ext>
            </a:extLst>
          </p:cNvPr>
          <p:cNvSpPr txBox="1"/>
          <p:nvPr/>
        </p:nvSpPr>
        <p:spPr>
          <a:xfrm>
            <a:off x="8197036" y="1818532"/>
            <a:ext cx="3690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Industry experts</a:t>
            </a:r>
          </a:p>
          <a:p>
            <a:r>
              <a:rPr lang="en-US" sz="2000">
                <a:latin typeface="Corbel" panose="020B0503020204020204" pitchFamily="34" charset="0"/>
              </a:rPr>
              <a:t>2. Scientists</a:t>
            </a:r>
          </a:p>
          <a:p>
            <a:r>
              <a:rPr lang="en-US" sz="2000">
                <a:latin typeface="Corbel" panose="020B0503020204020204" pitchFamily="34" charset="0"/>
              </a:rPr>
              <a:t>3. Investors</a:t>
            </a:r>
          </a:p>
        </p:txBody>
      </p:sp>
      <p:sp>
        <p:nvSpPr>
          <p:cNvPr id="25" name="Arrow: Chevron 89">
            <a:extLst>
              <a:ext uri="{FF2B5EF4-FFF2-40B4-BE49-F238E27FC236}">
                <a16:creationId xmlns:a16="http://schemas.microsoft.com/office/drawing/2014/main" id="{8D8E0B1A-22F2-2674-7531-1E49D9A670D8}"/>
              </a:ext>
            </a:extLst>
          </p:cNvPr>
          <p:cNvSpPr/>
          <p:nvPr/>
        </p:nvSpPr>
        <p:spPr>
          <a:xfrm>
            <a:off x="3162763" y="2175521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6E255A4-0EB0-59FC-BD49-7C04E38C5959}"/>
              </a:ext>
            </a:extLst>
          </p:cNvPr>
          <p:cNvSpPr txBox="1"/>
          <p:nvPr/>
        </p:nvSpPr>
        <p:spPr>
          <a:xfrm>
            <a:off x="812703" y="3886125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VACCINES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7C1966C-9DE6-B819-18E8-C842FCB7B03C}"/>
              </a:ext>
            </a:extLst>
          </p:cNvPr>
          <p:cNvSpPr txBox="1"/>
          <p:nvPr/>
        </p:nvSpPr>
        <p:spPr>
          <a:xfrm>
            <a:off x="810882" y="5588711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B1864B"/>
                </a:solidFill>
                <a:latin typeface="Corbel" panose="020B0503020204020204" pitchFamily="34" charset="0"/>
              </a:rPr>
              <a:t>CONSUMER HEALTH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84364D04-8587-6449-9965-E9CFF5E2A97D}"/>
              </a:ext>
            </a:extLst>
          </p:cNvPr>
          <p:cNvSpPr txBox="1"/>
          <p:nvPr/>
        </p:nvSpPr>
        <p:spPr>
          <a:xfrm>
            <a:off x="5227310" y="3675225"/>
            <a:ext cx="255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FIND THE RIGHT EXPERTS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41F07DE4-BBE7-4EF4-4CB6-207C21DB1FE0}"/>
              </a:ext>
            </a:extLst>
          </p:cNvPr>
          <p:cNvSpPr txBox="1"/>
          <p:nvPr/>
        </p:nvSpPr>
        <p:spPr>
          <a:xfrm>
            <a:off x="5220916" y="5557933"/>
            <a:ext cx="255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11328"/>
                </a:solidFill>
                <a:latin typeface="Corbel" panose="020B0503020204020204" pitchFamily="34" charset="0"/>
              </a:rPr>
              <a:t>KEEP EMPLOYEES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0739FFC4-C64A-5E5E-810A-31C4DE53A2DE}"/>
              </a:ext>
            </a:extLst>
          </p:cNvPr>
          <p:cNvSpPr txBox="1"/>
          <p:nvPr/>
        </p:nvSpPr>
        <p:spPr>
          <a:xfrm>
            <a:off x="8197036" y="3515974"/>
            <a:ext cx="3994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Partnering with universities</a:t>
            </a:r>
          </a:p>
          <a:p>
            <a:r>
              <a:rPr lang="en-US" sz="2000">
                <a:latin typeface="Corbel" panose="020B0503020204020204" pitchFamily="34" charset="0"/>
              </a:rPr>
              <a:t>2. Organize events and competition</a:t>
            </a:r>
          </a:p>
          <a:p>
            <a:r>
              <a:rPr lang="en-US" sz="2000">
                <a:latin typeface="Corbel" panose="020B0503020204020204" pitchFamily="34" charset="0"/>
              </a:rPr>
              <a:t>3. Target great minds</a:t>
            </a:r>
          </a:p>
        </p:txBody>
      </p:sp>
      <p:sp>
        <p:nvSpPr>
          <p:cNvPr id="31" name="TextBox 22">
            <a:extLst>
              <a:ext uri="{FF2B5EF4-FFF2-40B4-BE49-F238E27FC236}">
                <a16:creationId xmlns:a16="http://schemas.microsoft.com/office/drawing/2014/main" id="{53C99298-C116-5AE5-6626-27EE02615E6E}"/>
              </a:ext>
            </a:extLst>
          </p:cNvPr>
          <p:cNvSpPr txBox="1"/>
          <p:nvPr/>
        </p:nvSpPr>
        <p:spPr>
          <a:xfrm>
            <a:off x="8197036" y="5080879"/>
            <a:ext cx="3994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orbel" panose="020B0503020204020204" pitchFamily="34" charset="0"/>
              </a:rPr>
              <a:t>1. Compensation</a:t>
            </a:r>
          </a:p>
          <a:p>
            <a:r>
              <a:rPr lang="en-US" sz="2000">
                <a:latin typeface="Corbel" panose="020B0503020204020204" pitchFamily="34" charset="0"/>
              </a:rPr>
              <a:t>2. Motivation</a:t>
            </a:r>
          </a:p>
          <a:p>
            <a:r>
              <a:rPr lang="en-US" sz="2000">
                <a:latin typeface="Corbel" panose="020B0503020204020204" pitchFamily="34" charset="0"/>
              </a:rPr>
              <a:t>3. Organizational culture</a:t>
            </a:r>
          </a:p>
        </p:txBody>
      </p:sp>
    </p:spTree>
    <p:extLst>
      <p:ext uri="{BB962C8B-B14F-4D97-AF65-F5344CB8AC3E}">
        <p14:creationId xmlns:p14="http://schemas.microsoft.com/office/powerpoint/2010/main" val="3169973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églalap 14">
            <a:extLst>
              <a:ext uri="{FF2B5EF4-FFF2-40B4-BE49-F238E27FC236}">
                <a16:creationId xmlns:a16="http://schemas.microsoft.com/office/drawing/2014/main" id="{EB8127AD-1BB0-30CB-7102-EEEF55EDB97B}"/>
              </a:ext>
            </a:extLst>
          </p:cNvPr>
          <p:cNvSpPr/>
          <p:nvPr/>
        </p:nvSpPr>
        <p:spPr>
          <a:xfrm>
            <a:off x="0" y="1885847"/>
            <a:ext cx="5401160" cy="4313873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19928A12-7A6B-E142-745A-328B29F37D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PR: JUDGEMENT OF GSK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CE2D1D-B316-6A20-7F27-6444F8F2ED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GSK should be the leader in collaboration and supporter of the healthcare ecosystem.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05C73C6-1C90-80DE-ABE3-FA6D05814A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576810"/>
              </p:ext>
            </p:extLst>
          </p:nvPr>
        </p:nvGraphicFramePr>
        <p:xfrm>
          <a:off x="5800" y="1885847"/>
          <a:ext cx="5554457" cy="4483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Ábra 12" descr="Villanykörte körvonalas">
            <a:extLst>
              <a:ext uri="{FF2B5EF4-FFF2-40B4-BE49-F238E27FC236}">
                <a16:creationId xmlns:a16="http://schemas.microsoft.com/office/drawing/2014/main" id="{83915129-6690-D4DF-4362-C4DB5F21F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21907" y="3295040"/>
            <a:ext cx="1322242" cy="1322242"/>
          </a:xfrm>
          <a:prstGeom prst="rect">
            <a:avLst/>
          </a:prstGeom>
        </p:spPr>
      </p:pic>
      <p:sp>
        <p:nvSpPr>
          <p:cNvPr id="14" name="Téglalap 13">
            <a:extLst>
              <a:ext uri="{FF2B5EF4-FFF2-40B4-BE49-F238E27FC236}">
                <a16:creationId xmlns:a16="http://schemas.microsoft.com/office/drawing/2014/main" id="{378D9E25-5122-D9BF-644B-1129AF036295}"/>
              </a:ext>
            </a:extLst>
          </p:cNvPr>
          <p:cNvSpPr/>
          <p:nvPr/>
        </p:nvSpPr>
        <p:spPr>
          <a:xfrm>
            <a:off x="1" y="1558171"/>
            <a:ext cx="4617720" cy="431771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IMPROVEMENT BASED ON THE VCI MODEL</a:t>
            </a:r>
            <a:endParaRPr lang="hu-HU" b="1"/>
          </a:p>
        </p:txBody>
      </p:sp>
    </p:spTree>
    <p:extLst>
      <p:ext uri="{BB962C8B-B14F-4D97-AF65-F5344CB8AC3E}">
        <p14:creationId xmlns:p14="http://schemas.microsoft.com/office/powerpoint/2010/main" val="2808336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églalap 14">
            <a:extLst>
              <a:ext uri="{FF2B5EF4-FFF2-40B4-BE49-F238E27FC236}">
                <a16:creationId xmlns:a16="http://schemas.microsoft.com/office/drawing/2014/main" id="{EB8127AD-1BB0-30CB-7102-EEEF55EDB97B}"/>
              </a:ext>
            </a:extLst>
          </p:cNvPr>
          <p:cNvSpPr/>
          <p:nvPr/>
        </p:nvSpPr>
        <p:spPr>
          <a:xfrm>
            <a:off x="0" y="1885847"/>
            <a:ext cx="5401160" cy="4313873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19928A12-7A6B-E142-745A-328B29F37D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PR: JUDGEMENT OF GSK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CE2D1D-B316-6A20-7F27-6444F8F2ED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GSK should be the leader in collaboration and supporter of the healthcare ecosystem.</a:t>
            </a:r>
          </a:p>
        </p:txBody>
      </p:sp>
      <p:grpSp>
        <p:nvGrpSpPr>
          <p:cNvPr id="5" name="Group 28">
            <a:extLst>
              <a:ext uri="{FF2B5EF4-FFF2-40B4-BE49-F238E27FC236}">
                <a16:creationId xmlns:a16="http://schemas.microsoft.com/office/drawing/2014/main" id="{FB11A864-26C1-91D5-AD90-7F55E404DFAF}"/>
              </a:ext>
            </a:extLst>
          </p:cNvPr>
          <p:cNvGrpSpPr/>
          <p:nvPr/>
        </p:nvGrpSpPr>
        <p:grpSpPr>
          <a:xfrm>
            <a:off x="7277551" y="1518979"/>
            <a:ext cx="4617720" cy="3820047"/>
            <a:chOff x="37205" y="4135022"/>
            <a:chExt cx="3968126" cy="1946616"/>
          </a:xfrm>
        </p:grpSpPr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C7ACD679-A185-A15E-E1EA-7DB09C932787}"/>
                </a:ext>
              </a:extLst>
            </p:cNvPr>
            <p:cNvSpPr txBox="1"/>
            <p:nvPr/>
          </p:nvSpPr>
          <p:spPr>
            <a:xfrm>
              <a:off x="37205" y="4135022"/>
              <a:ext cx="39681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VISION: </a:t>
              </a:r>
              <a:r>
                <a:rPr lang="hu-HU" sz="2000" b="1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onveyed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image,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values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showed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outward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Company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23B82008-BBC5-6E03-BF12-480B3234E1DD}"/>
                </a:ext>
              </a:extLst>
            </p:cNvPr>
            <p:cNvSpPr txBox="1"/>
            <p:nvPr/>
          </p:nvSpPr>
          <p:spPr>
            <a:xfrm>
              <a:off x="37205" y="5373752"/>
              <a:ext cx="38568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IMAGE: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reflection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company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external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perceptions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</a:t>
              </a:r>
            </a:p>
          </p:txBody>
        </p:sp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83661614-B953-9A22-A516-D59F1F27813C}"/>
                </a:ext>
              </a:extLst>
            </p:cNvPr>
            <p:cNvSpPr txBox="1"/>
            <p:nvPr/>
          </p:nvSpPr>
          <p:spPr>
            <a:xfrm>
              <a:off x="37205" y="4754387"/>
              <a:ext cx="33620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CULTURE: „</a:t>
              </a:r>
              <a:r>
                <a:rPr lang="hu-HU" sz="2000" b="1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iceberg</a:t>
              </a:r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” 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–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visible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elements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values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routines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beliefes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05C73C6-1C90-80DE-ABE3-FA6D05814A7D}"/>
              </a:ext>
            </a:extLst>
          </p:cNvPr>
          <p:cNvGraphicFramePr/>
          <p:nvPr/>
        </p:nvGraphicFramePr>
        <p:xfrm>
          <a:off x="5800" y="1885847"/>
          <a:ext cx="5554457" cy="4483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Ábra 12" descr="Villanykörte körvonalas">
            <a:extLst>
              <a:ext uri="{FF2B5EF4-FFF2-40B4-BE49-F238E27FC236}">
                <a16:creationId xmlns:a16="http://schemas.microsoft.com/office/drawing/2014/main" id="{83915129-6690-D4DF-4362-C4DB5F21F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21907" y="3295040"/>
            <a:ext cx="1322242" cy="1322242"/>
          </a:xfrm>
          <a:prstGeom prst="rect">
            <a:avLst/>
          </a:prstGeom>
        </p:spPr>
      </p:pic>
      <p:sp>
        <p:nvSpPr>
          <p:cNvPr id="14" name="Téglalap 13">
            <a:extLst>
              <a:ext uri="{FF2B5EF4-FFF2-40B4-BE49-F238E27FC236}">
                <a16:creationId xmlns:a16="http://schemas.microsoft.com/office/drawing/2014/main" id="{378D9E25-5122-D9BF-644B-1129AF036295}"/>
              </a:ext>
            </a:extLst>
          </p:cNvPr>
          <p:cNvSpPr/>
          <p:nvPr/>
        </p:nvSpPr>
        <p:spPr>
          <a:xfrm>
            <a:off x="1" y="1558171"/>
            <a:ext cx="4617720" cy="431771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IMPROVEMENT BASED ON THE VCI MODEL</a:t>
            </a:r>
            <a:endParaRPr lang="hu-HU" b="1"/>
          </a:p>
        </p:txBody>
      </p:sp>
      <p:sp>
        <p:nvSpPr>
          <p:cNvPr id="16" name="Arrow: Chevron 89">
            <a:extLst>
              <a:ext uri="{FF2B5EF4-FFF2-40B4-BE49-F238E27FC236}">
                <a16:creationId xmlns:a16="http://schemas.microsoft.com/office/drawing/2014/main" id="{5E54D9E9-8ADE-A4C9-9E45-60EE6B71A0EF}"/>
              </a:ext>
            </a:extLst>
          </p:cNvPr>
          <p:cNvSpPr/>
          <p:nvPr/>
        </p:nvSpPr>
        <p:spPr>
          <a:xfrm>
            <a:off x="5510365" y="2132760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Ábra 17" descr="Szem körvonalas">
            <a:extLst>
              <a:ext uri="{FF2B5EF4-FFF2-40B4-BE49-F238E27FC236}">
                <a16:creationId xmlns:a16="http://schemas.microsoft.com/office/drawing/2014/main" id="{6298970A-B5F6-D9F1-2B3A-AE712D7306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51773" y="1468232"/>
            <a:ext cx="835230" cy="835230"/>
          </a:xfrm>
          <a:prstGeom prst="rect">
            <a:avLst/>
          </a:prstGeom>
        </p:spPr>
      </p:pic>
      <p:pic>
        <p:nvPicPr>
          <p:cNvPr id="20" name="Ábra 19" descr="Vezetőség körvonalas">
            <a:extLst>
              <a:ext uri="{FF2B5EF4-FFF2-40B4-BE49-F238E27FC236}">
                <a16:creationId xmlns:a16="http://schemas.microsoft.com/office/drawing/2014/main" id="{18BD4FE4-1652-B684-28E6-99BC2E265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6930" y="2751337"/>
            <a:ext cx="835230" cy="835230"/>
          </a:xfrm>
          <a:prstGeom prst="rect">
            <a:avLst/>
          </a:prstGeom>
        </p:spPr>
      </p:pic>
      <p:pic>
        <p:nvPicPr>
          <p:cNvPr id="22" name="Ábra 21" descr="Polaroid-képek körvonalas">
            <a:extLst>
              <a:ext uri="{FF2B5EF4-FFF2-40B4-BE49-F238E27FC236}">
                <a16:creationId xmlns:a16="http://schemas.microsoft.com/office/drawing/2014/main" id="{C8AD781D-4143-F017-1C02-8D458FD0DE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46778" y="3959993"/>
            <a:ext cx="715533" cy="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369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églalap 14">
            <a:extLst>
              <a:ext uri="{FF2B5EF4-FFF2-40B4-BE49-F238E27FC236}">
                <a16:creationId xmlns:a16="http://schemas.microsoft.com/office/drawing/2014/main" id="{EB8127AD-1BB0-30CB-7102-EEEF55EDB97B}"/>
              </a:ext>
            </a:extLst>
          </p:cNvPr>
          <p:cNvSpPr/>
          <p:nvPr/>
        </p:nvSpPr>
        <p:spPr>
          <a:xfrm>
            <a:off x="0" y="1885847"/>
            <a:ext cx="5401160" cy="4313873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19928A12-7A6B-E142-745A-328B29F37D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PR: JUDGEMENT OF GSK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CE2D1D-B316-6A20-7F27-6444F8F2ED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GSK should be the leader in collaboration and supporter of the healthcare ecosystem.</a:t>
            </a:r>
          </a:p>
        </p:txBody>
      </p:sp>
      <p:grpSp>
        <p:nvGrpSpPr>
          <p:cNvPr id="5" name="Group 28">
            <a:extLst>
              <a:ext uri="{FF2B5EF4-FFF2-40B4-BE49-F238E27FC236}">
                <a16:creationId xmlns:a16="http://schemas.microsoft.com/office/drawing/2014/main" id="{FB11A864-26C1-91D5-AD90-7F55E404DFAF}"/>
              </a:ext>
            </a:extLst>
          </p:cNvPr>
          <p:cNvGrpSpPr/>
          <p:nvPr/>
        </p:nvGrpSpPr>
        <p:grpSpPr>
          <a:xfrm>
            <a:off x="7277551" y="1518979"/>
            <a:ext cx="4617720" cy="3820047"/>
            <a:chOff x="37205" y="4135022"/>
            <a:chExt cx="3968126" cy="1946616"/>
          </a:xfrm>
        </p:grpSpPr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C7ACD679-A185-A15E-E1EA-7DB09C932787}"/>
                </a:ext>
              </a:extLst>
            </p:cNvPr>
            <p:cNvSpPr txBox="1"/>
            <p:nvPr/>
          </p:nvSpPr>
          <p:spPr>
            <a:xfrm>
              <a:off x="37205" y="4135022"/>
              <a:ext cx="39681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VISION: </a:t>
              </a:r>
              <a:r>
                <a:rPr lang="hu-HU" sz="2000" b="1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onveyed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image,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values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showed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outward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Company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23B82008-BBC5-6E03-BF12-480B3234E1DD}"/>
                </a:ext>
              </a:extLst>
            </p:cNvPr>
            <p:cNvSpPr txBox="1"/>
            <p:nvPr/>
          </p:nvSpPr>
          <p:spPr>
            <a:xfrm>
              <a:off x="37205" y="5373752"/>
              <a:ext cx="38568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IMAGE: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reflection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company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external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perceptions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</a:t>
              </a:r>
            </a:p>
          </p:txBody>
        </p:sp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83661614-B953-9A22-A516-D59F1F27813C}"/>
                </a:ext>
              </a:extLst>
            </p:cNvPr>
            <p:cNvSpPr txBox="1"/>
            <p:nvPr/>
          </p:nvSpPr>
          <p:spPr>
            <a:xfrm>
              <a:off x="37205" y="4754387"/>
              <a:ext cx="33620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CULTURE: „</a:t>
              </a:r>
              <a:r>
                <a:rPr lang="hu-HU" sz="2000" b="1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iceberg</a:t>
              </a:r>
              <a:r>
                <a:rPr lang="hu-HU" sz="2000" b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” 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–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visible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elements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values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routines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hu-HU" sz="2000" err="1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beliefes</a:t>
              </a:r>
              <a:r>
                <a:rPr lang="hu-HU" sz="2000"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05C73C6-1C90-80DE-ABE3-FA6D05814A7D}"/>
              </a:ext>
            </a:extLst>
          </p:cNvPr>
          <p:cNvGraphicFramePr/>
          <p:nvPr/>
        </p:nvGraphicFramePr>
        <p:xfrm>
          <a:off x="5800" y="1885847"/>
          <a:ext cx="5554457" cy="4483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Ábra 12" descr="Villanykörte körvonalas">
            <a:extLst>
              <a:ext uri="{FF2B5EF4-FFF2-40B4-BE49-F238E27FC236}">
                <a16:creationId xmlns:a16="http://schemas.microsoft.com/office/drawing/2014/main" id="{83915129-6690-D4DF-4362-C4DB5F21F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21907" y="3295040"/>
            <a:ext cx="1322242" cy="1322242"/>
          </a:xfrm>
          <a:prstGeom prst="rect">
            <a:avLst/>
          </a:prstGeom>
        </p:spPr>
      </p:pic>
      <p:sp>
        <p:nvSpPr>
          <p:cNvPr id="14" name="Téglalap 13">
            <a:extLst>
              <a:ext uri="{FF2B5EF4-FFF2-40B4-BE49-F238E27FC236}">
                <a16:creationId xmlns:a16="http://schemas.microsoft.com/office/drawing/2014/main" id="{378D9E25-5122-D9BF-644B-1129AF036295}"/>
              </a:ext>
            </a:extLst>
          </p:cNvPr>
          <p:cNvSpPr/>
          <p:nvPr/>
        </p:nvSpPr>
        <p:spPr>
          <a:xfrm>
            <a:off x="1" y="1558171"/>
            <a:ext cx="4617720" cy="431771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IMPROVEMENT BASED ON THE VCI MODEL</a:t>
            </a:r>
            <a:endParaRPr lang="hu-HU" b="1"/>
          </a:p>
        </p:txBody>
      </p:sp>
      <p:sp>
        <p:nvSpPr>
          <p:cNvPr id="16" name="Arrow: Chevron 89">
            <a:extLst>
              <a:ext uri="{FF2B5EF4-FFF2-40B4-BE49-F238E27FC236}">
                <a16:creationId xmlns:a16="http://schemas.microsoft.com/office/drawing/2014/main" id="{5E54D9E9-8ADE-A4C9-9E45-60EE6B71A0EF}"/>
              </a:ext>
            </a:extLst>
          </p:cNvPr>
          <p:cNvSpPr/>
          <p:nvPr/>
        </p:nvSpPr>
        <p:spPr>
          <a:xfrm>
            <a:off x="5510365" y="2132760"/>
            <a:ext cx="832203" cy="3820046"/>
          </a:xfrm>
          <a:prstGeom prst="chevron">
            <a:avLst>
              <a:gd name="adj" fmla="val 60147"/>
            </a:avLst>
          </a:prstGeom>
          <a:solidFill>
            <a:srgbClr val="1214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Ábra 17" descr="Szem körvonalas">
            <a:extLst>
              <a:ext uri="{FF2B5EF4-FFF2-40B4-BE49-F238E27FC236}">
                <a16:creationId xmlns:a16="http://schemas.microsoft.com/office/drawing/2014/main" id="{6298970A-B5F6-D9F1-2B3A-AE712D7306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51773" y="1468232"/>
            <a:ext cx="835230" cy="835230"/>
          </a:xfrm>
          <a:prstGeom prst="rect">
            <a:avLst/>
          </a:prstGeom>
        </p:spPr>
      </p:pic>
      <p:pic>
        <p:nvPicPr>
          <p:cNvPr id="20" name="Ábra 19" descr="Vezetőség körvonalas">
            <a:extLst>
              <a:ext uri="{FF2B5EF4-FFF2-40B4-BE49-F238E27FC236}">
                <a16:creationId xmlns:a16="http://schemas.microsoft.com/office/drawing/2014/main" id="{18BD4FE4-1652-B684-28E6-99BC2E265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6930" y="2751337"/>
            <a:ext cx="835230" cy="835230"/>
          </a:xfrm>
          <a:prstGeom prst="rect">
            <a:avLst/>
          </a:prstGeom>
        </p:spPr>
      </p:pic>
      <p:pic>
        <p:nvPicPr>
          <p:cNvPr id="22" name="Ábra 21" descr="Polaroid-képek körvonalas">
            <a:extLst>
              <a:ext uri="{FF2B5EF4-FFF2-40B4-BE49-F238E27FC236}">
                <a16:creationId xmlns:a16="http://schemas.microsoft.com/office/drawing/2014/main" id="{C8AD781D-4143-F017-1C02-8D458FD0DE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46778" y="3959993"/>
            <a:ext cx="715533" cy="715533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C3AF7086-A75D-B4A9-7D25-DB48ADD9078B}"/>
              </a:ext>
            </a:extLst>
          </p:cNvPr>
          <p:cNvSpPr/>
          <p:nvPr/>
        </p:nvSpPr>
        <p:spPr>
          <a:xfrm>
            <a:off x="6486930" y="4878551"/>
            <a:ext cx="5278858" cy="1389157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Becoming the </a:t>
            </a:r>
            <a:r>
              <a:rPr lang="en-US" sz="2400" b="1">
                <a:solidFill>
                  <a:srgbClr val="B1864B"/>
                </a:solidFill>
              </a:rPr>
              <a:t>center of collaboration </a:t>
            </a:r>
            <a:r>
              <a:rPr lang="en-US" sz="2400"/>
              <a:t>and an active player in the </a:t>
            </a:r>
            <a:br>
              <a:rPr lang="en-US" sz="2400"/>
            </a:br>
            <a:r>
              <a:rPr lang="en-US" sz="2400" b="1">
                <a:solidFill>
                  <a:srgbClr val="B1864B"/>
                </a:solidFill>
              </a:rPr>
              <a:t>healthcare ecosystem.</a:t>
            </a:r>
          </a:p>
        </p:txBody>
      </p:sp>
    </p:spTree>
    <p:extLst>
      <p:ext uri="{BB962C8B-B14F-4D97-AF65-F5344CB8AC3E}">
        <p14:creationId xmlns:p14="http://schemas.microsoft.com/office/powerpoint/2010/main" val="2879596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080BE2-BC44-37DC-4816-87D2EF0BB5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OPERATIONS: TIMETABLE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DCDF0-64C9-18DE-BB7A-6476834D5AB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hu-HU" err="1"/>
              <a:t>For</a:t>
            </a:r>
            <a:r>
              <a:rPr lang="hu-HU"/>
              <a:t> </a:t>
            </a:r>
            <a:r>
              <a:rPr lang="hu-HU" err="1"/>
              <a:t>the</a:t>
            </a:r>
            <a:r>
              <a:rPr lang="hu-HU"/>
              <a:t> </a:t>
            </a:r>
            <a:r>
              <a:rPr lang="hu-HU" err="1"/>
              <a:t>upcoming</a:t>
            </a:r>
            <a:r>
              <a:rPr lang="hu-HU"/>
              <a:t> 2 </a:t>
            </a:r>
            <a:r>
              <a:rPr lang="hu-HU" err="1"/>
              <a:t>years</a:t>
            </a:r>
            <a:r>
              <a:rPr lang="hu-HU"/>
              <a:t> GSK </a:t>
            </a:r>
            <a:r>
              <a:rPr lang="hu-HU" err="1"/>
              <a:t>have</a:t>
            </a:r>
            <a:r>
              <a:rPr lang="hu-HU"/>
              <a:t> </a:t>
            </a:r>
            <a:r>
              <a:rPr lang="hu-HU" err="1"/>
              <a:t>to</a:t>
            </a:r>
            <a:r>
              <a:rPr lang="hu-HU"/>
              <a:t> </a:t>
            </a:r>
            <a:r>
              <a:rPr lang="hu-HU" err="1"/>
              <a:t>focus</a:t>
            </a:r>
            <a:r>
              <a:rPr lang="hu-HU"/>
              <a:t> </a:t>
            </a:r>
            <a:r>
              <a:rPr lang="hu-HU" err="1"/>
              <a:t>on</a:t>
            </a:r>
            <a:r>
              <a:rPr lang="hu-HU"/>
              <a:t> </a:t>
            </a:r>
            <a:r>
              <a:rPr lang="hu-HU" err="1"/>
              <a:t>inner</a:t>
            </a:r>
            <a:r>
              <a:rPr lang="hu-HU"/>
              <a:t> </a:t>
            </a:r>
            <a:r>
              <a:rPr lang="hu-HU" err="1"/>
              <a:t>development</a:t>
            </a:r>
            <a:r>
              <a:rPr lang="hu-HU"/>
              <a:t>, </a:t>
            </a:r>
            <a:r>
              <a:rPr lang="hu-HU" err="1"/>
              <a:t>instead</a:t>
            </a:r>
            <a:r>
              <a:rPr lang="hu-HU"/>
              <a:t> of </a:t>
            </a:r>
            <a:r>
              <a:rPr lang="hu-HU" err="1"/>
              <a:t>dowsizing</a:t>
            </a:r>
            <a:r>
              <a:rPr lang="hu-HU"/>
              <a:t>.</a:t>
            </a:r>
            <a:endParaRPr lang="en-RO"/>
          </a:p>
        </p:txBody>
      </p:sp>
      <p:graphicFrame>
        <p:nvGraphicFramePr>
          <p:cNvPr id="18" name="Table 12">
            <a:extLst>
              <a:ext uri="{FF2B5EF4-FFF2-40B4-BE49-F238E27FC236}">
                <a16:creationId xmlns:a16="http://schemas.microsoft.com/office/drawing/2014/main" id="{5FA1B6C6-5CAF-C873-E32C-BEACCC465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047210"/>
              </p:ext>
            </p:extLst>
          </p:nvPr>
        </p:nvGraphicFramePr>
        <p:xfrm>
          <a:off x="795179" y="1673721"/>
          <a:ext cx="10601642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8616">
                  <a:extLst>
                    <a:ext uri="{9D8B030D-6E8A-4147-A177-3AD203B41FA5}">
                      <a16:colId xmlns:a16="http://schemas.microsoft.com/office/drawing/2014/main" val="2545755423"/>
                    </a:ext>
                  </a:extLst>
                </a:gridCol>
                <a:gridCol w="4934018">
                  <a:extLst>
                    <a:ext uri="{9D8B030D-6E8A-4147-A177-3AD203B41FA5}">
                      <a16:colId xmlns:a16="http://schemas.microsoft.com/office/drawing/2014/main" val="683710146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1357886739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446501766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1862017699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1984924669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2138962420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706087929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2080327435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145767771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2347270708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3756539596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3290325770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4201686671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936704636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94043437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4200658358"/>
                    </a:ext>
                  </a:extLst>
                </a:gridCol>
                <a:gridCol w="311813">
                  <a:extLst>
                    <a:ext uri="{9D8B030D-6E8A-4147-A177-3AD203B41FA5}">
                      <a16:colId xmlns:a16="http://schemas.microsoft.com/office/drawing/2014/main" val="3539678805"/>
                    </a:ext>
                  </a:extLst>
                </a:gridCol>
              </a:tblGrid>
              <a:tr h="294260">
                <a:tc>
                  <a:txBody>
                    <a:bodyPr/>
                    <a:lstStyle/>
                    <a:p>
                      <a:pPr algn="ctr"/>
                      <a:r>
                        <a:rPr lang="hu-HU" sz="2400" b="1">
                          <a:solidFill>
                            <a:schemeClr val="bg1"/>
                          </a:solidFill>
                          <a:latin typeface="+mn-lt"/>
                        </a:rPr>
                        <a:t>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>
                          <a:solidFill>
                            <a:schemeClr val="bg1"/>
                          </a:solidFill>
                          <a:latin typeface="+mn-lt"/>
                        </a:rPr>
                        <a:t>ACTIVITY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hu-HU" sz="1600" b="1">
                          <a:solidFill>
                            <a:schemeClr val="bg1"/>
                          </a:solidFill>
                          <a:latin typeface="+mn-lt"/>
                        </a:rPr>
                        <a:t>2023/1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hu-HU" sz="1600" b="1">
                          <a:solidFill>
                            <a:schemeClr val="bg1"/>
                          </a:solidFill>
                          <a:latin typeface="+mn-lt"/>
                        </a:rPr>
                        <a:t>2023/2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hu-HU" sz="1600" b="1">
                          <a:solidFill>
                            <a:schemeClr val="bg1"/>
                          </a:solidFill>
                          <a:latin typeface="+mn-lt"/>
                        </a:rPr>
                        <a:t>2024/1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hu-HU" sz="1600" b="1">
                          <a:solidFill>
                            <a:schemeClr val="bg1"/>
                          </a:solidFill>
                          <a:latin typeface="+mn-lt"/>
                        </a:rPr>
                        <a:t>2024/2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64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881031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>
                          <a:solidFill>
                            <a:srgbClr val="111328"/>
                          </a:solidFill>
                          <a:latin typeface="+mn-lt"/>
                        </a:rPr>
                        <a:t>Look for new board members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949868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Working with consulting partners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878855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Working experts on the field of HR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383064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Restructuring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224112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Partnering with universities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863168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Building out collaboration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729896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Employee branding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495178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Cultural education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559302"/>
                  </a:ext>
                </a:extLst>
              </a:tr>
              <a:tr h="294260">
                <a:tc>
                  <a:txBody>
                    <a:bodyPr/>
                    <a:lstStyle/>
                    <a:p>
                      <a:r>
                        <a:rPr lang="hu-HU" sz="2400" b="1">
                          <a:solidFill>
                            <a:srgbClr val="111328"/>
                          </a:solidFill>
                          <a:latin typeface="+mn-lt"/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11328"/>
                          </a:solidFill>
                          <a:effectLst/>
                          <a:uLnTx/>
                          <a:uFillTx/>
                          <a:latin typeface="Corbel" panose="020B0503020204020204"/>
                          <a:ea typeface="+mn-ea"/>
                          <a:cs typeface="+mn-cs"/>
                        </a:rPr>
                        <a:t>R&amp;D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2400">
                        <a:solidFill>
                          <a:srgbClr val="111328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13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03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451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56C3C7-EE65-97E0-1A5B-781644C430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 dirty="0"/>
              <a:t>STRATEGY: CONTINGENCY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B8AD-9178-1E9E-529A-DFC096D30C8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hu-HU" err="1"/>
              <a:t>GSK’s</a:t>
            </a:r>
            <a:r>
              <a:rPr lang="hu-HU"/>
              <a:t> </a:t>
            </a:r>
            <a:r>
              <a:rPr lang="hu-HU" err="1"/>
              <a:t>restructuring</a:t>
            </a:r>
            <a:r>
              <a:rPr lang="hu-HU"/>
              <a:t> has </a:t>
            </a:r>
            <a:r>
              <a:rPr lang="hu-HU" err="1"/>
              <a:t>many</a:t>
            </a:r>
            <a:r>
              <a:rPr lang="hu-HU"/>
              <a:t> </a:t>
            </a:r>
            <a:r>
              <a:rPr lang="hu-HU" err="1"/>
              <a:t>risks</a:t>
            </a:r>
            <a:r>
              <a:rPr lang="hu-HU"/>
              <a:t> and </a:t>
            </a:r>
            <a:r>
              <a:rPr lang="hu-HU" err="1"/>
              <a:t>challenges</a:t>
            </a:r>
            <a:r>
              <a:rPr lang="hu-HU"/>
              <a:t>.  </a:t>
            </a:r>
            <a:endParaRPr lang="en-RO"/>
          </a:p>
        </p:txBody>
      </p:sp>
      <p:grpSp>
        <p:nvGrpSpPr>
          <p:cNvPr id="4" name="Csoportba foglalás 4">
            <a:extLst>
              <a:ext uri="{FF2B5EF4-FFF2-40B4-BE49-F238E27FC236}">
                <a16:creationId xmlns:a16="http://schemas.microsoft.com/office/drawing/2014/main" id="{8E6A7FD7-016A-EBF9-5EEF-B22410B88430}"/>
              </a:ext>
            </a:extLst>
          </p:cNvPr>
          <p:cNvGrpSpPr/>
          <p:nvPr/>
        </p:nvGrpSpPr>
        <p:grpSpPr>
          <a:xfrm>
            <a:off x="282658" y="1513319"/>
            <a:ext cx="7272000" cy="4481372"/>
            <a:chOff x="132208" y="1469483"/>
            <a:chExt cx="7272000" cy="4481372"/>
          </a:xfrm>
        </p:grpSpPr>
        <p:sp>
          <p:nvSpPr>
            <p:cNvPr id="5" name="Oval 9">
              <a:extLst>
                <a:ext uri="{FF2B5EF4-FFF2-40B4-BE49-F238E27FC236}">
                  <a16:creationId xmlns:a16="http://schemas.microsoft.com/office/drawing/2014/main" id="{1B1955BB-C467-709D-5CA2-5B582A2349F0}"/>
                </a:ext>
              </a:extLst>
            </p:cNvPr>
            <p:cNvSpPr/>
            <p:nvPr/>
          </p:nvSpPr>
          <p:spPr>
            <a:xfrm>
              <a:off x="3563884" y="2382812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6" name="Oval 10">
              <a:extLst>
                <a:ext uri="{FF2B5EF4-FFF2-40B4-BE49-F238E27FC236}">
                  <a16:creationId xmlns:a16="http://schemas.microsoft.com/office/drawing/2014/main" id="{BD0F818C-A540-B601-80AD-64A6756CB57E}"/>
                </a:ext>
              </a:extLst>
            </p:cNvPr>
            <p:cNvSpPr/>
            <p:nvPr/>
          </p:nvSpPr>
          <p:spPr>
            <a:xfrm>
              <a:off x="3924795" y="2382812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7" name="Oval 11">
              <a:extLst>
                <a:ext uri="{FF2B5EF4-FFF2-40B4-BE49-F238E27FC236}">
                  <a16:creationId xmlns:a16="http://schemas.microsoft.com/office/drawing/2014/main" id="{AE0D953E-3D9F-A5E6-37E0-D8AF2EB549F0}"/>
                </a:ext>
              </a:extLst>
            </p:cNvPr>
            <p:cNvSpPr/>
            <p:nvPr/>
          </p:nvSpPr>
          <p:spPr>
            <a:xfrm>
              <a:off x="4285477" y="3340238"/>
              <a:ext cx="284729" cy="284729"/>
            </a:xfrm>
            <a:prstGeom prst="ellipse">
              <a:avLst/>
            </a:prstGeom>
            <a:solidFill>
              <a:srgbClr val="E5E3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3530FEBC-0BAA-8195-535F-8D689739F526}"/>
                </a:ext>
              </a:extLst>
            </p:cNvPr>
            <p:cNvSpPr/>
            <p:nvPr/>
          </p:nvSpPr>
          <p:spPr>
            <a:xfrm>
              <a:off x="3557977" y="3340238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9" name="Oval 13">
              <a:extLst>
                <a:ext uri="{FF2B5EF4-FFF2-40B4-BE49-F238E27FC236}">
                  <a16:creationId xmlns:a16="http://schemas.microsoft.com/office/drawing/2014/main" id="{A38992A4-7CEB-EB50-D99A-1B853F36EE0B}"/>
                </a:ext>
              </a:extLst>
            </p:cNvPr>
            <p:cNvSpPr/>
            <p:nvPr/>
          </p:nvSpPr>
          <p:spPr>
            <a:xfrm>
              <a:off x="3927692" y="3340238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0" name="Oval 14">
              <a:extLst>
                <a:ext uri="{FF2B5EF4-FFF2-40B4-BE49-F238E27FC236}">
                  <a16:creationId xmlns:a16="http://schemas.microsoft.com/office/drawing/2014/main" id="{CC86A4F3-48BF-079C-DCE5-7E170868DD75}"/>
                </a:ext>
              </a:extLst>
            </p:cNvPr>
            <p:cNvSpPr/>
            <p:nvPr/>
          </p:nvSpPr>
          <p:spPr>
            <a:xfrm>
              <a:off x="4285706" y="2388747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prstClr val="white"/>
                </a:solidFill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1" name="Oval 15">
              <a:extLst>
                <a:ext uri="{FF2B5EF4-FFF2-40B4-BE49-F238E27FC236}">
                  <a16:creationId xmlns:a16="http://schemas.microsoft.com/office/drawing/2014/main" id="{FDFE5D6A-34AB-44C0-DBF9-E2A0880E0A24}"/>
                </a:ext>
              </a:extLst>
            </p:cNvPr>
            <p:cNvSpPr/>
            <p:nvPr/>
          </p:nvSpPr>
          <p:spPr>
            <a:xfrm>
              <a:off x="3557977" y="4384080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2" name="Oval 16">
              <a:extLst>
                <a:ext uri="{FF2B5EF4-FFF2-40B4-BE49-F238E27FC236}">
                  <a16:creationId xmlns:a16="http://schemas.microsoft.com/office/drawing/2014/main" id="{736F26C2-DBDB-F3A9-EA2E-EF0023E49275}"/>
                </a:ext>
              </a:extLst>
            </p:cNvPr>
            <p:cNvSpPr/>
            <p:nvPr/>
          </p:nvSpPr>
          <p:spPr>
            <a:xfrm>
              <a:off x="3918888" y="4384080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476168F7-D211-FD39-D6C3-4029270F9933}"/>
                </a:ext>
              </a:extLst>
            </p:cNvPr>
            <p:cNvSpPr/>
            <p:nvPr/>
          </p:nvSpPr>
          <p:spPr>
            <a:xfrm>
              <a:off x="4279799" y="4384080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9CB55BF9-3CBE-BAA8-36AB-1C953583B9CE}"/>
                </a:ext>
              </a:extLst>
            </p:cNvPr>
            <p:cNvSpPr txBox="1"/>
            <p:nvPr/>
          </p:nvSpPr>
          <p:spPr>
            <a:xfrm>
              <a:off x="688899" y="2237570"/>
              <a:ext cx="23129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a-Latn-NG" sz="20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Noto Sans Miao" panose="020B0502040504020204" pitchFamily="34" charset="0"/>
                  <a:cs typeface="Ebrima" panose="02000000000000000000" pitchFamily="2" charset="0"/>
                </a:rPr>
                <a:t>Lack of synergies in the Company.</a:t>
              </a:r>
              <a:endParaRPr kumimoji="0" lang="ha-Latn-NG" sz="2000" i="0" u="none" strike="noStrike" kern="1200" cap="none" spc="0" normalizeH="0" baseline="0" noProof="0">
                <a:ln>
                  <a:noFill/>
                </a:ln>
                <a:solidFill>
                  <a:srgbClr val="122E31"/>
                </a:solidFill>
                <a:effectLst/>
                <a:uLnTx/>
                <a:uFillTx/>
                <a:ea typeface="Noto Sans Miao" panose="020B0502040504020204" pitchFamily="34" charset="0"/>
              </a:endParaRPr>
            </a:p>
          </p:txBody>
        </p:sp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818E1150-B4EC-B242-2CF7-A312CD0DF74D}"/>
                </a:ext>
              </a:extLst>
            </p:cNvPr>
            <p:cNvSpPr txBox="1"/>
            <p:nvPr/>
          </p:nvSpPr>
          <p:spPr>
            <a:xfrm>
              <a:off x="601667" y="1482452"/>
              <a:ext cx="2342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Noto Sans Miao" panose="020B0502040504020204" pitchFamily="34" charset="0"/>
                  <a:cs typeface="Ebrima" panose="02000000000000000000" pitchFamily="2" charset="0"/>
                </a:rPr>
                <a:t>RISKS</a:t>
              </a:r>
            </a:p>
          </p:txBody>
        </p: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95ACBB6E-0651-440B-08B6-BFBAA41BB975}"/>
                </a:ext>
              </a:extLst>
            </p:cNvPr>
            <p:cNvSpPr txBox="1"/>
            <p:nvPr/>
          </p:nvSpPr>
          <p:spPr>
            <a:xfrm>
              <a:off x="2901510" y="1469483"/>
              <a:ext cx="2347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u-HU" sz="1600" b="1">
                  <a:solidFill>
                    <a:prstClr val="black"/>
                  </a:solidFill>
                  <a:ea typeface="Noto Sans Miao" panose="020B0502040504020204" pitchFamily="34" charset="0"/>
                  <a:cs typeface="Ebrima" panose="02000000000000000000" pitchFamily="2" charset="0"/>
                </a:rPr>
                <a:t>MITIGATION</a:t>
              </a:r>
              <a:endParaRPr kumimoji="0" lang="hu-HU" sz="16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432B412A-B474-9E49-CE72-96732DDE10A4}"/>
                </a:ext>
              </a:extLst>
            </p:cNvPr>
            <p:cNvSpPr txBox="1"/>
            <p:nvPr/>
          </p:nvSpPr>
          <p:spPr>
            <a:xfrm>
              <a:off x="5041503" y="1470369"/>
              <a:ext cx="2342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u-HU" sz="1600" b="1">
                  <a:solidFill>
                    <a:prstClr val="black"/>
                  </a:solidFill>
                  <a:ea typeface="Noto Sans Miao" panose="020B0502040504020204" pitchFamily="34" charset="0"/>
                  <a:cs typeface="Ebrima" panose="02000000000000000000" pitchFamily="2" charset="0"/>
                </a:rPr>
                <a:t>SOLUTION</a:t>
              </a:r>
              <a:endParaRPr kumimoji="0" lang="hu-HU" sz="16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F8291DBB-75CF-F29C-8CC5-8732ECE49724}"/>
                </a:ext>
              </a:extLst>
            </p:cNvPr>
            <p:cNvSpPr txBox="1"/>
            <p:nvPr/>
          </p:nvSpPr>
          <p:spPr>
            <a:xfrm>
              <a:off x="4969435" y="2208420"/>
              <a:ext cx="22201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a-Latn-NG" sz="20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Noto Sans Miao" panose="020B0502040504020204" pitchFamily="34" charset="0"/>
                  <a:cs typeface="Ebrima" panose="02000000000000000000" pitchFamily="2" charset="0"/>
                </a:rPr>
                <a:t>Building collaborations.</a:t>
              </a:r>
              <a:endParaRPr kumimoji="0" lang="ha-Latn-NG" sz="2000" i="0" u="none" strike="noStrike" kern="1200" cap="none" spc="0" normalizeH="0" baseline="0" noProof="0">
                <a:ln>
                  <a:noFill/>
                </a:ln>
                <a:solidFill>
                  <a:srgbClr val="122E31"/>
                </a:solidFill>
                <a:effectLst/>
                <a:uLnTx/>
                <a:uFillTx/>
                <a:ea typeface="Noto Sans Miao" panose="020B0502040504020204" pitchFamily="34" charset="0"/>
              </a:endParaRPr>
            </a:p>
          </p:txBody>
        </p:sp>
        <p:cxnSp>
          <p:nvCxnSpPr>
            <p:cNvPr id="21" name="Straight Connector 25">
              <a:extLst>
                <a:ext uri="{FF2B5EF4-FFF2-40B4-BE49-F238E27FC236}">
                  <a16:creationId xmlns:a16="http://schemas.microsoft.com/office/drawing/2014/main" id="{D35079E7-9DE7-09B7-9406-A0B2C2D190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208" y="2998367"/>
              <a:ext cx="7266028" cy="1156"/>
            </a:xfrm>
            <a:prstGeom prst="line">
              <a:avLst/>
            </a:prstGeom>
            <a:ln w="12700">
              <a:solidFill>
                <a:srgbClr val="D1C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6">
              <a:extLst>
                <a:ext uri="{FF2B5EF4-FFF2-40B4-BE49-F238E27FC236}">
                  <a16:creationId xmlns:a16="http://schemas.microsoft.com/office/drawing/2014/main" id="{3CEEEDD3-F64D-FEB8-28D1-4DC444A9D23A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8" y="3977511"/>
              <a:ext cx="7266028" cy="0"/>
            </a:xfrm>
            <a:prstGeom prst="line">
              <a:avLst/>
            </a:prstGeom>
            <a:ln w="12700">
              <a:solidFill>
                <a:srgbClr val="D1C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7">
              <a:extLst>
                <a:ext uri="{FF2B5EF4-FFF2-40B4-BE49-F238E27FC236}">
                  <a16:creationId xmlns:a16="http://schemas.microsoft.com/office/drawing/2014/main" id="{D3719AC8-57D9-5499-DFAF-EA9A1180305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8" y="2032897"/>
              <a:ext cx="7265084" cy="0"/>
            </a:xfrm>
            <a:prstGeom prst="line">
              <a:avLst/>
            </a:prstGeom>
            <a:ln w="28575">
              <a:solidFill>
                <a:srgbClr val="7F7A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8">
              <a:extLst>
                <a:ext uri="{FF2B5EF4-FFF2-40B4-BE49-F238E27FC236}">
                  <a16:creationId xmlns:a16="http://schemas.microsoft.com/office/drawing/2014/main" id="{D9C74210-A0D6-9D53-B9A4-777879BE7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208" y="4974386"/>
              <a:ext cx="7272000" cy="28917"/>
            </a:xfrm>
            <a:prstGeom prst="line">
              <a:avLst/>
            </a:prstGeom>
            <a:ln w="12700">
              <a:solidFill>
                <a:srgbClr val="D1C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15">
              <a:extLst>
                <a:ext uri="{FF2B5EF4-FFF2-40B4-BE49-F238E27FC236}">
                  <a16:creationId xmlns:a16="http://schemas.microsoft.com/office/drawing/2014/main" id="{2BED934E-9B10-24E2-D127-24A286E2DA5E}"/>
                </a:ext>
              </a:extLst>
            </p:cNvPr>
            <p:cNvSpPr/>
            <p:nvPr/>
          </p:nvSpPr>
          <p:spPr>
            <a:xfrm>
              <a:off x="3595712" y="5360549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28" name="Oval 16">
              <a:extLst>
                <a:ext uri="{FF2B5EF4-FFF2-40B4-BE49-F238E27FC236}">
                  <a16:creationId xmlns:a16="http://schemas.microsoft.com/office/drawing/2014/main" id="{A6871C1B-D631-2A2F-A496-C6226D7C5C3A}"/>
                </a:ext>
              </a:extLst>
            </p:cNvPr>
            <p:cNvSpPr/>
            <p:nvPr/>
          </p:nvSpPr>
          <p:spPr>
            <a:xfrm>
              <a:off x="3956623" y="5360549"/>
              <a:ext cx="284729" cy="284729"/>
            </a:xfrm>
            <a:prstGeom prst="ellipse">
              <a:avLst/>
            </a:prstGeom>
            <a:solidFill>
              <a:srgbClr val="B1864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47AD3F3C-8B19-5611-9C51-B37A3F1CEC4C}"/>
                </a:ext>
              </a:extLst>
            </p:cNvPr>
            <p:cNvSpPr/>
            <p:nvPr/>
          </p:nvSpPr>
          <p:spPr>
            <a:xfrm>
              <a:off x="4317534" y="5360549"/>
              <a:ext cx="284729" cy="284729"/>
            </a:xfrm>
            <a:prstGeom prst="ellipse">
              <a:avLst/>
            </a:prstGeom>
            <a:solidFill>
              <a:srgbClr val="E5E3E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endParaRPr>
            </a:p>
          </p:txBody>
        </p:sp>
        <p:cxnSp>
          <p:nvCxnSpPr>
            <p:cNvPr id="30" name="Straight Connector 28">
              <a:extLst>
                <a:ext uri="{FF2B5EF4-FFF2-40B4-BE49-F238E27FC236}">
                  <a16:creationId xmlns:a16="http://schemas.microsoft.com/office/drawing/2014/main" id="{338A2304-FFB2-C1FB-9A07-602A735FD617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8" y="5950855"/>
              <a:ext cx="7272000" cy="0"/>
            </a:xfrm>
            <a:prstGeom prst="line">
              <a:avLst/>
            </a:prstGeom>
            <a:ln w="12700">
              <a:solidFill>
                <a:srgbClr val="D1C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zövegdoboz 33">
              <a:extLst>
                <a:ext uri="{FF2B5EF4-FFF2-40B4-BE49-F238E27FC236}">
                  <a16:creationId xmlns:a16="http://schemas.microsoft.com/office/drawing/2014/main" id="{5721FFCD-DBEE-F36A-7A09-AE7E99AADABB}"/>
                </a:ext>
              </a:extLst>
            </p:cNvPr>
            <p:cNvSpPr txBox="1"/>
            <p:nvPr/>
          </p:nvSpPr>
          <p:spPr>
            <a:xfrm>
              <a:off x="236383" y="2211417"/>
              <a:ext cx="483443" cy="584775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hu-HU" sz="3200" b="1">
                  <a:solidFill>
                    <a:srgbClr val="121429"/>
                  </a:solidFill>
                </a:rPr>
                <a:t>1</a:t>
              </a:r>
              <a:endParaRPr lang="hu-HU" b="1">
                <a:solidFill>
                  <a:srgbClr val="121429"/>
                </a:solidFill>
              </a:endParaRPr>
            </a:p>
          </p:txBody>
        </p:sp>
        <p:sp>
          <p:nvSpPr>
            <p:cNvPr id="34" name="Szövegdoboz 34">
              <a:extLst>
                <a:ext uri="{FF2B5EF4-FFF2-40B4-BE49-F238E27FC236}">
                  <a16:creationId xmlns:a16="http://schemas.microsoft.com/office/drawing/2014/main" id="{B964B7B4-6591-44F2-85A5-AED8E555B21F}"/>
                </a:ext>
              </a:extLst>
            </p:cNvPr>
            <p:cNvSpPr txBox="1"/>
            <p:nvPr/>
          </p:nvSpPr>
          <p:spPr>
            <a:xfrm>
              <a:off x="205456" y="3190784"/>
              <a:ext cx="483443" cy="584775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hu-HU" sz="3200" b="1">
                  <a:solidFill>
                    <a:srgbClr val="121429"/>
                  </a:solidFill>
                </a:rPr>
                <a:t>2</a:t>
              </a:r>
              <a:endParaRPr lang="hu-HU" b="1">
                <a:solidFill>
                  <a:srgbClr val="121429"/>
                </a:solidFill>
              </a:endParaRPr>
            </a:p>
          </p:txBody>
        </p:sp>
        <p:sp>
          <p:nvSpPr>
            <p:cNvPr id="35" name="Szövegdoboz 35">
              <a:extLst>
                <a:ext uri="{FF2B5EF4-FFF2-40B4-BE49-F238E27FC236}">
                  <a16:creationId xmlns:a16="http://schemas.microsoft.com/office/drawing/2014/main" id="{AA9CBD26-4C14-2D65-869B-A4CAC2A11A71}"/>
                </a:ext>
              </a:extLst>
            </p:cNvPr>
            <p:cNvSpPr txBox="1"/>
            <p:nvPr/>
          </p:nvSpPr>
          <p:spPr>
            <a:xfrm>
              <a:off x="236383" y="4220726"/>
              <a:ext cx="483443" cy="584775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hu-HU" sz="3200" b="1">
                  <a:solidFill>
                    <a:srgbClr val="121429"/>
                  </a:solidFill>
                </a:rPr>
                <a:t>3</a:t>
              </a:r>
              <a:endParaRPr lang="hu-HU" b="1">
                <a:solidFill>
                  <a:srgbClr val="121429"/>
                </a:solidFill>
              </a:endParaRPr>
            </a:p>
          </p:txBody>
        </p:sp>
        <p:sp>
          <p:nvSpPr>
            <p:cNvPr id="36" name="Szövegdoboz 36">
              <a:extLst>
                <a:ext uri="{FF2B5EF4-FFF2-40B4-BE49-F238E27FC236}">
                  <a16:creationId xmlns:a16="http://schemas.microsoft.com/office/drawing/2014/main" id="{0B5A119B-DFD7-67B5-973B-4B7114A68977}"/>
                </a:ext>
              </a:extLst>
            </p:cNvPr>
            <p:cNvSpPr txBox="1"/>
            <p:nvPr/>
          </p:nvSpPr>
          <p:spPr>
            <a:xfrm>
              <a:off x="212599" y="5205193"/>
              <a:ext cx="483443" cy="584775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hu-HU" sz="3200" b="1">
                  <a:solidFill>
                    <a:srgbClr val="121429"/>
                  </a:solidFill>
                </a:rPr>
                <a:t>4</a:t>
              </a:r>
            </a:p>
          </p:txBody>
        </p:sp>
      </p:grpSp>
      <p:cxnSp>
        <p:nvCxnSpPr>
          <p:cNvPr id="37" name="Egyenes összekötő nyíllal 67">
            <a:extLst>
              <a:ext uri="{FF2B5EF4-FFF2-40B4-BE49-F238E27FC236}">
                <a16:creationId xmlns:a16="http://schemas.microsoft.com/office/drawing/2014/main" id="{92144827-8350-D4B0-51D8-C6B002F7217F}"/>
              </a:ext>
            </a:extLst>
          </p:cNvPr>
          <p:cNvCxnSpPr>
            <a:cxnSpLocks/>
          </p:cNvCxnSpPr>
          <p:nvPr/>
        </p:nvCxnSpPr>
        <p:spPr>
          <a:xfrm flipV="1">
            <a:off x="8012174" y="2181686"/>
            <a:ext cx="0" cy="3804231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5">
            <a:extLst>
              <a:ext uri="{FF2B5EF4-FFF2-40B4-BE49-F238E27FC236}">
                <a16:creationId xmlns:a16="http://schemas.microsoft.com/office/drawing/2014/main" id="{67F4C632-A5FC-B7B6-6057-A29B6FE1814F}"/>
              </a:ext>
            </a:extLst>
          </p:cNvPr>
          <p:cNvSpPr txBox="1"/>
          <p:nvPr/>
        </p:nvSpPr>
        <p:spPr>
          <a:xfrm rot="16200000">
            <a:off x="7199073" y="2266265"/>
            <a:ext cx="128574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err="1">
                <a:solidFill>
                  <a:schemeClr val="accent3"/>
                </a:solidFill>
                <a:latin typeface="Gill Sans MT" panose="020B0502020104020203" pitchFamily="34" charset="0"/>
                <a:ea typeface="Noto Sans Miao" panose="020B0502040504020204" pitchFamily="34" charset="0"/>
              </a:rPr>
              <a:t>Impact</a:t>
            </a:r>
            <a:endParaRPr kumimoji="0" lang="hu-HU" sz="1600" i="0" u="none" strike="noStrike" kern="1200" cap="none" spc="0" normalizeH="0" baseline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Gill Sans MT" panose="020B0502020104020203" pitchFamily="34" charset="0"/>
              <a:ea typeface="Noto Sans Miao" panose="020B0502040504020204" pitchFamily="34" charset="0"/>
            </a:endParaRPr>
          </a:p>
        </p:txBody>
      </p:sp>
      <p:sp>
        <p:nvSpPr>
          <p:cNvPr id="39" name="Oval 45">
            <a:extLst>
              <a:ext uri="{FF2B5EF4-FFF2-40B4-BE49-F238E27FC236}">
                <a16:creationId xmlns:a16="http://schemas.microsoft.com/office/drawing/2014/main" id="{65AF0980-C256-5A4B-62AA-CD66EA039C98}"/>
              </a:ext>
            </a:extLst>
          </p:cNvPr>
          <p:cNvSpPr/>
          <p:nvPr/>
        </p:nvSpPr>
        <p:spPr>
          <a:xfrm>
            <a:off x="10095168" y="4202105"/>
            <a:ext cx="854974" cy="826091"/>
          </a:xfrm>
          <a:prstGeom prst="ellipse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Noto Sans Miao" panose="020B0502040504020204" pitchFamily="34" charset="0"/>
              </a:rPr>
              <a:t>1</a:t>
            </a:r>
          </a:p>
        </p:txBody>
      </p:sp>
      <p:sp>
        <p:nvSpPr>
          <p:cNvPr id="40" name="Oval 45">
            <a:extLst>
              <a:ext uri="{FF2B5EF4-FFF2-40B4-BE49-F238E27FC236}">
                <a16:creationId xmlns:a16="http://schemas.microsoft.com/office/drawing/2014/main" id="{9A55D26A-FA13-3990-7029-FDFC8ED065D6}"/>
              </a:ext>
            </a:extLst>
          </p:cNvPr>
          <p:cNvSpPr/>
          <p:nvPr/>
        </p:nvSpPr>
        <p:spPr>
          <a:xfrm>
            <a:off x="9411965" y="5029437"/>
            <a:ext cx="854973" cy="864858"/>
          </a:xfrm>
          <a:prstGeom prst="ellipse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Noto Sans Miao" panose="020B0502040504020204" pitchFamily="34" charset="0"/>
              </a:rPr>
              <a:t>3</a:t>
            </a:r>
          </a:p>
        </p:txBody>
      </p:sp>
      <p:sp>
        <p:nvSpPr>
          <p:cNvPr id="41" name="Oval 45">
            <a:extLst>
              <a:ext uri="{FF2B5EF4-FFF2-40B4-BE49-F238E27FC236}">
                <a16:creationId xmlns:a16="http://schemas.microsoft.com/office/drawing/2014/main" id="{E86D8E8F-1DCF-0C74-E7A2-EDEFA42251A7}"/>
              </a:ext>
            </a:extLst>
          </p:cNvPr>
          <p:cNvSpPr/>
          <p:nvPr/>
        </p:nvSpPr>
        <p:spPr>
          <a:xfrm>
            <a:off x="8337657" y="2918232"/>
            <a:ext cx="854974" cy="823118"/>
          </a:xfrm>
          <a:prstGeom prst="ellipse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Noto Sans Miao" panose="020B0502040504020204" pitchFamily="34" charset="0"/>
              </a:rPr>
              <a:t>2</a:t>
            </a:r>
          </a:p>
        </p:txBody>
      </p:sp>
      <p:cxnSp>
        <p:nvCxnSpPr>
          <p:cNvPr id="42" name="Straight Arrow Connector 12">
            <a:extLst>
              <a:ext uri="{FF2B5EF4-FFF2-40B4-BE49-F238E27FC236}">
                <a16:creationId xmlns:a16="http://schemas.microsoft.com/office/drawing/2014/main" id="{63097E01-2050-85FE-0B63-61E5C5CF73AE}"/>
              </a:ext>
            </a:extLst>
          </p:cNvPr>
          <p:cNvCxnSpPr>
            <a:cxnSpLocks/>
          </p:cNvCxnSpPr>
          <p:nvPr/>
        </p:nvCxnSpPr>
        <p:spPr>
          <a:xfrm>
            <a:off x="8011407" y="5985917"/>
            <a:ext cx="3420000" cy="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7">
            <a:extLst>
              <a:ext uri="{FF2B5EF4-FFF2-40B4-BE49-F238E27FC236}">
                <a16:creationId xmlns:a16="http://schemas.microsoft.com/office/drawing/2014/main" id="{47A32DFF-1559-9029-36DD-6C17FA27A5DA}"/>
              </a:ext>
            </a:extLst>
          </p:cNvPr>
          <p:cNvSpPr txBox="1"/>
          <p:nvPr/>
        </p:nvSpPr>
        <p:spPr>
          <a:xfrm>
            <a:off x="9917863" y="5994691"/>
            <a:ext cx="181168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err="1">
                <a:solidFill>
                  <a:schemeClr val="accent3"/>
                </a:solidFill>
                <a:latin typeface="Gill Sans MT" panose="020B0502020104020203" pitchFamily="34" charset="0"/>
                <a:ea typeface="Noto Sans Miao" panose="020B0502040504020204" pitchFamily="34" charset="0"/>
              </a:rPr>
              <a:t>Probability</a:t>
            </a:r>
            <a:endParaRPr kumimoji="0" lang="hu-HU" sz="1600" i="0" u="none" strike="noStrike" kern="1200" cap="none" spc="0" normalizeH="0" baseline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Gill Sans MT" panose="020B0502020104020203" pitchFamily="34" charset="0"/>
              <a:ea typeface="Noto Sans Miao" panose="020B0502040504020204" pitchFamily="34" charset="0"/>
            </a:endParaRPr>
          </a:p>
        </p:txBody>
      </p:sp>
      <p:sp>
        <p:nvSpPr>
          <p:cNvPr id="44" name="Oval 45">
            <a:extLst>
              <a:ext uri="{FF2B5EF4-FFF2-40B4-BE49-F238E27FC236}">
                <a16:creationId xmlns:a16="http://schemas.microsoft.com/office/drawing/2014/main" id="{498061B6-AB18-6EC7-F932-9EB7773DE39D}"/>
              </a:ext>
            </a:extLst>
          </p:cNvPr>
          <p:cNvSpPr/>
          <p:nvPr/>
        </p:nvSpPr>
        <p:spPr>
          <a:xfrm>
            <a:off x="9256881" y="3701351"/>
            <a:ext cx="854974" cy="864859"/>
          </a:xfrm>
          <a:prstGeom prst="ellipse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ea typeface="Noto Sans Miao" panose="020B0502040504020204" pitchFamily="34" charset="0"/>
              </a:rPr>
              <a:t>4</a:t>
            </a:r>
            <a:endParaRPr kumimoji="0" lang="hu-HU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 panose="020B0503020204020204" pitchFamily="34" charset="0"/>
              <a:ea typeface="Noto Sans Miao" panose="020B0502040504020204" pitchFamily="34" charset="0"/>
            </a:endParaRP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E4DF7043-D2ED-A38F-6935-F06BD94C5759}"/>
              </a:ext>
            </a:extLst>
          </p:cNvPr>
          <p:cNvSpPr txBox="1"/>
          <p:nvPr/>
        </p:nvSpPr>
        <p:spPr>
          <a:xfrm>
            <a:off x="839349" y="3326553"/>
            <a:ext cx="2312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rPr>
              <a:t>Low return on R&amp;D.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  <p:sp>
        <p:nvSpPr>
          <p:cNvPr id="46" name="TextBox 23">
            <a:extLst>
              <a:ext uri="{FF2B5EF4-FFF2-40B4-BE49-F238E27FC236}">
                <a16:creationId xmlns:a16="http://schemas.microsoft.com/office/drawing/2014/main" id="{F68E3ECA-B7B9-B671-2FC0-C1E052262169}"/>
              </a:ext>
            </a:extLst>
          </p:cNvPr>
          <p:cNvSpPr txBox="1"/>
          <p:nvPr/>
        </p:nvSpPr>
        <p:spPr>
          <a:xfrm>
            <a:off x="4985948" y="3208243"/>
            <a:ext cx="2220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rPr>
              <a:t>Attract the best experts.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  <p:sp>
        <p:nvSpPr>
          <p:cNvPr id="47" name="TextBox 18">
            <a:extLst>
              <a:ext uri="{FF2B5EF4-FFF2-40B4-BE49-F238E27FC236}">
                <a16:creationId xmlns:a16="http://schemas.microsoft.com/office/drawing/2014/main" id="{601E757D-7C7D-2935-CBEF-44720A5797E2}"/>
              </a:ext>
            </a:extLst>
          </p:cNvPr>
          <p:cNvSpPr txBox="1"/>
          <p:nvPr/>
        </p:nvSpPr>
        <p:spPr>
          <a:xfrm>
            <a:off x="843846" y="4203006"/>
            <a:ext cx="2312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rPr>
              <a:t>Organizational resistance.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  <p:sp>
        <p:nvSpPr>
          <p:cNvPr id="48" name="TextBox 23">
            <a:extLst>
              <a:ext uri="{FF2B5EF4-FFF2-40B4-BE49-F238E27FC236}">
                <a16:creationId xmlns:a16="http://schemas.microsoft.com/office/drawing/2014/main" id="{3E8B72D9-B6DB-74B4-7ABA-0ACC9C268C55}"/>
              </a:ext>
            </a:extLst>
          </p:cNvPr>
          <p:cNvSpPr txBox="1"/>
          <p:nvPr/>
        </p:nvSpPr>
        <p:spPr>
          <a:xfrm>
            <a:off x="4985948" y="4203006"/>
            <a:ext cx="3007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a-Latn-NG" sz="2000">
                <a:solidFill>
                  <a:prstClr val="black"/>
                </a:solidFill>
                <a:ea typeface="Noto Sans Miao" panose="020B0502040504020204" pitchFamily="34" charset="0"/>
                <a:cs typeface="Ebrima" panose="02000000000000000000" pitchFamily="2" charset="0"/>
              </a:rPr>
              <a:t>Motivating and compensating employees.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C0430836-6FBC-7944-8D84-CE6884E62A0B}"/>
              </a:ext>
            </a:extLst>
          </p:cNvPr>
          <p:cNvSpPr txBox="1"/>
          <p:nvPr/>
        </p:nvSpPr>
        <p:spPr>
          <a:xfrm>
            <a:off x="4985948" y="5147385"/>
            <a:ext cx="3007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a-Latn-NG" sz="2000">
                <a:solidFill>
                  <a:prstClr val="black"/>
                </a:solidFill>
                <a:ea typeface="Noto Sans Miao" panose="020B0502040504020204" pitchFamily="34" charset="0"/>
                <a:cs typeface="Ebrima" panose="02000000000000000000" pitchFamily="2" charset="0"/>
              </a:rPr>
              <a:t>Working with consultants and experts.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  <p:sp>
        <p:nvSpPr>
          <p:cNvPr id="51" name="TextBox 18">
            <a:extLst>
              <a:ext uri="{FF2B5EF4-FFF2-40B4-BE49-F238E27FC236}">
                <a16:creationId xmlns:a16="http://schemas.microsoft.com/office/drawing/2014/main" id="{C448064E-08A9-EAB9-9421-F9DB53C66DAA}"/>
              </a:ext>
            </a:extLst>
          </p:cNvPr>
          <p:cNvSpPr txBox="1"/>
          <p:nvPr/>
        </p:nvSpPr>
        <p:spPr>
          <a:xfrm>
            <a:off x="839349" y="5187473"/>
            <a:ext cx="2312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oto Sans Miao" panose="020B0502040504020204" pitchFamily="34" charset="0"/>
                <a:cs typeface="Ebrima" panose="02000000000000000000" pitchFamily="2" charset="0"/>
              </a:rPr>
              <a:t>Difficulties of collaboration.</a:t>
            </a:r>
            <a:endParaRPr kumimoji="0" lang="ha-Latn-NG" sz="2000" i="0" u="none" strike="noStrike" kern="1200" cap="none" spc="0" normalizeH="0" baseline="0" noProof="0">
              <a:ln>
                <a:noFill/>
              </a:ln>
              <a:solidFill>
                <a:srgbClr val="122E31"/>
              </a:solidFill>
              <a:effectLst/>
              <a:uLnTx/>
              <a:uFillTx/>
              <a:ea typeface="Noto Sans Mia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533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églalap 20">
            <a:extLst>
              <a:ext uri="{FF2B5EF4-FFF2-40B4-BE49-F238E27FC236}">
                <a16:creationId xmlns:a16="http://schemas.microsoft.com/office/drawing/2014/main" id="{D2A3E2E1-6B5E-DF29-3EBE-A20B2554781D}"/>
              </a:ext>
            </a:extLst>
          </p:cNvPr>
          <p:cNvSpPr/>
          <p:nvPr/>
        </p:nvSpPr>
        <p:spPr>
          <a:xfrm>
            <a:off x="6582482" y="1787588"/>
            <a:ext cx="5401160" cy="4313873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14648425-8143-7CA9-2C24-DF432D868E86}"/>
              </a:ext>
            </a:extLst>
          </p:cNvPr>
          <p:cNvSpPr/>
          <p:nvPr/>
        </p:nvSpPr>
        <p:spPr>
          <a:xfrm>
            <a:off x="208360" y="1787589"/>
            <a:ext cx="5401160" cy="4313873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A9E48D99-1568-C586-639A-C9EE5C6911C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FINANCE: EFFECTS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5F96D2-99E7-5147-0D42-590582909C9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In order to implement the strategy, the company have to invest 657 – 709 million £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CD8718-41EA-4906-0C10-88E777EAF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70750"/>
              </p:ext>
            </p:extLst>
          </p:nvPr>
        </p:nvGraphicFramePr>
        <p:xfrm>
          <a:off x="-768504" y="2128258"/>
          <a:ext cx="7354889" cy="3957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églalap 8">
            <a:extLst>
              <a:ext uri="{FF2B5EF4-FFF2-40B4-BE49-F238E27FC236}">
                <a16:creationId xmlns:a16="http://schemas.microsoft.com/office/drawing/2014/main" id="{230F777A-C1D5-FB28-7C75-9A2FC3771346}"/>
              </a:ext>
            </a:extLst>
          </p:cNvPr>
          <p:cNvSpPr/>
          <p:nvPr/>
        </p:nvSpPr>
        <p:spPr>
          <a:xfrm>
            <a:off x="-1" y="1657968"/>
            <a:ext cx="5609520" cy="431771"/>
          </a:xfrm>
          <a:prstGeom prst="rect">
            <a:avLst/>
          </a:prstGeom>
          <a:solidFill>
            <a:srgbClr val="1113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Overall extra cost in FY23</a:t>
            </a:r>
            <a:endParaRPr lang="hu-HU" b="1"/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2153135C-F9FF-E9E5-00FC-68616EECFDB3}"/>
              </a:ext>
            </a:extLst>
          </p:cNvPr>
          <p:cNvGrpSpPr/>
          <p:nvPr/>
        </p:nvGrpSpPr>
        <p:grpSpPr>
          <a:xfrm>
            <a:off x="5806658" y="3313130"/>
            <a:ext cx="578683" cy="759655"/>
            <a:chOff x="5940863" y="3239844"/>
            <a:chExt cx="578683" cy="759655"/>
          </a:xfrm>
        </p:grpSpPr>
        <p:sp>
          <p:nvSpPr>
            <p:cNvPr id="11" name="Sávnyíl 10">
              <a:extLst>
                <a:ext uri="{FF2B5EF4-FFF2-40B4-BE49-F238E27FC236}">
                  <a16:creationId xmlns:a16="http://schemas.microsoft.com/office/drawing/2014/main" id="{CF944280-1335-B72D-AE36-81985ED878B5}"/>
                </a:ext>
              </a:extLst>
            </p:cNvPr>
            <p:cNvSpPr/>
            <p:nvPr/>
          </p:nvSpPr>
          <p:spPr>
            <a:xfrm>
              <a:off x="5940863" y="3239844"/>
              <a:ext cx="314178" cy="759655"/>
            </a:xfrm>
            <a:prstGeom prst="chevron">
              <a:avLst/>
            </a:prstGeom>
            <a:solidFill>
              <a:srgbClr val="BBB29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Sávnyíl 11">
              <a:extLst>
                <a:ext uri="{FF2B5EF4-FFF2-40B4-BE49-F238E27FC236}">
                  <a16:creationId xmlns:a16="http://schemas.microsoft.com/office/drawing/2014/main" id="{6BFE19A3-4BC1-3461-17EA-BE8D8FCA1733}"/>
                </a:ext>
              </a:extLst>
            </p:cNvPr>
            <p:cNvSpPr/>
            <p:nvPr/>
          </p:nvSpPr>
          <p:spPr>
            <a:xfrm>
              <a:off x="6205368" y="3239844"/>
              <a:ext cx="314178" cy="759655"/>
            </a:xfrm>
            <a:prstGeom prst="chevron">
              <a:avLst/>
            </a:prstGeom>
            <a:solidFill>
              <a:srgbClr val="111328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7952B4A8-0AA8-D912-623B-AAEAB29B55AF}"/>
              </a:ext>
            </a:extLst>
          </p:cNvPr>
          <p:cNvGrpSpPr/>
          <p:nvPr/>
        </p:nvGrpSpPr>
        <p:grpSpPr>
          <a:xfrm>
            <a:off x="6797293" y="2199495"/>
            <a:ext cx="429965" cy="3738033"/>
            <a:chOff x="7061700" y="1569755"/>
            <a:chExt cx="508166" cy="4417902"/>
          </a:xfrm>
        </p:grpSpPr>
        <p:sp>
          <p:nvSpPr>
            <p:cNvPr id="14" name="Google Shape;1122;p28">
              <a:extLst>
                <a:ext uri="{FF2B5EF4-FFF2-40B4-BE49-F238E27FC236}">
                  <a16:creationId xmlns:a16="http://schemas.microsoft.com/office/drawing/2014/main" id="{9CEA5C47-2D6E-5830-6D40-F4A14C17165A}"/>
                </a:ext>
              </a:extLst>
            </p:cNvPr>
            <p:cNvSpPr/>
            <p:nvPr/>
          </p:nvSpPr>
          <p:spPr>
            <a:xfrm>
              <a:off x="7061700" y="1569755"/>
              <a:ext cx="508166" cy="508166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>
                  <a:solidFill>
                    <a:schemeClr val="bg1"/>
                  </a:solidFill>
                  <a:latin typeface="Corbel" panose="020B0503020204020204" pitchFamily="34" charset="0"/>
                </a:rPr>
                <a:t>1</a:t>
              </a:r>
              <a:endParaRPr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5" name="Google Shape;1123;p28">
              <a:extLst>
                <a:ext uri="{FF2B5EF4-FFF2-40B4-BE49-F238E27FC236}">
                  <a16:creationId xmlns:a16="http://schemas.microsoft.com/office/drawing/2014/main" id="{B868E3B8-4AFC-DC66-1187-796BC67FDFC5}"/>
                </a:ext>
              </a:extLst>
            </p:cNvPr>
            <p:cNvSpPr/>
            <p:nvPr/>
          </p:nvSpPr>
          <p:spPr>
            <a:xfrm>
              <a:off x="7061700" y="2861822"/>
              <a:ext cx="508166" cy="508166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>
                  <a:solidFill>
                    <a:schemeClr val="bg1"/>
                  </a:solidFill>
                  <a:latin typeface="Corbel" panose="020B0503020204020204" pitchFamily="34" charset="0"/>
                </a:rPr>
                <a:t>2</a:t>
              </a:r>
              <a:endParaRPr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6" name="Google Shape;1124;p28">
              <a:extLst>
                <a:ext uri="{FF2B5EF4-FFF2-40B4-BE49-F238E27FC236}">
                  <a16:creationId xmlns:a16="http://schemas.microsoft.com/office/drawing/2014/main" id="{BB40D54C-2979-8DA5-F1A1-B7228D1D82CB}"/>
                </a:ext>
              </a:extLst>
            </p:cNvPr>
            <p:cNvSpPr/>
            <p:nvPr/>
          </p:nvSpPr>
          <p:spPr>
            <a:xfrm>
              <a:off x="7061700" y="4172380"/>
              <a:ext cx="508166" cy="508166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>
                  <a:solidFill>
                    <a:schemeClr val="bg1"/>
                  </a:solidFill>
                  <a:latin typeface="Corbel" panose="020B0503020204020204" pitchFamily="34" charset="0"/>
                </a:rPr>
                <a:t>3</a:t>
              </a:r>
              <a:endParaRPr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7" name="Google Shape;1125;p28">
              <a:extLst>
                <a:ext uri="{FF2B5EF4-FFF2-40B4-BE49-F238E27FC236}">
                  <a16:creationId xmlns:a16="http://schemas.microsoft.com/office/drawing/2014/main" id="{70B4CE2E-0B44-4296-3EDA-3B8D5A1BF9B7}"/>
                </a:ext>
              </a:extLst>
            </p:cNvPr>
            <p:cNvSpPr/>
            <p:nvPr/>
          </p:nvSpPr>
          <p:spPr>
            <a:xfrm>
              <a:off x="7061700" y="5479491"/>
              <a:ext cx="508166" cy="508166"/>
            </a:xfrm>
            <a:prstGeom prst="ellipse">
              <a:avLst/>
            </a:prstGeom>
            <a:solidFill>
              <a:srgbClr val="B18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>
                  <a:solidFill>
                    <a:schemeClr val="bg1"/>
                  </a:solidFill>
                  <a:latin typeface="Corbel" panose="020B0503020204020204" pitchFamily="34" charset="0"/>
                </a:rPr>
                <a:t>4</a:t>
              </a:r>
              <a:endParaRPr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18" name="Google Shape;1126;p28">
              <a:extLst>
                <a:ext uri="{FF2B5EF4-FFF2-40B4-BE49-F238E27FC236}">
                  <a16:creationId xmlns:a16="http://schemas.microsoft.com/office/drawing/2014/main" id="{F035566C-8B3A-5016-ED1D-F813A099295F}"/>
                </a:ext>
              </a:extLst>
            </p:cNvPr>
            <p:cNvCxnSpPr>
              <a:stCxn id="15" idx="0"/>
              <a:endCxn id="14" idx="4"/>
            </p:cNvCxnSpPr>
            <p:nvPr/>
          </p:nvCxnSpPr>
          <p:spPr>
            <a:xfrm flipV="1">
              <a:off x="7315783" y="2077921"/>
              <a:ext cx="0" cy="783901"/>
            </a:xfrm>
            <a:prstGeom prst="straightConnector1">
              <a:avLst/>
            </a:prstGeom>
            <a:noFill/>
            <a:ln w="6350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127;p28">
              <a:extLst>
                <a:ext uri="{FF2B5EF4-FFF2-40B4-BE49-F238E27FC236}">
                  <a16:creationId xmlns:a16="http://schemas.microsoft.com/office/drawing/2014/main" id="{3DA812FB-D535-923C-95BE-9B3025AF8172}"/>
                </a:ext>
              </a:extLst>
            </p:cNvPr>
            <p:cNvCxnSpPr>
              <a:stCxn id="16" idx="0"/>
              <a:endCxn id="15" idx="4"/>
            </p:cNvCxnSpPr>
            <p:nvPr/>
          </p:nvCxnSpPr>
          <p:spPr>
            <a:xfrm flipV="1">
              <a:off x="7315783" y="3369988"/>
              <a:ext cx="0" cy="802392"/>
            </a:xfrm>
            <a:prstGeom prst="straightConnector1">
              <a:avLst/>
            </a:prstGeom>
            <a:noFill/>
            <a:ln w="6350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1128;p28">
              <a:extLst>
                <a:ext uri="{FF2B5EF4-FFF2-40B4-BE49-F238E27FC236}">
                  <a16:creationId xmlns:a16="http://schemas.microsoft.com/office/drawing/2014/main" id="{A54BD365-1964-381E-7081-387510701A0A}"/>
                </a:ext>
              </a:extLst>
            </p:cNvPr>
            <p:cNvCxnSpPr>
              <a:stCxn id="17" idx="0"/>
              <a:endCxn id="16" idx="4"/>
            </p:cNvCxnSpPr>
            <p:nvPr/>
          </p:nvCxnSpPr>
          <p:spPr>
            <a:xfrm flipV="1">
              <a:off x="7315783" y="4680546"/>
              <a:ext cx="0" cy="798945"/>
            </a:xfrm>
            <a:prstGeom prst="straightConnector1">
              <a:avLst/>
            </a:prstGeom>
            <a:noFill/>
            <a:ln w="6350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39BB9976-AD77-022A-1156-DD6D95C84109}"/>
              </a:ext>
            </a:extLst>
          </p:cNvPr>
          <p:cNvSpPr txBox="1"/>
          <p:nvPr/>
        </p:nvSpPr>
        <p:spPr>
          <a:xfrm>
            <a:off x="7529377" y="2102925"/>
            <a:ext cx="465140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>
                <a:solidFill>
                  <a:srgbClr val="111328"/>
                </a:solidFill>
              </a:rPr>
              <a:t>The estimated cost of creating new entities is </a:t>
            </a:r>
            <a:r>
              <a:rPr lang="en-US" sz="2400" b="1">
                <a:solidFill>
                  <a:srgbClr val="B1864B"/>
                </a:solidFill>
              </a:rPr>
              <a:t>150 – 200 million £</a:t>
            </a:r>
            <a:endParaRPr lang="en-US" b="1">
              <a:solidFill>
                <a:srgbClr val="B1864B"/>
              </a:solidFill>
            </a:endParaRP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A14685E8-ED49-EAB9-2441-ADD6D3B9CE5C}"/>
              </a:ext>
            </a:extLst>
          </p:cNvPr>
          <p:cNvSpPr txBox="1"/>
          <p:nvPr/>
        </p:nvSpPr>
        <p:spPr>
          <a:xfrm>
            <a:off x="7529376" y="3207741"/>
            <a:ext cx="465140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>
                <a:solidFill>
                  <a:srgbClr val="111328"/>
                </a:solidFill>
              </a:rPr>
              <a:t>Increased personnel expenses due to the need for new employees: </a:t>
            </a:r>
            <a:r>
              <a:rPr lang="en-US" sz="2400" b="1">
                <a:solidFill>
                  <a:srgbClr val="B1864B"/>
                </a:solidFill>
              </a:rPr>
              <a:t>250 – 300 million £</a:t>
            </a:r>
            <a:endParaRPr lang="en-US" b="1">
              <a:solidFill>
                <a:srgbClr val="B1864B"/>
              </a:solidFill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C5BFD135-9EE7-FB83-98F9-DA528DD92408}"/>
              </a:ext>
            </a:extLst>
          </p:cNvPr>
          <p:cNvSpPr txBox="1"/>
          <p:nvPr/>
        </p:nvSpPr>
        <p:spPr>
          <a:xfrm>
            <a:off x="7529376" y="4297452"/>
            <a:ext cx="465140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>
                <a:solidFill>
                  <a:srgbClr val="111328"/>
                </a:solidFill>
              </a:rPr>
              <a:t>Increase of the R&amp;D budget on a yearly basis: </a:t>
            </a:r>
            <a:r>
              <a:rPr lang="en-US" sz="2400" b="1">
                <a:solidFill>
                  <a:srgbClr val="B1864B"/>
                </a:solidFill>
              </a:rPr>
              <a:t>150 – 200 million £</a:t>
            </a:r>
            <a:endParaRPr lang="en-US" b="1">
              <a:solidFill>
                <a:srgbClr val="B1864B"/>
              </a:solidFill>
            </a:endParaRP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BFCC0906-62FA-4BC7-CEB3-09C0750801B0}"/>
              </a:ext>
            </a:extLst>
          </p:cNvPr>
          <p:cNvSpPr txBox="1"/>
          <p:nvPr/>
        </p:nvSpPr>
        <p:spPr>
          <a:xfrm>
            <a:off x="7227259" y="5358432"/>
            <a:ext cx="491636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>
                <a:solidFill>
                  <a:srgbClr val="111328"/>
                </a:solidFill>
              </a:rPr>
              <a:t>Other operating expenses like employee education will increase as well: </a:t>
            </a:r>
            <a:r>
              <a:rPr lang="en-US" sz="2400" b="1">
                <a:solidFill>
                  <a:srgbClr val="B1864B"/>
                </a:solidFill>
              </a:rPr>
              <a:t>7 – 9 million £</a:t>
            </a:r>
            <a:endParaRPr lang="en-US" b="1">
              <a:solidFill>
                <a:srgbClr val="B18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43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556AE-AC72-03C7-1CED-25D72A29ABBC}"/>
              </a:ext>
            </a:extLst>
          </p:cNvPr>
          <p:cNvSpPr/>
          <p:nvPr/>
        </p:nvSpPr>
        <p:spPr>
          <a:xfrm>
            <a:off x="0" y="0"/>
            <a:ext cx="5958915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>
              <a:solidFill>
                <a:srgbClr val="345F66"/>
              </a:solidFill>
              <a:latin typeface="Corbel" panose="020B0503020204020204" pitchFamily="34" charset="0"/>
            </a:endParaRPr>
          </a:p>
        </p:txBody>
      </p:sp>
      <p:grpSp>
        <p:nvGrpSpPr>
          <p:cNvPr id="6" name="Group 34">
            <a:extLst>
              <a:ext uri="{FF2B5EF4-FFF2-40B4-BE49-F238E27FC236}">
                <a16:creationId xmlns:a16="http://schemas.microsoft.com/office/drawing/2014/main" id="{E72E154F-7025-30E9-60C4-05910EDBA99D}"/>
              </a:ext>
            </a:extLst>
          </p:cNvPr>
          <p:cNvGrpSpPr/>
          <p:nvPr/>
        </p:nvGrpSpPr>
        <p:grpSpPr>
          <a:xfrm>
            <a:off x="5958915" y="833954"/>
            <a:ext cx="6233085" cy="944876"/>
            <a:chOff x="5958227" y="730008"/>
            <a:chExt cx="6233085" cy="94487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C1D2845-8C83-8A38-3C11-8600CDEB9831}"/>
                </a:ext>
              </a:extLst>
            </p:cNvPr>
            <p:cNvSpPr/>
            <p:nvPr/>
          </p:nvSpPr>
          <p:spPr>
            <a:xfrm>
              <a:off x="5958227" y="730008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345F66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8FEA8F9-1F6F-BF80-E9AC-CDEDAA8EF430}"/>
                </a:ext>
              </a:extLst>
            </p:cNvPr>
            <p:cNvGrpSpPr/>
            <p:nvPr/>
          </p:nvGrpSpPr>
          <p:grpSpPr>
            <a:xfrm>
              <a:off x="6513502" y="940836"/>
              <a:ext cx="5116235" cy="584775"/>
              <a:chOff x="6513502" y="940836"/>
              <a:chExt cx="5116235" cy="584775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AE18505-C024-8681-69CB-4C20F4663A92}"/>
                  </a:ext>
                </a:extLst>
              </p:cNvPr>
              <p:cNvSpPr txBox="1"/>
              <p:nvPr/>
            </p:nvSpPr>
            <p:spPr>
              <a:xfrm>
                <a:off x="6513502" y="94083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</a:p>
            </p:txBody>
          </p:sp>
          <p:sp>
            <p:nvSpPr>
              <p:cNvPr id="10" name="Google Shape;212;p31">
                <a:extLst>
                  <a:ext uri="{FF2B5EF4-FFF2-40B4-BE49-F238E27FC236}">
                    <a16:creationId xmlns:a16="http://schemas.microsoft.com/office/drawing/2014/main" id="{D38BE472-2DD9-E3C9-88F2-32AC8E0E4A5C}"/>
                  </a:ext>
                </a:extLst>
              </p:cNvPr>
              <p:cNvSpPr txBox="1"/>
              <p:nvPr/>
            </p:nvSpPr>
            <p:spPr>
              <a:xfrm>
                <a:off x="7309737" y="100239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chemeClr val="tx1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ANALYSIS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9012D6E1-FBA7-4575-DCCC-082B8519DA68}"/>
              </a:ext>
            </a:extLst>
          </p:cNvPr>
          <p:cNvGrpSpPr/>
          <p:nvPr/>
        </p:nvGrpSpPr>
        <p:grpSpPr>
          <a:xfrm>
            <a:off x="5958915" y="1993331"/>
            <a:ext cx="6233085" cy="944876"/>
            <a:chOff x="5958227" y="1902547"/>
            <a:chExt cx="6233085" cy="94487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A7E19DA-4A84-030C-66F3-5960F4E4F393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3F583AD-7C5C-4355-CD80-61C6767F4541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8DCA6CDE-ED7F-813F-F09C-DB251EDE1364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</a:p>
            </p:txBody>
          </p:sp>
          <p:sp>
            <p:nvSpPr>
              <p:cNvPr id="15" name="Google Shape;212;p31">
                <a:extLst>
                  <a:ext uri="{FF2B5EF4-FFF2-40B4-BE49-F238E27FC236}">
                    <a16:creationId xmlns:a16="http://schemas.microsoft.com/office/drawing/2014/main" id="{A3D0E8AD-0475-36D7-85CA-5D88A02FC395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ALTERNATIVES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1" name="Group 31">
            <a:extLst>
              <a:ext uri="{FF2B5EF4-FFF2-40B4-BE49-F238E27FC236}">
                <a16:creationId xmlns:a16="http://schemas.microsoft.com/office/drawing/2014/main" id="{CD97D262-0E2A-2AAE-FFED-40276A0E14C8}"/>
              </a:ext>
            </a:extLst>
          </p:cNvPr>
          <p:cNvGrpSpPr/>
          <p:nvPr/>
        </p:nvGrpSpPr>
        <p:grpSpPr>
          <a:xfrm>
            <a:off x="5958915" y="5471464"/>
            <a:ext cx="6233085" cy="944876"/>
            <a:chOff x="5958227" y="4247625"/>
            <a:chExt cx="6233085" cy="944876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05532304-2FF3-FD26-B165-234117341D65}"/>
                </a:ext>
              </a:extLst>
            </p:cNvPr>
            <p:cNvSpPr/>
            <p:nvPr/>
          </p:nvSpPr>
          <p:spPr>
            <a:xfrm>
              <a:off x="5958227" y="4247625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B1864B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DC25911D-852F-860D-1B90-8F03D3EAB047}"/>
                </a:ext>
              </a:extLst>
            </p:cNvPr>
            <p:cNvGrpSpPr/>
            <p:nvPr/>
          </p:nvGrpSpPr>
          <p:grpSpPr>
            <a:xfrm>
              <a:off x="6513502" y="4433004"/>
              <a:ext cx="5116235" cy="584775"/>
              <a:chOff x="6513502" y="4323276"/>
              <a:chExt cx="5116235" cy="584775"/>
            </a:xfrm>
          </p:grpSpPr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0AA052BE-37E8-539B-5998-09B392060EF5}"/>
                  </a:ext>
                </a:extLst>
              </p:cNvPr>
              <p:cNvSpPr txBox="1"/>
              <p:nvPr/>
            </p:nvSpPr>
            <p:spPr>
              <a:xfrm>
                <a:off x="6513502" y="432327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1864B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05</a:t>
                </a:r>
              </a:p>
            </p:txBody>
          </p:sp>
          <p:sp>
            <p:nvSpPr>
              <p:cNvPr id="25" name="Google Shape;212;p31">
                <a:extLst>
                  <a:ext uri="{FF2B5EF4-FFF2-40B4-BE49-F238E27FC236}">
                    <a16:creationId xmlns:a16="http://schemas.microsoft.com/office/drawing/2014/main" id="{C030A481-639E-B479-3A45-88BAEDB30F78}"/>
                  </a:ext>
                </a:extLst>
              </p:cNvPr>
              <p:cNvSpPr txBox="1"/>
              <p:nvPr/>
            </p:nvSpPr>
            <p:spPr>
              <a:xfrm>
                <a:off x="7309737" y="4384831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>
                    <a:solidFill>
                      <a:srgbClr val="B1864B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IMPACT</a:t>
                </a:r>
                <a:endParaRPr kumimoji="0" b="1" i="0" u="none" strike="noStrike" kern="1200" cap="small" spc="0" normalizeH="0" baseline="0" noProof="0">
                  <a:ln>
                    <a:noFill/>
                  </a:ln>
                  <a:solidFill>
                    <a:srgbClr val="B1864B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26" name="Group 23">
            <a:extLst>
              <a:ext uri="{FF2B5EF4-FFF2-40B4-BE49-F238E27FC236}">
                <a16:creationId xmlns:a16="http://schemas.microsoft.com/office/drawing/2014/main" id="{77D7F4BF-7BD9-DA0B-4A39-01240F9DB2BF}"/>
              </a:ext>
            </a:extLst>
          </p:cNvPr>
          <p:cNvGrpSpPr/>
          <p:nvPr/>
        </p:nvGrpSpPr>
        <p:grpSpPr>
          <a:xfrm>
            <a:off x="566019" y="0"/>
            <a:ext cx="11625063" cy="6545179"/>
            <a:chOff x="566019" y="0"/>
            <a:chExt cx="11625063" cy="6545179"/>
          </a:xfrm>
        </p:grpSpPr>
        <p:cxnSp>
          <p:nvCxnSpPr>
            <p:cNvPr id="27" name="Straight Connector 24">
              <a:extLst>
                <a:ext uri="{FF2B5EF4-FFF2-40B4-BE49-F238E27FC236}">
                  <a16:creationId xmlns:a16="http://schemas.microsoft.com/office/drawing/2014/main" id="{67CAC2A9-0185-5148-4FBE-EF53678A5B5F}"/>
                </a:ext>
              </a:extLst>
            </p:cNvPr>
            <p:cNvCxnSpPr>
              <a:cxnSpLocks/>
            </p:cNvCxnSpPr>
            <p:nvPr/>
          </p:nvCxnSpPr>
          <p:spPr>
            <a:xfrm>
              <a:off x="570049" y="0"/>
              <a:ext cx="0" cy="653801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887A3E35-CEFE-3C19-1ACF-9658EF79808B}"/>
                </a:ext>
              </a:extLst>
            </p:cNvPr>
            <p:cNvCxnSpPr/>
            <p:nvPr/>
          </p:nvCxnSpPr>
          <p:spPr>
            <a:xfrm>
              <a:off x="566019" y="6538017"/>
              <a:ext cx="5033061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88CCAD0B-BAD3-2FD3-F541-CEAB2DB3A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91032" y="393892"/>
              <a:ext cx="0" cy="6151287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3303EA00-E299-ACAA-77CB-975421AFEC04}"/>
                </a:ext>
              </a:extLst>
            </p:cNvPr>
            <p:cNvCxnSpPr>
              <a:cxnSpLocks/>
            </p:cNvCxnSpPr>
            <p:nvPr/>
          </p:nvCxnSpPr>
          <p:spPr>
            <a:xfrm>
              <a:off x="5586485" y="393892"/>
              <a:ext cx="6604597" cy="0"/>
            </a:xfrm>
            <a:prstGeom prst="line">
              <a:avLst/>
            </a:prstGeom>
            <a:ln w="19050">
              <a:solidFill>
                <a:srgbClr val="C08E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Google Shape;212;p31">
            <a:extLst>
              <a:ext uri="{FF2B5EF4-FFF2-40B4-BE49-F238E27FC236}">
                <a16:creationId xmlns:a16="http://schemas.microsoft.com/office/drawing/2014/main" id="{88689F1A-7457-8FF9-3B5D-6F8BC8F2AFE3}"/>
              </a:ext>
            </a:extLst>
          </p:cNvPr>
          <p:cNvSpPr txBox="1"/>
          <p:nvPr/>
        </p:nvSpPr>
        <p:spPr>
          <a:xfrm>
            <a:off x="814366" y="2884287"/>
            <a:ext cx="452780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hu-H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small" spc="0" normalizeH="0">
                <a:ln>
                  <a:noFill/>
                </a:ln>
                <a:solidFill>
                  <a:srgbClr val="0E3242"/>
                </a:solidFill>
                <a:effectLst/>
                <a:uLnTx/>
                <a:uFillTx/>
              </a:defRPr>
            </a:lvl1pPr>
          </a:lstStyle>
          <a:p>
            <a:pPr lvl="0" algn="ctr">
              <a:spcAft>
                <a:spcPts val="600"/>
              </a:spcAft>
              <a:defRPr/>
            </a:pPr>
            <a:r>
              <a:rPr lang="en-US" sz="4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STRUCTURE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32" name="Straight Connector 29">
            <a:extLst>
              <a:ext uri="{FF2B5EF4-FFF2-40B4-BE49-F238E27FC236}">
                <a16:creationId xmlns:a16="http://schemas.microsoft.com/office/drawing/2014/main" id="{6413BE6E-CCB7-4C68-CF2F-50D816BEFE90}"/>
              </a:ext>
            </a:extLst>
          </p:cNvPr>
          <p:cNvCxnSpPr>
            <a:cxnSpLocks/>
          </p:cNvCxnSpPr>
          <p:nvPr/>
        </p:nvCxnSpPr>
        <p:spPr>
          <a:xfrm>
            <a:off x="5958915" y="386604"/>
            <a:ext cx="6233085" cy="0"/>
          </a:xfrm>
          <a:prstGeom prst="line">
            <a:avLst/>
          </a:prstGeom>
          <a:ln w="19050">
            <a:solidFill>
              <a:srgbClr val="1C21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3">
            <a:extLst>
              <a:ext uri="{FF2B5EF4-FFF2-40B4-BE49-F238E27FC236}">
                <a16:creationId xmlns:a16="http://schemas.microsoft.com/office/drawing/2014/main" id="{87D5359B-46DC-7185-CEDD-2CE10D12ADF5}"/>
              </a:ext>
            </a:extLst>
          </p:cNvPr>
          <p:cNvGrpSpPr/>
          <p:nvPr/>
        </p:nvGrpSpPr>
        <p:grpSpPr>
          <a:xfrm>
            <a:off x="5958915" y="3152708"/>
            <a:ext cx="6233085" cy="944876"/>
            <a:chOff x="5958227" y="1902547"/>
            <a:chExt cx="6233085" cy="94487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8E4E82B6-7BDD-BDDE-51BB-6C0113B81996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AF075455-3CB0-C1F5-F490-80CDA86B82D8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8AD5AD1-EEE3-89EC-318D-8BD061E6665F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</a:p>
            </p:txBody>
          </p:sp>
          <p:sp>
            <p:nvSpPr>
              <p:cNvPr id="34" name="Google Shape;212;p31">
                <a:extLst>
                  <a:ext uri="{FF2B5EF4-FFF2-40B4-BE49-F238E27FC236}">
                    <a16:creationId xmlns:a16="http://schemas.microsoft.com/office/drawing/2014/main" id="{D9421E4A-C36E-1D9E-D20A-B39DD3EC6099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RECOMMENDATION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  <p:grpSp>
        <p:nvGrpSpPr>
          <p:cNvPr id="35" name="Group 33">
            <a:extLst>
              <a:ext uri="{FF2B5EF4-FFF2-40B4-BE49-F238E27FC236}">
                <a16:creationId xmlns:a16="http://schemas.microsoft.com/office/drawing/2014/main" id="{9449B196-052C-C804-ACE2-B7833BA3703B}"/>
              </a:ext>
            </a:extLst>
          </p:cNvPr>
          <p:cNvGrpSpPr/>
          <p:nvPr/>
        </p:nvGrpSpPr>
        <p:grpSpPr>
          <a:xfrm>
            <a:off x="5958915" y="4312085"/>
            <a:ext cx="6233085" cy="944876"/>
            <a:chOff x="5958227" y="1902547"/>
            <a:chExt cx="6233085" cy="944876"/>
          </a:xfrm>
        </p:grpSpPr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587EC971-E633-EF63-B9A9-49CFB750FF02}"/>
                </a:ext>
              </a:extLst>
            </p:cNvPr>
            <p:cNvSpPr/>
            <p:nvPr/>
          </p:nvSpPr>
          <p:spPr>
            <a:xfrm>
              <a:off x="5958227" y="1902547"/>
              <a:ext cx="6233085" cy="944876"/>
            </a:xfrm>
            <a:prstGeom prst="rect">
              <a:avLst/>
            </a:prstGeom>
            <a:solidFill>
              <a:srgbClr val="E5E3E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000">
                <a:solidFill>
                  <a:srgbClr val="121429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DA638561-39D4-B865-9C95-F3A9B0F5DBDC}"/>
                </a:ext>
              </a:extLst>
            </p:cNvPr>
            <p:cNvGrpSpPr/>
            <p:nvPr/>
          </p:nvGrpSpPr>
          <p:grpSpPr>
            <a:xfrm>
              <a:off x="6513502" y="2104892"/>
              <a:ext cx="5116235" cy="584775"/>
              <a:chOff x="6513502" y="2068316"/>
              <a:chExt cx="5116235" cy="584775"/>
            </a:xfrm>
          </p:grpSpPr>
          <p:sp>
            <p:nvSpPr>
              <p:cNvPr id="38" name="TextBox 12">
                <a:extLst>
                  <a:ext uri="{FF2B5EF4-FFF2-40B4-BE49-F238E27FC236}">
                    <a16:creationId xmlns:a16="http://schemas.microsoft.com/office/drawing/2014/main" id="{207DEDD2-851B-9E77-4474-808E972489CB}"/>
                  </a:ext>
                </a:extLst>
              </p:cNvPr>
              <p:cNvSpPr txBox="1"/>
              <p:nvPr/>
            </p:nvSpPr>
            <p:spPr>
              <a:xfrm>
                <a:off x="6513502" y="2068316"/>
                <a:ext cx="105314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>
                  <a:defRPr sz="3200" b="1">
                    <a:solidFill>
                      <a:srgbClr val="0E3242"/>
                    </a:solidFill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429"/>
                    </a:solidFill>
                    <a:uLnTx/>
                    <a:uFillTx/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</a:p>
            </p:txBody>
          </p:sp>
          <p:sp>
            <p:nvSpPr>
              <p:cNvPr id="39" name="Google Shape;212;p31">
                <a:extLst>
                  <a:ext uri="{FF2B5EF4-FFF2-40B4-BE49-F238E27FC236}">
                    <a16:creationId xmlns:a16="http://schemas.microsoft.com/office/drawing/2014/main" id="{B187C802-AB2B-B445-E2C5-543DF9FC8B1A}"/>
                  </a:ext>
                </a:extLst>
              </p:cNvPr>
              <p:cNvSpPr txBox="1"/>
              <p:nvPr/>
            </p:nvSpPr>
            <p:spPr>
              <a:xfrm>
                <a:off x="7309737" y="2129870"/>
                <a:ext cx="43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hu-HU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small" spc="0" normalizeH="0">
                    <a:ln>
                      <a:noFill/>
                    </a:ln>
                    <a:solidFill>
                      <a:srgbClr val="0E3242"/>
                    </a:solidFill>
                    <a:effectLst/>
                    <a:uLnTx/>
                    <a:uFillTx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rgbClr val="121429"/>
                    </a:solidFill>
                    <a:latin typeface="Corbel" panose="020B050302020402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IMPLEMENTATION </a:t>
                </a:r>
                <a:endParaRPr kumimoji="0" b="1" i="0" u="none" strike="noStrike" kern="1200" cap="small" spc="0" normalizeH="0" baseline="0" noProof="0" dirty="0">
                  <a:ln>
                    <a:noFill/>
                  </a:ln>
                  <a:solidFill>
                    <a:srgbClr val="121429"/>
                  </a:solidFill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25954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>
            <a:extLst>
              <a:ext uri="{FF2B5EF4-FFF2-40B4-BE49-F238E27FC236}">
                <a16:creationId xmlns:a16="http://schemas.microsoft.com/office/drawing/2014/main" id="{A55CAFF6-B784-CFA2-5068-D56CD9E1E3B3}"/>
              </a:ext>
            </a:extLst>
          </p:cNvPr>
          <p:cNvSpPr/>
          <p:nvPr/>
        </p:nvSpPr>
        <p:spPr>
          <a:xfrm>
            <a:off x="208360" y="1584960"/>
            <a:ext cx="6984920" cy="4968239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artalom helye 1">
            <a:extLst>
              <a:ext uri="{FF2B5EF4-FFF2-40B4-BE49-F238E27FC236}">
                <a16:creationId xmlns:a16="http://schemas.microsoft.com/office/drawing/2014/main" id="{8B10AF19-AEAB-CDAA-AB1A-C41AFA08D70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FINANCIAL IMPACT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1CE7AF-9774-4000-B61A-42A8558C639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GSK’s equity value is £144 billion. 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E7E15978-5DBF-3AE6-78D9-11B358E475DB}"/>
              </a:ext>
            </a:extLst>
          </p:cNvPr>
          <p:cNvSpPr/>
          <p:nvPr/>
        </p:nvSpPr>
        <p:spPr>
          <a:xfrm>
            <a:off x="7481832" y="2361721"/>
            <a:ext cx="4537074" cy="875071"/>
          </a:xfrm>
          <a:prstGeom prst="rect">
            <a:avLst/>
          </a:prstGeom>
          <a:solidFill>
            <a:srgbClr val="B186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Declining profit in the initial phase of the transformation 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DA575F15-5AEF-7CD4-2143-39AFBC7608F3}"/>
              </a:ext>
            </a:extLst>
          </p:cNvPr>
          <p:cNvSpPr/>
          <p:nvPr/>
        </p:nvSpPr>
        <p:spPr>
          <a:xfrm>
            <a:off x="7481832" y="4959061"/>
            <a:ext cx="4537074" cy="875071"/>
          </a:xfrm>
          <a:prstGeom prst="rect">
            <a:avLst/>
          </a:prstGeom>
          <a:solidFill>
            <a:srgbClr val="B186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Equity value: 144 billion pounds</a:t>
            </a:r>
          </a:p>
        </p:txBody>
      </p:sp>
      <p:sp>
        <p:nvSpPr>
          <p:cNvPr id="19" name="Chevron 12">
            <a:extLst>
              <a:ext uri="{FF2B5EF4-FFF2-40B4-BE49-F238E27FC236}">
                <a16:creationId xmlns:a16="http://schemas.microsoft.com/office/drawing/2014/main" id="{9D0A006D-9426-F5E4-B6F9-6BC9DFF9896E}"/>
              </a:ext>
            </a:extLst>
          </p:cNvPr>
          <p:cNvSpPr/>
          <p:nvPr/>
        </p:nvSpPr>
        <p:spPr>
          <a:xfrm>
            <a:off x="7019888" y="1896918"/>
            <a:ext cx="393649" cy="1698246"/>
          </a:xfrm>
          <a:prstGeom prst="chevron">
            <a:avLst>
              <a:gd name="adj" fmla="val 49061"/>
            </a:avLst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243974"/>
              </a:solidFill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FFE71F6-E70D-CB3C-E1D9-545D56A6E98D}"/>
              </a:ext>
            </a:extLst>
          </p:cNvPr>
          <p:cNvSpPr/>
          <p:nvPr/>
        </p:nvSpPr>
        <p:spPr>
          <a:xfrm>
            <a:off x="7019888" y="4547474"/>
            <a:ext cx="393649" cy="1698246"/>
          </a:xfrm>
          <a:prstGeom prst="chevron">
            <a:avLst>
              <a:gd name="adj" fmla="val 49061"/>
            </a:avLst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243974"/>
              </a:solidFill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3FA91A9-19FC-55F0-4C64-41621F35BA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840346"/>
              </p:ext>
            </p:extLst>
          </p:nvPr>
        </p:nvGraphicFramePr>
        <p:xfrm>
          <a:off x="355831" y="1584960"/>
          <a:ext cx="6664057" cy="496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églalap 24">
            <a:extLst>
              <a:ext uri="{FF2B5EF4-FFF2-40B4-BE49-F238E27FC236}">
                <a16:creationId xmlns:a16="http://schemas.microsoft.com/office/drawing/2014/main" id="{5EA4662A-4F33-7FCD-0A8F-F3A2FCCAA6F0}"/>
              </a:ext>
            </a:extLst>
          </p:cNvPr>
          <p:cNvSpPr/>
          <p:nvPr/>
        </p:nvSpPr>
        <p:spPr>
          <a:xfrm>
            <a:off x="0" y="1348559"/>
            <a:ext cx="5334337" cy="435219"/>
          </a:xfrm>
          <a:prstGeom prst="rect">
            <a:avLst/>
          </a:prstGeom>
          <a:solidFill>
            <a:srgbClr val="11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Financial </a:t>
            </a:r>
            <a:r>
              <a:rPr lang="hu-HU" sz="2400" b="1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Forecast</a:t>
            </a:r>
            <a:endParaRPr lang="en-US" sz="2400" b="1">
              <a:solidFill>
                <a:schemeClr val="bg1"/>
              </a:solidFill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15BDFA91-B1A4-F88C-451F-6A1ABFE4C189}"/>
              </a:ext>
            </a:extLst>
          </p:cNvPr>
          <p:cNvSpPr/>
          <p:nvPr/>
        </p:nvSpPr>
        <p:spPr>
          <a:xfrm>
            <a:off x="7481832" y="3660391"/>
            <a:ext cx="4537074" cy="875071"/>
          </a:xfrm>
          <a:prstGeom prst="rect">
            <a:avLst/>
          </a:prstGeom>
          <a:solidFill>
            <a:srgbClr val="B186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From FY 24 </a:t>
            </a:r>
            <a:r>
              <a:rPr lang="hu-HU" sz="2400" b="1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the</a:t>
            </a:r>
            <a:r>
              <a:rPr lang="hu-HU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hu-HU" sz="2400" b="1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operating</a:t>
            </a:r>
            <a:r>
              <a:rPr lang="hu-HU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profit </a:t>
            </a:r>
            <a:r>
              <a:rPr lang="hu-HU" sz="2400" b="1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will</a:t>
            </a:r>
            <a:r>
              <a:rPr lang="hu-HU" sz="2400" b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hu-HU" sz="2400" b="1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increase</a:t>
            </a:r>
            <a:endParaRPr lang="en-US" sz="2400" b="1">
              <a:solidFill>
                <a:schemeClr val="bg1"/>
              </a:solidFill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445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163A12-EABD-5147-92B0-ED8C47C9EA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/>
              <a:t>EXECUTIVE SUMMARY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686055-30DA-E696-ECF4-8AE3F88DC43D}"/>
              </a:ext>
            </a:extLst>
          </p:cNvPr>
          <p:cNvSpPr/>
          <p:nvPr/>
        </p:nvSpPr>
        <p:spPr>
          <a:xfrm>
            <a:off x="259080" y="1508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ANALYSIS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FD3BE5E-5548-5AFB-8443-EC77362ABF9F}"/>
              </a:ext>
            </a:extLst>
          </p:cNvPr>
          <p:cNvSpPr/>
          <p:nvPr/>
        </p:nvSpPr>
        <p:spPr>
          <a:xfrm>
            <a:off x="259080" y="2270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ALTERNATIVES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6F6D3D1-45B7-D8D8-A26A-7BAECC87B9DF}"/>
              </a:ext>
            </a:extLst>
          </p:cNvPr>
          <p:cNvSpPr/>
          <p:nvPr/>
        </p:nvSpPr>
        <p:spPr>
          <a:xfrm>
            <a:off x="259080" y="571627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IMPACT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808EEBD-1AD0-7B67-D3A1-3B320F428149}"/>
              </a:ext>
            </a:extLst>
          </p:cNvPr>
          <p:cNvSpPr/>
          <p:nvPr/>
        </p:nvSpPr>
        <p:spPr>
          <a:xfrm>
            <a:off x="259080" y="3838852"/>
            <a:ext cx="2849880" cy="1738987"/>
          </a:xfrm>
          <a:prstGeom prst="rect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i="0" u="none" strike="noStrike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IMPLEMENTATION</a:t>
            </a: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432A9BCE-4152-613F-C55E-1BD628C9EB87}"/>
              </a:ext>
            </a:extLst>
          </p:cNvPr>
          <p:cNvCxnSpPr/>
          <p:nvPr/>
        </p:nvCxnSpPr>
        <p:spPr>
          <a:xfrm>
            <a:off x="259080" y="2209800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E76F9AE5-F6C5-4A21-48F6-EBBBB824CD9E}"/>
              </a:ext>
            </a:extLst>
          </p:cNvPr>
          <p:cNvCxnSpPr/>
          <p:nvPr/>
        </p:nvCxnSpPr>
        <p:spPr>
          <a:xfrm>
            <a:off x="261257" y="2971800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85CEEB10-6BCF-2BB1-82E0-DF74B9809B88}"/>
              </a:ext>
            </a:extLst>
          </p:cNvPr>
          <p:cNvCxnSpPr/>
          <p:nvPr/>
        </p:nvCxnSpPr>
        <p:spPr>
          <a:xfrm>
            <a:off x="259080" y="5638799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>
            <a:extLst>
              <a:ext uri="{FF2B5EF4-FFF2-40B4-BE49-F238E27FC236}">
                <a16:creationId xmlns:a16="http://schemas.microsoft.com/office/drawing/2014/main" id="{E407CD28-A867-6D7E-D906-6E767C703A6E}"/>
              </a:ext>
            </a:extLst>
          </p:cNvPr>
          <p:cNvSpPr txBox="1"/>
          <p:nvPr/>
        </p:nvSpPr>
        <p:spPr>
          <a:xfrm>
            <a:off x="4685099" y="586703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latin typeface="Corbel" panose="020B0503020204020204" pitchFamily="34" charset="0"/>
              </a:rPr>
              <a:t>EQUITY VALUE OF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£144 BILL</a:t>
            </a:r>
            <a:r>
              <a:rPr lang="en-US" b="1" dirty="0"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F4C95E2-CB79-7E73-725B-E11FCCD4381A}"/>
              </a:ext>
            </a:extLst>
          </p:cNvPr>
          <p:cNvSpPr txBox="1"/>
          <p:nvPr/>
        </p:nvSpPr>
        <p:spPr>
          <a:xfrm>
            <a:off x="4685101" y="166408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NEED TO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RESTRUCTURE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 GSK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8719312-BF87-59D2-1558-25D42CF5F23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/>
              <a:t>Executive summary with the most important elements of the solution.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B9768631-61D1-B4F3-C917-A796348A7CEF}"/>
              </a:ext>
            </a:extLst>
          </p:cNvPr>
          <p:cNvSpPr/>
          <p:nvPr/>
        </p:nvSpPr>
        <p:spPr>
          <a:xfrm>
            <a:off x="256903" y="3053082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RECOMMENDATION</a:t>
            </a:r>
          </a:p>
        </p:txBody>
      </p: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15B2F0B8-9481-8712-FD10-EDB7EFF3F592}"/>
              </a:ext>
            </a:extLst>
          </p:cNvPr>
          <p:cNvCxnSpPr/>
          <p:nvPr/>
        </p:nvCxnSpPr>
        <p:spPr>
          <a:xfrm>
            <a:off x="259080" y="3754122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">
            <a:extLst>
              <a:ext uri="{FF2B5EF4-FFF2-40B4-BE49-F238E27FC236}">
                <a16:creationId xmlns:a16="http://schemas.microsoft.com/office/drawing/2014/main" id="{E6E80920-7F6F-6A39-038B-6D191398F792}"/>
              </a:ext>
            </a:extLst>
          </p:cNvPr>
          <p:cNvSpPr txBox="1"/>
          <p:nvPr/>
        </p:nvSpPr>
        <p:spPr>
          <a:xfrm>
            <a:off x="4685101" y="2313076"/>
            <a:ext cx="590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5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ALTERNATIVES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: PRE-SPIN-OFF, POST-SPIN-OFF, ELLIOTT’S WISH, 2X NEW ALTERNATIVES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9F9237B0-8302-3CF1-E8AF-EDC722F59A66}"/>
              </a:ext>
            </a:extLst>
          </p:cNvPr>
          <p:cNvSpPr txBox="1"/>
          <p:nvPr/>
        </p:nvSpPr>
        <p:spPr>
          <a:xfrm>
            <a:off x="4685100" y="3228697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3 SEPARATE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ENTITIES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ABE21-17EA-D18E-A9B3-327292030985}"/>
              </a:ext>
            </a:extLst>
          </p:cNvPr>
          <p:cNvSpPr txBox="1"/>
          <p:nvPr/>
        </p:nvSpPr>
        <p:spPr>
          <a:xfrm>
            <a:off x="5010150" y="3957797"/>
            <a:ext cx="45031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1864B"/>
                </a:solidFill>
              </a:rPr>
              <a:t>1. </a:t>
            </a:r>
            <a:r>
              <a:rPr lang="en-US" b="1" dirty="0"/>
              <a:t>HUMAN RESOURCES: RESTRUCTURING</a:t>
            </a:r>
          </a:p>
          <a:p>
            <a:r>
              <a:rPr lang="en-US" b="1" dirty="0">
                <a:solidFill>
                  <a:srgbClr val="B1864B"/>
                </a:solidFill>
              </a:rPr>
              <a:t>2. </a:t>
            </a:r>
            <a:r>
              <a:rPr lang="en-US" b="1" dirty="0"/>
              <a:t>PR: JUDGEMENT OF GSK</a:t>
            </a:r>
          </a:p>
          <a:p>
            <a:r>
              <a:rPr lang="en-RO" b="1" dirty="0">
                <a:solidFill>
                  <a:srgbClr val="B1864B"/>
                </a:solidFill>
              </a:rPr>
              <a:t>3. </a:t>
            </a:r>
            <a:r>
              <a:rPr lang="en-RO" b="1" dirty="0"/>
              <a:t>OPERATIONS: TIMETABLE</a:t>
            </a:r>
          </a:p>
          <a:p>
            <a:r>
              <a:rPr lang="en-RO" b="1" dirty="0">
                <a:solidFill>
                  <a:srgbClr val="B1864B"/>
                </a:solidFill>
              </a:rPr>
              <a:t>4. </a:t>
            </a:r>
            <a:r>
              <a:rPr lang="en-RO" b="1" dirty="0"/>
              <a:t>STRATEGY: CONTINGENCY PLAN</a:t>
            </a:r>
          </a:p>
          <a:p>
            <a:r>
              <a:rPr lang="en-US" b="1" dirty="0">
                <a:solidFill>
                  <a:srgbClr val="B1864B"/>
                </a:solidFill>
              </a:rPr>
              <a:t>5. </a:t>
            </a:r>
            <a:r>
              <a:rPr lang="en-US" b="1" dirty="0"/>
              <a:t>FINANCE: EFFECTS</a:t>
            </a:r>
          </a:p>
        </p:txBody>
      </p:sp>
    </p:spTree>
    <p:extLst>
      <p:ext uri="{BB962C8B-B14F-4D97-AF65-F5344CB8AC3E}">
        <p14:creationId xmlns:p14="http://schemas.microsoft.com/office/powerpoint/2010/main" val="5812925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163A12-EABD-5147-92B0-ED8C47C9EA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RO"/>
              <a:t>EXECUTIVE SUMMARY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686055-30DA-E696-ECF4-8AE3F88DC43D}"/>
              </a:ext>
            </a:extLst>
          </p:cNvPr>
          <p:cNvSpPr/>
          <p:nvPr/>
        </p:nvSpPr>
        <p:spPr>
          <a:xfrm>
            <a:off x="259080" y="1508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ANALYSIS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FD3BE5E-5548-5AFB-8443-EC77362ABF9F}"/>
              </a:ext>
            </a:extLst>
          </p:cNvPr>
          <p:cNvSpPr/>
          <p:nvPr/>
        </p:nvSpPr>
        <p:spPr>
          <a:xfrm>
            <a:off x="259080" y="227076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ALTERNATIVES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6F6D3D1-45B7-D8D8-A26A-7BAECC87B9DF}"/>
              </a:ext>
            </a:extLst>
          </p:cNvPr>
          <p:cNvSpPr/>
          <p:nvPr/>
        </p:nvSpPr>
        <p:spPr>
          <a:xfrm>
            <a:off x="259080" y="5716270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IMPACT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808EEBD-1AD0-7B67-D3A1-3B320F428149}"/>
              </a:ext>
            </a:extLst>
          </p:cNvPr>
          <p:cNvSpPr/>
          <p:nvPr/>
        </p:nvSpPr>
        <p:spPr>
          <a:xfrm>
            <a:off x="259080" y="3838852"/>
            <a:ext cx="2849880" cy="1738987"/>
          </a:xfrm>
          <a:prstGeom prst="rect">
            <a:avLst/>
          </a:prstGeom>
          <a:solidFill>
            <a:srgbClr val="B18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i="0" u="none" strike="noStrike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IMPLEMENTATION</a:t>
            </a: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432A9BCE-4152-613F-C55E-1BD628C9EB87}"/>
              </a:ext>
            </a:extLst>
          </p:cNvPr>
          <p:cNvCxnSpPr/>
          <p:nvPr/>
        </p:nvCxnSpPr>
        <p:spPr>
          <a:xfrm>
            <a:off x="259080" y="2209800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E76F9AE5-F6C5-4A21-48F6-EBBBB824CD9E}"/>
              </a:ext>
            </a:extLst>
          </p:cNvPr>
          <p:cNvCxnSpPr/>
          <p:nvPr/>
        </p:nvCxnSpPr>
        <p:spPr>
          <a:xfrm>
            <a:off x="261257" y="2971800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85CEEB10-6BCF-2BB1-82E0-DF74B9809B88}"/>
              </a:ext>
            </a:extLst>
          </p:cNvPr>
          <p:cNvCxnSpPr/>
          <p:nvPr/>
        </p:nvCxnSpPr>
        <p:spPr>
          <a:xfrm>
            <a:off x="259080" y="5638799"/>
            <a:ext cx="1154756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>
            <a:extLst>
              <a:ext uri="{FF2B5EF4-FFF2-40B4-BE49-F238E27FC236}">
                <a16:creationId xmlns:a16="http://schemas.microsoft.com/office/drawing/2014/main" id="{E407CD28-A867-6D7E-D906-6E767C703A6E}"/>
              </a:ext>
            </a:extLst>
          </p:cNvPr>
          <p:cNvSpPr txBox="1"/>
          <p:nvPr/>
        </p:nvSpPr>
        <p:spPr>
          <a:xfrm>
            <a:off x="4685099" y="586703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latin typeface="Corbel" panose="020B0503020204020204" pitchFamily="34" charset="0"/>
              </a:rPr>
              <a:t>EQUITY VALUE OF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£144 BILL</a:t>
            </a:r>
            <a:r>
              <a:rPr lang="en-US" b="1" dirty="0"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F4C95E2-CB79-7E73-725B-E11FCCD4381A}"/>
              </a:ext>
            </a:extLst>
          </p:cNvPr>
          <p:cNvSpPr txBox="1"/>
          <p:nvPr/>
        </p:nvSpPr>
        <p:spPr>
          <a:xfrm>
            <a:off x="4685101" y="1664083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NEED TO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RESTRUCTURE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 GSK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8719312-BF87-59D2-1558-25D42CF5F23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RO"/>
              <a:t>Executive summary with the most important elements of the solution.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B9768631-61D1-B4F3-C917-A796348A7CEF}"/>
              </a:ext>
            </a:extLst>
          </p:cNvPr>
          <p:cNvSpPr/>
          <p:nvPr/>
        </p:nvSpPr>
        <p:spPr>
          <a:xfrm>
            <a:off x="256903" y="3053082"/>
            <a:ext cx="2849880" cy="64008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RECOMMENDATION</a:t>
            </a:r>
          </a:p>
        </p:txBody>
      </p: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15B2F0B8-9481-8712-FD10-EDB7EFF3F592}"/>
              </a:ext>
            </a:extLst>
          </p:cNvPr>
          <p:cNvCxnSpPr/>
          <p:nvPr/>
        </p:nvCxnSpPr>
        <p:spPr>
          <a:xfrm>
            <a:off x="259080" y="3754122"/>
            <a:ext cx="1154538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">
            <a:extLst>
              <a:ext uri="{FF2B5EF4-FFF2-40B4-BE49-F238E27FC236}">
                <a16:creationId xmlns:a16="http://schemas.microsoft.com/office/drawing/2014/main" id="{E6E80920-7F6F-6A39-038B-6D191398F792}"/>
              </a:ext>
            </a:extLst>
          </p:cNvPr>
          <p:cNvSpPr txBox="1"/>
          <p:nvPr/>
        </p:nvSpPr>
        <p:spPr>
          <a:xfrm>
            <a:off x="4685101" y="2313076"/>
            <a:ext cx="590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5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ALTERNATIVES</a:t>
            </a: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: PRE-SPIN-OFF, POST-SPIN-OFF, ELLIOTT’S WISH, 2X NEW ALTERNATIVES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9F9237B0-8302-3CF1-E8AF-EDC722F59A66}"/>
              </a:ext>
            </a:extLst>
          </p:cNvPr>
          <p:cNvSpPr txBox="1"/>
          <p:nvPr/>
        </p:nvSpPr>
        <p:spPr>
          <a:xfrm>
            <a:off x="4685100" y="3228697"/>
            <a:ext cx="59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21429"/>
                </a:solidFill>
                <a:latin typeface="Corbel" panose="020B0503020204020204" pitchFamily="34" charset="0"/>
              </a:rPr>
              <a:t>3 SEPARATE </a:t>
            </a:r>
            <a:r>
              <a:rPr lang="en-US" b="1" dirty="0">
                <a:solidFill>
                  <a:srgbClr val="B1864B"/>
                </a:solidFill>
                <a:latin typeface="Corbel" panose="020B0503020204020204" pitchFamily="34" charset="0"/>
              </a:rPr>
              <a:t>ENTITIES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ABE21-17EA-D18E-A9B3-327292030985}"/>
              </a:ext>
            </a:extLst>
          </p:cNvPr>
          <p:cNvSpPr txBox="1"/>
          <p:nvPr/>
        </p:nvSpPr>
        <p:spPr>
          <a:xfrm>
            <a:off x="5010150" y="3957797"/>
            <a:ext cx="45031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1864B"/>
                </a:solidFill>
              </a:rPr>
              <a:t>1. </a:t>
            </a:r>
            <a:r>
              <a:rPr lang="en-US" b="1" dirty="0"/>
              <a:t>HUMAN RESOURCES: RESTRUCTURING</a:t>
            </a:r>
          </a:p>
          <a:p>
            <a:r>
              <a:rPr lang="en-US" b="1" dirty="0">
                <a:solidFill>
                  <a:srgbClr val="B1864B"/>
                </a:solidFill>
              </a:rPr>
              <a:t>2. </a:t>
            </a:r>
            <a:r>
              <a:rPr lang="en-US" b="1" dirty="0"/>
              <a:t>PR: JUDGEMENT OF GSK</a:t>
            </a:r>
          </a:p>
          <a:p>
            <a:r>
              <a:rPr lang="en-RO" b="1" dirty="0">
                <a:solidFill>
                  <a:srgbClr val="B1864B"/>
                </a:solidFill>
              </a:rPr>
              <a:t>3. </a:t>
            </a:r>
            <a:r>
              <a:rPr lang="en-RO" b="1" dirty="0"/>
              <a:t>OPERATIONS: TIMETABLE</a:t>
            </a:r>
          </a:p>
          <a:p>
            <a:r>
              <a:rPr lang="en-RO" b="1" dirty="0">
                <a:solidFill>
                  <a:srgbClr val="B1864B"/>
                </a:solidFill>
              </a:rPr>
              <a:t>4. </a:t>
            </a:r>
            <a:r>
              <a:rPr lang="en-RO" b="1" dirty="0"/>
              <a:t>STRATEGY: CONTINGENCY PLAN</a:t>
            </a:r>
          </a:p>
          <a:p>
            <a:r>
              <a:rPr lang="en-US" b="1" dirty="0">
                <a:solidFill>
                  <a:srgbClr val="B1864B"/>
                </a:solidFill>
              </a:rPr>
              <a:t>5. </a:t>
            </a:r>
            <a:r>
              <a:rPr lang="en-US" b="1" dirty="0"/>
              <a:t>FINANCE: EFFECTS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04B6C6-C737-AADD-B0FE-4C04995312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32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RO" sz="3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QUESTIONS</a:t>
            </a:r>
            <a:endParaRPr kumimoji="0" lang="en-RO" sz="20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O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RO" sz="2000" b="1" dirty="0">
                <a:solidFill>
                  <a:prstClr val="white"/>
                </a:solidFill>
                <a:latin typeface="Corbel" panose="020B0503020204020204"/>
              </a:rPr>
              <a:t>SPINNING OFF C</a:t>
            </a:r>
            <a:r>
              <a:rPr lang="en-GB" sz="2000" b="1" dirty="0">
                <a:solidFill>
                  <a:prstClr val="white"/>
                </a:solidFill>
                <a:latin typeface="Corbel" panose="020B0503020204020204"/>
              </a:rPr>
              <a:t>ONSUMER HEALTHCARE IS A GOOD IDEA? </a:t>
            </a:r>
            <a:r>
              <a:rPr lang="en-GB" sz="2000" b="1" dirty="0">
                <a:solidFill>
                  <a:srgbClr val="B1864B"/>
                </a:solidFill>
                <a:latin typeface="Corbel" panose="020B0503020204020204"/>
              </a:rPr>
              <a:t>YES.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HOW CAN GSK REGAIN ITS POSITION IN THE INDUSTRY? </a:t>
            </a: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rgbClr val="B1864B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3 DIFFERENT ENTITIES.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HOW TO MAKE GSK BE INNOVATIVE AND EFFICIENT? </a:t>
            </a: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rgbClr val="B1864B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DIFFERENT ENTITIES: DIFFERENT CHALLENGES.</a:t>
            </a:r>
          </a:p>
          <a:p>
            <a:pPr algn="ctr">
              <a:defRPr/>
            </a:pP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HOW TO CONVINCE ELLIOTT ABOUT THE PLAN? </a:t>
            </a: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rgbClr val="B1864B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COMPROMISE (MAIN CHALLENGE).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O" sz="2400" b="1" u="none" strike="noStrike" kern="1200" cap="none" spc="0" normalizeH="0" baseline="0" noProof="0" dirty="0">
              <a:ln>
                <a:noFill/>
              </a:ln>
              <a:solidFill>
                <a:srgbClr val="B1864B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algn="ctr"/>
            <a:r>
              <a:rPr lang="en-GB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0006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07E96-B80A-C0DA-753B-4654D2293A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B4EA7D-AD50-1800-5F56-5C6F59D7FA70}"/>
              </a:ext>
            </a:extLst>
          </p:cNvPr>
          <p:cNvSpPr/>
          <p:nvPr/>
        </p:nvSpPr>
        <p:spPr>
          <a:xfrm>
            <a:off x="1615698" y="908830"/>
            <a:ext cx="8960603" cy="5040339"/>
          </a:xfrm>
          <a:prstGeom prst="rect">
            <a:avLst/>
          </a:prstGeom>
          <a:solidFill>
            <a:srgbClr val="121429">
              <a:alpha val="0"/>
            </a:srgbClr>
          </a:solidFill>
          <a:ln>
            <a:solidFill>
              <a:srgbClr val="B186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sz="3600" b="1" dirty="0"/>
              <a:t>GlaxoSmithKline</a:t>
            </a:r>
          </a:p>
          <a:p>
            <a:pPr algn="ctr"/>
            <a:endParaRPr lang="en-RO" sz="3600" b="1" dirty="0"/>
          </a:p>
          <a:p>
            <a:pPr algn="ctr"/>
            <a:endParaRPr lang="en-RO" sz="36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B8FD6-28CF-EF00-555A-3695B9772FB9}"/>
              </a:ext>
            </a:extLst>
          </p:cNvPr>
          <p:cNvCxnSpPr/>
          <p:nvPr/>
        </p:nvCxnSpPr>
        <p:spPr>
          <a:xfrm>
            <a:off x="4344691" y="3276200"/>
            <a:ext cx="3502617" cy="0"/>
          </a:xfrm>
          <a:prstGeom prst="line">
            <a:avLst/>
          </a:prstGeom>
          <a:ln w="12700">
            <a:solidFill>
              <a:srgbClr val="B18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545E323-9230-9977-9FA7-D013A10EA25A}"/>
              </a:ext>
            </a:extLst>
          </p:cNvPr>
          <p:cNvSpPr txBox="1"/>
          <p:nvPr/>
        </p:nvSpPr>
        <p:spPr>
          <a:xfrm>
            <a:off x="4210493" y="3428999"/>
            <a:ext cx="375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b="1" dirty="0">
                <a:solidFill>
                  <a:schemeClr val="bg1"/>
                </a:solidFill>
              </a:rPr>
              <a:t>THE FUTURE OF EMMA WALMSLEY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90A51-4B68-D9B8-A989-B0D889895BA6}"/>
              </a:ext>
            </a:extLst>
          </p:cNvPr>
          <p:cNvSpPr txBox="1"/>
          <p:nvPr/>
        </p:nvSpPr>
        <p:spPr>
          <a:xfrm>
            <a:off x="1615699" y="5333071"/>
            <a:ext cx="896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200">
                <a:solidFill>
                  <a:schemeClr val="bg1"/>
                </a:solidFill>
              </a:rPr>
              <a:t>JOHN MOLSON MBA INTERNATIONAL CASE COMPETITION – CASE </a:t>
            </a:r>
            <a:r>
              <a:rPr lang="hu-HU" sz="1200" dirty="0">
                <a:solidFill>
                  <a:schemeClr val="bg1"/>
                </a:solidFill>
              </a:rPr>
              <a:t>5</a:t>
            </a:r>
            <a:endParaRPr lang="en-RO" sz="1200">
              <a:solidFill>
                <a:schemeClr val="bg1"/>
              </a:solidFill>
            </a:endParaRPr>
          </a:p>
          <a:p>
            <a:pPr algn="ctr"/>
            <a:r>
              <a:rPr lang="en-RO" sz="1200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8190682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COMPANY`S VALUATION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A38B2E-6E7E-B244-572E-3BAD3E245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222" y="2234626"/>
            <a:ext cx="867355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523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CONSUMER HEALTHCARE`S VALUATION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84BF-B6B3-D4A5-0A92-33155BD31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24" y="2238806"/>
            <a:ext cx="9217152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744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CONSUMER HEALTHCARE`S VALUATION – BASE CASE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A3B74C-F507-049E-5928-018F0A448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7" y="1329086"/>
            <a:ext cx="11396852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115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CONSUMER HEALTHCARE`S VALUATION – PESSIMISTIC CASE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0B453-0C54-3CB0-EF3C-AF239FC56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9" y="1318382"/>
            <a:ext cx="11125011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912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FINANCIAL FORECAST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A4A99-F98A-C1C0-9A33-B1AB8DAF5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715" y="1399401"/>
            <a:ext cx="938857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361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VALUATION – BASE CASE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55CA2-F1AE-8E73-EBAD-044436C80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196" y="1540347"/>
            <a:ext cx="8388266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404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80C7B6-DD8B-F729-81D3-643BECDAFC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VALUATION – PESSIMISTIC CASE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4259-2FFE-C182-BACF-BAB08C4032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082FE-35D9-8EFC-8EC3-89E4616A7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732" y="1530514"/>
            <a:ext cx="8546535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54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7A5C6ADED0942AEC73B55F8F3487D" ma:contentTypeVersion="2" ma:contentTypeDescription="Create a new document." ma:contentTypeScope="" ma:versionID="e7b954ee34623e1bafa0de807435a388">
  <xsd:schema xmlns:xsd="http://www.w3.org/2001/XMLSchema" xmlns:xs="http://www.w3.org/2001/XMLSchema" xmlns:p="http://schemas.microsoft.com/office/2006/metadata/properties" xmlns:ns2="1feffad6-2d63-42c9-b619-c90ec8a49cea" targetNamespace="http://schemas.microsoft.com/office/2006/metadata/properties" ma:root="true" ma:fieldsID="e8d0db010fd944744fc200b7019379ad" ns2:_="">
    <xsd:import namespace="1feffad6-2d63-42c9-b619-c90ec8a49c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effad6-2d63-42c9-b619-c90ec8a49c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C5C14A-F40F-4E31-B5F9-DB380186B0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98200A-F62F-4848-962C-D1D164FA83D7}">
  <ds:schemaRefs>
    <ds:schemaRef ds:uri="1feffad6-2d63-42c9-b619-c90ec8a49c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730335-A1AC-4D65-99E2-FD37FB6B3063}">
  <ds:schemaRefs>
    <ds:schemaRef ds:uri="1feffad6-2d63-42c9-b619-c90ec8a49c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2280</Words>
  <Application>Microsoft Macintosh PowerPoint</Application>
  <PresentationFormat>Widescreen</PresentationFormat>
  <Paragraphs>688</Paragraphs>
  <Slides>52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Corbel</vt:lpstr>
      <vt:lpstr>Gill Sans MT</vt:lpstr>
      <vt:lpstr>Helvetica</vt:lpstr>
      <vt:lpstr>Segoe UI</vt:lpstr>
      <vt:lpstr>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Balázs Boga</dc:creator>
  <cp:lastModifiedBy>Balázs Boga</cp:lastModifiedBy>
  <cp:revision>2</cp:revision>
  <dcterms:created xsi:type="dcterms:W3CDTF">2023-01-01T20:09:28Z</dcterms:created>
  <dcterms:modified xsi:type="dcterms:W3CDTF">2023-01-05T16:50:48Z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0x0101007507A5C6ADED0942AEC73B55F8F3487D</vt:lpwstr>
  </property>
</Properties>
</file>