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</p:sldIdLst>
  <p:sldSz cy="6858000" cx="12192000"/>
  <p:notesSz cx="6858000" cy="9144000"/>
  <p:embeddedFontLst>
    <p:embeddedFont>
      <p:font typeface="Barlow"/>
      <p:regular r:id="rId75"/>
      <p:bold r:id="rId76"/>
      <p:italic r:id="rId77"/>
      <p:boldItalic r:id="rId78"/>
    </p:embeddedFont>
    <p:embeddedFont>
      <p:font typeface="Century Gothic"/>
      <p:regular r:id="rId79"/>
      <p:bold r:id="rId80"/>
      <p:italic r:id="rId81"/>
      <p:boldItalic r:id="rId8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0">
          <p15:clr>
            <a:srgbClr val="A4A3A4"/>
          </p15:clr>
        </p15:guide>
        <p15:guide id="2" pos="3840">
          <p15:clr>
            <a:srgbClr val="A4A3A4"/>
          </p15:clr>
        </p15:guide>
        <p15:guide id="3" pos="3953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83" roundtripDataSignature="AMtx7mgdYwVahcCbDbgR7OdKlDzu0g9o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D002B43-6A43-4E7C-A459-9C45A7B79B5F}">
  <a:tblStyle styleId="{FD002B43-6A43-4E7C-A459-9C45A7B79B5F}" styleName="Table_0">
    <a:wholeTbl>
      <a:tcTxStyle b="off" i="off">
        <a:font>
          <a:latin typeface="Tenorite"/>
          <a:ea typeface="Tenorite"/>
          <a:cs typeface="Tenorite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EFDFC"/>
          </a:solidFill>
        </a:fill>
      </a:tcStyle>
    </a:wholeTbl>
    <a:band1H>
      <a:tcTxStyle b="off" i="off"/>
      <a:tcStyle>
        <a:fill>
          <a:solidFill>
            <a:srgbClr val="FDFBF9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FDFBF9"/>
          </a:solidFill>
        </a:fill>
      </a:tcStyle>
    </a:band1V>
    <a:band2V>
      <a:tcTxStyle b="off" i="off"/>
    </a:band2V>
    <a:lastCol>
      <a:tcTxStyle b="on" i="off">
        <a:font>
          <a:latin typeface="Tenorite"/>
          <a:ea typeface="Tenorite"/>
          <a:cs typeface="Tenorite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enorite"/>
          <a:ea typeface="Tenorite"/>
          <a:cs typeface="Tenorite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enorite"/>
          <a:ea typeface="Tenorite"/>
          <a:cs typeface="Tenorite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Tenorite"/>
          <a:ea typeface="Tenorite"/>
          <a:cs typeface="Tenorite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0" orient="horz"/>
        <p:guide pos="3840"/>
        <p:guide pos="395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3" Type="http://customschemas.google.com/relationships/presentationmetadata" Target="metadata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CenturyGothic-bold.fntdata"/><Relationship Id="rId82" Type="http://schemas.openxmlformats.org/officeDocument/2006/relationships/font" Target="fonts/CenturyGothic-boldItalic.fntdata"/><Relationship Id="rId81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font" Target="fonts/Barlow-regular.fntdata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font" Target="fonts/Barlow-italic.fntdata"/><Relationship Id="rId32" Type="http://schemas.openxmlformats.org/officeDocument/2006/relationships/slide" Target="slides/slide26.xml"/><Relationship Id="rId76" Type="http://schemas.openxmlformats.org/officeDocument/2006/relationships/font" Target="fonts/Barlow-bold.fntdata"/><Relationship Id="rId35" Type="http://schemas.openxmlformats.org/officeDocument/2006/relationships/slide" Target="slides/slide29.xml"/><Relationship Id="rId79" Type="http://schemas.openxmlformats.org/officeDocument/2006/relationships/font" Target="fonts/CenturyGothic-regular.fntdata"/><Relationship Id="rId34" Type="http://schemas.openxmlformats.org/officeDocument/2006/relationships/slide" Target="slides/slide28.xml"/><Relationship Id="rId78" Type="http://schemas.openxmlformats.org/officeDocument/2006/relationships/font" Target="fonts/Barlow-boldItalic.fntdata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c5fa8e16a4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4" name="Google Shape;314;g1c5fa8e16a4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c5fa8e16a4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8" name="Google Shape;318;g1c5fa8e16a4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c0e6a38a0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6" name="Google Shape;326;g1c0e6a38a0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b118f6d0c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g1b118f6d0c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g1b118f6d0c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c114dbef4b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g1c114dbef4b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83e6f2ec73_0_12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g183e6f2ec73_0_12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4" name="Google Shape;394;g183e6f2ec73_0_12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2" name="Google Shape;41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1c5fa8e16a4_2_3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7" name="Google Shape;437;g1c5fa8e16a4_2_3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5" name="Google Shape;45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c5fa8e16a4_2_4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4" name="Google Shape;474;g1c5fa8e16a4_2_4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0" name="Google Shape;49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5" name="Google Shape;49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5" name="Google Shape;51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1c5fa8e16a4_4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5" name="Google Shape;535;g1c5fa8e16a4_4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9" name="Google Shape;559;p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4" name="Google Shape;58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1c5fa8e16a4_4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6" name="Google Shape;616;g1c5fa8e16a4_4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c5fa8e16a4_4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7" name="Google Shape;637;g1c5fa8e16a4_4_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1c5fa8e16a4_4_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1" name="Google Shape;661;g1c5fa8e16a4_4_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1c5fa8e16a4_4_1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6" name="Google Shape;686;g1c5fa8e16a4_4_1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c5fa8e16a4_4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6" name="Google Shape;706;g1c5fa8e16a4_4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1c5fa8e16a4_9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6" name="Google Shape;726;g1c5fa8e16a4_9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1c5fa8e16a4_4_1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0" name="Google Shape;750;g1c5fa8e16a4_4_1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1c5fa8e16a4_4_1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5" name="Google Shape;775;g1c5fa8e16a4_4_1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c5fa8e16a4_4_3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1" name="Google Shape;791;g1c5fa8e16a4_4_3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5" name="Google Shape;80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1c5fa8e16a4_1_9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0" name="Google Shape;810;g1c5fa8e16a4_1_9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1c5fa8e16a4_3_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3" name="Google Shape;823;g1c5fa8e16a4_3_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1c5fa8e16a4_3_4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9" name="Google Shape;839;g1c5fa8e16a4_3_4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1c5fa8e16a4_3_3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0" name="Google Shape;860;g1c5fa8e16a4_3_3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1c5fa8e16a4_3_1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2" name="Google Shape;882;g1c5fa8e16a4_3_1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1c5fa8e16a4_3_1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9" name="Google Shape;909;g1c5fa8e16a4_3_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1b118f6d0ca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3" name="Google Shape;933;g1b118f6d0ca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1c5fa8e16a4_3_3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9" name="Google Shape;949;g1c5fa8e16a4_3_3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c5fa8e16a4_3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5" name="Google Shape;965;g1c5fa8e16a4_3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1c5fa8e16a4_3_1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4" name="Google Shape;984;g1c5fa8e16a4_3_1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1c5fa8e16a4_3_4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8" name="Google Shape;1008;g1c5fa8e16a4_3_4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1c5fa8e16a4_3_2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8" name="Google Shape;1028;g1c5fa8e16a4_3_2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1c5fa8e16a4_3_2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3" name="Google Shape;1043;g1c5fa8e16a4_3_2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1c5fa8e16a4_4_1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5" name="Google Shape;1065;g1c5fa8e16a4_4_1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1c5fa8e16a4_3_4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6" name="Google Shape;1096;g1c5fa8e16a4_3_4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1c18f9a6109_0_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9" name="Google Shape;1109;g1c18f9a6109_0_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1c5fa8e16a4_3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0" name="Google Shape;1140;g1c5fa8e16a4_3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3" name="Google Shape;1163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1c5fa8e16a4_5_14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4" name="Google Shape;1194;g1c5fa8e16a4_5_14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1c5fa8e16a4_3_5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0" name="Google Shape;1210;g1c5fa8e16a4_3_5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9" name="Google Shape;122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1c5fa8e16a4_5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1" name="Google Shape;1251;g1c5fa8e16a4_5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1c5fa8e16a4_5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1" name="Google Shape;1271;g1c5fa8e16a4_5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1c5fa8e16a4_5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2" name="Google Shape;1292;g1c5fa8e16a4_5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g1c17358d524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4" name="Google Shape;1314;g1c17358d524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1c5fa8e16a4_5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7" name="Google Shape;1337;g1c5fa8e16a4_5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1c5fa8e16a4_5_7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2" name="Google Shape;1362;g1c5fa8e16a4_5_7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c5fa8e16a4_5_10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1" name="Google Shape;1381;g1c5fa8e16a4_5_10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1c5fa8e16a4_5_10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3" name="Google Shape;1403;g1c5fa8e16a4_5_10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1c5fa8e16a4_5_4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3" name="Google Shape;1433;g1c5fa8e16a4_5_4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1c5fa8e16a4_2_6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4" name="Google Shape;1464;g1c5fa8e16a4_2_6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1c5fa8e16a4_2_4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2" name="Google Shape;1482;g1c5fa8e16a4_2_4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1c5fa8e16a4_2_5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4" name="Google Shape;1514;g1c5fa8e16a4_2_5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1c5fa8e16a4_2_5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4" name="Google Shape;1534;g1c5fa8e16a4_2_5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1b118f6d0ca_0_7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6" name="Google Shape;1566;g1b118f6d0ca_0_7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1c5fa8e16a4_4_2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0" name="Google Shape;1630;g1c5fa8e16a4_4_2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g1c5fa8e16a4_7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1" name="Google Shape;1661;g1c5fa8e16a4_7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1c5fa8e16a4_5_11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6" name="Google Shape;1666;g1c5fa8e16a4_5_11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2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g1c5fa8e16a4_2_6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4" name="Google Shape;1694;g1c5fa8e16a4_2_6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5" name="Google Shape;1695;g1c5fa8e16a4_2_6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g1c5fa8e16a4_2_3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5" name="Google Shape;1735;g1c5fa8e16a4_2_3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g1c0e6a38a0b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0" name="Google Shape;1740;g1c0e6a38a0b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/>
          <p:nvPr>
            <p:ph type="ctrTitle"/>
          </p:nvPr>
        </p:nvSpPr>
        <p:spPr>
          <a:xfrm>
            <a:off x="6416040" y="4434840"/>
            <a:ext cx="4941771" cy="11222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cap="none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9"/>
          <p:cNvSpPr txBox="1"/>
          <p:nvPr>
            <p:ph idx="1" type="subTitle"/>
          </p:nvPr>
        </p:nvSpPr>
        <p:spPr>
          <a:xfrm>
            <a:off x="6416041" y="5586890"/>
            <a:ext cx="4941770" cy="396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>
                <a:solidFill>
                  <a:srgbClr val="3F3F3F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8" name="Google Shape;18;p59"/>
          <p:cNvPicPr preferRelativeResize="0"/>
          <p:nvPr/>
        </p:nvPicPr>
        <p:blipFill rotWithShape="1">
          <a:blip r:embed="rId2">
            <a:alphaModFix/>
          </a:blip>
          <a:srcRect b="-1" l="9358" r="0" t="23650"/>
          <a:stretch/>
        </p:blipFill>
        <p:spPr>
          <a:xfrm>
            <a:off x="0" y="0"/>
            <a:ext cx="9488312" cy="505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Slide 4 People">
  <p:cSld name="Team Slide 4 People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1"/>
          <p:cNvSpPr txBox="1"/>
          <p:nvPr>
            <p:ph type="title"/>
          </p:nvPr>
        </p:nvSpPr>
        <p:spPr>
          <a:xfrm>
            <a:off x="1885156" y="892177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1"/>
          <p:cNvSpPr/>
          <p:nvPr>
            <p:ph idx="2" type="pic"/>
          </p:nvPr>
        </p:nvSpPr>
        <p:spPr>
          <a:xfrm>
            <a:off x="1487181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2" name="Google Shape;22;p61"/>
          <p:cNvSpPr/>
          <p:nvPr>
            <p:ph idx="3" type="pic"/>
          </p:nvPr>
        </p:nvSpPr>
        <p:spPr>
          <a:xfrm>
            <a:off x="3836914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3" name="Google Shape;23;p61"/>
          <p:cNvSpPr/>
          <p:nvPr>
            <p:ph idx="4" type="pic"/>
          </p:nvPr>
        </p:nvSpPr>
        <p:spPr>
          <a:xfrm>
            <a:off x="6327578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4" name="Google Shape;24;p61"/>
          <p:cNvSpPr/>
          <p:nvPr>
            <p:ph idx="5" type="pic"/>
          </p:nvPr>
        </p:nvSpPr>
        <p:spPr>
          <a:xfrm>
            <a:off x="8747458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5" name="Google Shape;25;p61"/>
          <p:cNvSpPr txBox="1"/>
          <p:nvPr>
            <p:ph idx="1" type="body"/>
          </p:nvPr>
        </p:nvSpPr>
        <p:spPr>
          <a:xfrm>
            <a:off x="1343248" y="5084524"/>
            <a:ext cx="2123743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" name="Google Shape;26;p61"/>
          <p:cNvSpPr txBox="1"/>
          <p:nvPr>
            <p:ph idx="6" type="body"/>
          </p:nvPr>
        </p:nvSpPr>
        <p:spPr>
          <a:xfrm>
            <a:off x="3692980" y="5099206"/>
            <a:ext cx="2135755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" name="Google Shape;27;p61"/>
          <p:cNvSpPr txBox="1"/>
          <p:nvPr>
            <p:ph idx="7" type="body"/>
          </p:nvPr>
        </p:nvSpPr>
        <p:spPr>
          <a:xfrm>
            <a:off x="6183644" y="5099206"/>
            <a:ext cx="2123743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" name="Google Shape;28;p61"/>
          <p:cNvSpPr txBox="1"/>
          <p:nvPr>
            <p:ph idx="8" type="body"/>
          </p:nvPr>
        </p:nvSpPr>
        <p:spPr>
          <a:xfrm>
            <a:off x="8603525" y="5084524"/>
            <a:ext cx="2123742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" name="Google Shape;29;p61"/>
          <p:cNvSpPr txBox="1"/>
          <p:nvPr>
            <p:ph idx="9" type="body"/>
          </p:nvPr>
        </p:nvSpPr>
        <p:spPr>
          <a:xfrm>
            <a:off x="1487181" y="5464114"/>
            <a:ext cx="1845511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" name="Google Shape;30;p61"/>
          <p:cNvSpPr txBox="1"/>
          <p:nvPr>
            <p:ph idx="13" type="body"/>
          </p:nvPr>
        </p:nvSpPr>
        <p:spPr>
          <a:xfrm>
            <a:off x="3836913" y="5478796"/>
            <a:ext cx="1855949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1" name="Google Shape;31;p61"/>
          <p:cNvSpPr txBox="1"/>
          <p:nvPr>
            <p:ph idx="14" type="body"/>
          </p:nvPr>
        </p:nvSpPr>
        <p:spPr>
          <a:xfrm>
            <a:off x="6327577" y="5478796"/>
            <a:ext cx="1845511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61"/>
          <p:cNvSpPr txBox="1"/>
          <p:nvPr>
            <p:ph idx="15" type="body"/>
          </p:nvPr>
        </p:nvSpPr>
        <p:spPr>
          <a:xfrm>
            <a:off x="8747458" y="5464114"/>
            <a:ext cx="184551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" name="Google Shape;33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6" name="Google Shape;36;p61"/>
          <p:cNvCxnSpPr/>
          <p:nvPr/>
        </p:nvCxnSpPr>
        <p:spPr>
          <a:xfrm rot="10800000">
            <a:off x="7334250" y="0"/>
            <a:ext cx="4857750" cy="762000"/>
          </a:xfrm>
          <a:prstGeom prst="straightConnector1">
            <a:avLst/>
          </a:prstGeom>
          <a:noFill/>
          <a:ln cap="flat" cmpd="sng" w="9525">
            <a:solidFill>
              <a:srgbClr val="C5BEA9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7" name="Google Shape;37;p61"/>
          <p:cNvCxnSpPr/>
          <p:nvPr/>
        </p:nvCxnSpPr>
        <p:spPr>
          <a:xfrm>
            <a:off x="11487150" y="0"/>
            <a:ext cx="704850" cy="1724025"/>
          </a:xfrm>
          <a:prstGeom prst="straightConnector1">
            <a:avLst/>
          </a:prstGeom>
          <a:noFill/>
          <a:ln cap="flat" cmpd="sng" w="9525">
            <a:solidFill>
              <a:srgbClr val="C5BEA9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93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adrant">
  <p:cSld name="Quadra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4"/>
          <p:cNvSpPr txBox="1"/>
          <p:nvPr>
            <p:ph idx="1" type="body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4"/>
          <p:cNvSpPr txBox="1"/>
          <p:nvPr>
            <p:ph idx="2" type="body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4"/>
          <p:cNvSpPr txBox="1"/>
          <p:nvPr>
            <p:ph idx="3" type="body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b="1" sz="14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64"/>
          <p:cNvSpPr txBox="1"/>
          <p:nvPr>
            <p:ph idx="4" type="body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4"/>
          <p:cNvSpPr txBox="1"/>
          <p:nvPr>
            <p:ph idx="5" type="body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64"/>
          <p:cNvSpPr txBox="1"/>
          <p:nvPr>
            <p:ph idx="6" type="body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4"/>
          <p:cNvSpPr txBox="1"/>
          <p:nvPr>
            <p:ph idx="7" type="body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4"/>
          <p:cNvSpPr txBox="1"/>
          <p:nvPr>
            <p:ph idx="8" type="body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4"/>
          <p:cNvSpPr txBox="1"/>
          <p:nvPr>
            <p:ph idx="9" type="body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4"/>
          <p:cNvSpPr txBox="1"/>
          <p:nvPr>
            <p:ph idx="13" type="body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0" name="Google Shape;50;p64"/>
          <p:cNvCxnSpPr>
            <a:endCxn id="44" idx="1"/>
          </p:cNvCxnSpPr>
          <p:nvPr/>
        </p:nvCxnSpPr>
        <p:spPr>
          <a:xfrm>
            <a:off x="2315649" y="3774842"/>
            <a:ext cx="7624800" cy="0"/>
          </a:xfrm>
          <a:prstGeom prst="straightConnector1">
            <a:avLst/>
          </a:prstGeom>
          <a:noFill/>
          <a:ln cap="flat" cmpd="sng" w="44450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1" name="Google Shape;51;p64"/>
          <p:cNvCxnSpPr/>
          <p:nvPr/>
        </p:nvCxnSpPr>
        <p:spPr>
          <a:xfrm flipH="1" rot="10800000">
            <a:off x="6096000" y="2091972"/>
            <a:ext cx="4678" cy="3376818"/>
          </a:xfrm>
          <a:prstGeom prst="straightConnector1">
            <a:avLst/>
          </a:prstGeom>
          <a:noFill/>
          <a:ln cap="flat" cmpd="sng" w="44450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2" name="Google Shape;5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">
  <p:cSld name="Section Break">
    <p:bg>
      <p:bgPr>
        <a:solidFill>
          <a:schemeClr val="accent2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2"/>
          <p:cNvSpPr txBox="1"/>
          <p:nvPr>
            <p:ph type="ctrTitle"/>
          </p:nvPr>
        </p:nvSpPr>
        <p:spPr>
          <a:xfrm>
            <a:off x="6991350" y="2571235"/>
            <a:ext cx="4179570" cy="17155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7" name="Google Shape;57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828675"/>
            <a:ext cx="5876925" cy="520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comparison">
  <p:cSld name="Market comparison">
    <p:bg>
      <p:bgPr>
        <a:solidFill>
          <a:schemeClr val="accent2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6"/>
          <p:cNvSpPr txBox="1"/>
          <p:nvPr>
            <p:ph type="title"/>
          </p:nvPr>
        </p:nvSpPr>
        <p:spPr>
          <a:xfrm>
            <a:off x="1885156" y="892177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6"/>
          <p:cNvSpPr txBox="1"/>
          <p:nvPr>
            <p:ph idx="1" type="body"/>
          </p:nvPr>
        </p:nvSpPr>
        <p:spPr>
          <a:xfrm>
            <a:off x="2063855" y="3064615"/>
            <a:ext cx="1240971" cy="8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4000"/>
              <a:buNone/>
              <a:defRPr sz="4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66"/>
          <p:cNvSpPr txBox="1"/>
          <p:nvPr>
            <p:ph idx="2" type="body"/>
          </p:nvPr>
        </p:nvSpPr>
        <p:spPr>
          <a:xfrm>
            <a:off x="5475514" y="3064615"/>
            <a:ext cx="1240971" cy="8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4000"/>
              <a:buNone/>
              <a:defRPr sz="4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66"/>
          <p:cNvSpPr txBox="1"/>
          <p:nvPr>
            <p:ph idx="3" type="body"/>
          </p:nvPr>
        </p:nvSpPr>
        <p:spPr>
          <a:xfrm>
            <a:off x="8887174" y="3064615"/>
            <a:ext cx="1240971" cy="8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4000"/>
              <a:buNone/>
              <a:defRPr sz="4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66"/>
          <p:cNvSpPr txBox="1"/>
          <p:nvPr>
            <p:ph idx="4" type="body"/>
          </p:nvPr>
        </p:nvSpPr>
        <p:spPr>
          <a:xfrm>
            <a:off x="1129698" y="4824188"/>
            <a:ext cx="3124093" cy="462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66"/>
          <p:cNvSpPr txBox="1"/>
          <p:nvPr>
            <p:ph idx="5" type="body"/>
          </p:nvPr>
        </p:nvSpPr>
        <p:spPr>
          <a:xfrm>
            <a:off x="4526261" y="4824188"/>
            <a:ext cx="3139479" cy="462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cap="none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66"/>
          <p:cNvSpPr txBox="1"/>
          <p:nvPr>
            <p:ph idx="6" type="body"/>
          </p:nvPr>
        </p:nvSpPr>
        <p:spPr>
          <a:xfrm>
            <a:off x="7938210" y="4824188"/>
            <a:ext cx="3124093" cy="462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6" name="Google Shape;66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65141" y="2358007"/>
            <a:ext cx="243840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625" y="2531837"/>
            <a:ext cx="2190750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45608" y="2421056"/>
            <a:ext cx="23241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66"/>
          <p:cNvSpPr txBox="1"/>
          <p:nvPr>
            <p:ph idx="7" type="body"/>
          </p:nvPr>
        </p:nvSpPr>
        <p:spPr>
          <a:xfrm>
            <a:off x="1129698" y="5280763"/>
            <a:ext cx="3124093" cy="462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66"/>
          <p:cNvSpPr txBox="1"/>
          <p:nvPr>
            <p:ph idx="8" type="body"/>
          </p:nvPr>
        </p:nvSpPr>
        <p:spPr>
          <a:xfrm>
            <a:off x="4526261" y="5280763"/>
            <a:ext cx="3139479" cy="462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6"/>
          <p:cNvSpPr txBox="1"/>
          <p:nvPr>
            <p:ph idx="9" type="body"/>
          </p:nvPr>
        </p:nvSpPr>
        <p:spPr>
          <a:xfrm>
            <a:off x="7938210" y="5280763"/>
            <a:ext cx="3124093" cy="462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rt Art">
  <p:cSld name="Smart Art"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7"/>
          <p:cNvSpPr/>
          <p:nvPr>
            <p:ph idx="2" type="dgm"/>
          </p:nvPr>
        </p:nvSpPr>
        <p:spPr>
          <a:xfrm>
            <a:off x="838200" y="2136776"/>
            <a:ext cx="10515600" cy="369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80" name="Google Shape;80;p67"/>
          <p:cNvCxnSpPr/>
          <p:nvPr/>
        </p:nvCxnSpPr>
        <p:spPr>
          <a:xfrm flipH="1" rot="10800000">
            <a:off x="0" y="0"/>
            <a:ext cx="2590800" cy="76200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1" name="Google Shape;81;p67"/>
          <p:cNvCxnSpPr/>
          <p:nvPr/>
        </p:nvCxnSpPr>
        <p:spPr>
          <a:xfrm flipH="1">
            <a:off x="0" y="0"/>
            <a:ext cx="704850" cy="1027906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2" name="Google Shape;82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 Content">
  <p:cSld name="3  Content"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0"/>
          <p:cNvSpPr txBox="1"/>
          <p:nvPr>
            <p:ph type="title"/>
          </p:nvPr>
        </p:nvSpPr>
        <p:spPr>
          <a:xfrm>
            <a:off x="1885156" y="892177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70"/>
          <p:cNvSpPr txBox="1"/>
          <p:nvPr>
            <p:ph idx="1" type="body"/>
          </p:nvPr>
        </p:nvSpPr>
        <p:spPr>
          <a:xfrm>
            <a:off x="1075447" y="2370670"/>
            <a:ext cx="1856232" cy="1664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70"/>
          <p:cNvSpPr txBox="1"/>
          <p:nvPr>
            <p:ph idx="2" type="body"/>
          </p:nvPr>
        </p:nvSpPr>
        <p:spPr>
          <a:xfrm>
            <a:off x="838200" y="3788813"/>
            <a:ext cx="2330726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7" name="Google Shape;87;p70"/>
          <p:cNvSpPr txBox="1"/>
          <p:nvPr>
            <p:ph idx="3" type="body"/>
          </p:nvPr>
        </p:nvSpPr>
        <p:spPr>
          <a:xfrm>
            <a:off x="838200" y="4464810"/>
            <a:ext cx="2330726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70"/>
          <p:cNvSpPr txBox="1"/>
          <p:nvPr>
            <p:ph idx="4" type="body"/>
          </p:nvPr>
        </p:nvSpPr>
        <p:spPr>
          <a:xfrm>
            <a:off x="838200" y="5120722"/>
            <a:ext cx="2330726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70"/>
          <p:cNvSpPr txBox="1"/>
          <p:nvPr>
            <p:ph idx="5" type="body"/>
          </p:nvPr>
        </p:nvSpPr>
        <p:spPr>
          <a:xfrm>
            <a:off x="3805651" y="2370670"/>
            <a:ext cx="1856232" cy="1664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70"/>
          <p:cNvSpPr txBox="1"/>
          <p:nvPr>
            <p:ph idx="6" type="body"/>
          </p:nvPr>
        </p:nvSpPr>
        <p:spPr>
          <a:xfrm>
            <a:off x="3562665" y="3788813"/>
            <a:ext cx="2342205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1" name="Google Shape;91;p70"/>
          <p:cNvSpPr txBox="1"/>
          <p:nvPr>
            <p:ph idx="7" type="body"/>
          </p:nvPr>
        </p:nvSpPr>
        <p:spPr>
          <a:xfrm>
            <a:off x="3562665" y="4464810"/>
            <a:ext cx="2342205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2" name="Google Shape;92;p70"/>
          <p:cNvSpPr txBox="1"/>
          <p:nvPr>
            <p:ph idx="8" type="body"/>
          </p:nvPr>
        </p:nvSpPr>
        <p:spPr>
          <a:xfrm>
            <a:off x="3562665" y="5120722"/>
            <a:ext cx="2342205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70"/>
          <p:cNvSpPr txBox="1"/>
          <p:nvPr>
            <p:ph idx="9" type="body"/>
          </p:nvPr>
        </p:nvSpPr>
        <p:spPr>
          <a:xfrm>
            <a:off x="6530117" y="2370670"/>
            <a:ext cx="1856232" cy="1664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70"/>
          <p:cNvSpPr txBox="1"/>
          <p:nvPr>
            <p:ph idx="13" type="body"/>
          </p:nvPr>
        </p:nvSpPr>
        <p:spPr>
          <a:xfrm>
            <a:off x="6298609" y="3788813"/>
            <a:ext cx="2330726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5" name="Google Shape;95;p70"/>
          <p:cNvSpPr txBox="1"/>
          <p:nvPr>
            <p:ph idx="14" type="body"/>
          </p:nvPr>
        </p:nvSpPr>
        <p:spPr>
          <a:xfrm>
            <a:off x="6298609" y="4464810"/>
            <a:ext cx="2330726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6" name="Google Shape;96;p70"/>
          <p:cNvSpPr txBox="1"/>
          <p:nvPr>
            <p:ph idx="15" type="body"/>
          </p:nvPr>
        </p:nvSpPr>
        <p:spPr>
          <a:xfrm>
            <a:off x="6298609" y="5120722"/>
            <a:ext cx="2330726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70"/>
          <p:cNvSpPr txBox="1"/>
          <p:nvPr>
            <p:ph idx="16" type="body"/>
          </p:nvPr>
        </p:nvSpPr>
        <p:spPr>
          <a:xfrm>
            <a:off x="9260321" y="2370670"/>
            <a:ext cx="1856232" cy="1664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70"/>
          <p:cNvSpPr txBox="1"/>
          <p:nvPr>
            <p:ph idx="17" type="body"/>
          </p:nvPr>
        </p:nvSpPr>
        <p:spPr>
          <a:xfrm>
            <a:off x="9023074" y="3788457"/>
            <a:ext cx="2330726" cy="804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9" name="Google Shape;99;p70"/>
          <p:cNvSpPr txBox="1"/>
          <p:nvPr>
            <p:ph idx="18" type="body"/>
          </p:nvPr>
        </p:nvSpPr>
        <p:spPr>
          <a:xfrm>
            <a:off x="9023074" y="4464454"/>
            <a:ext cx="2330726" cy="4385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cxnSp>
        <p:nvCxnSpPr>
          <p:cNvPr id="100" name="Google Shape;100;p70"/>
          <p:cNvCxnSpPr/>
          <p:nvPr/>
        </p:nvCxnSpPr>
        <p:spPr>
          <a:xfrm flipH="1">
            <a:off x="0" y="0"/>
            <a:ext cx="1238250" cy="1328057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1" name="Google Shape;101;p70"/>
          <p:cNvCxnSpPr/>
          <p:nvPr/>
        </p:nvCxnSpPr>
        <p:spPr>
          <a:xfrm flipH="1">
            <a:off x="0" y="0"/>
            <a:ext cx="3790950" cy="892177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2" name="Google Shape;102;p70"/>
          <p:cNvSpPr txBox="1"/>
          <p:nvPr>
            <p:ph idx="19" type="body"/>
          </p:nvPr>
        </p:nvSpPr>
        <p:spPr>
          <a:xfrm>
            <a:off x="9023074" y="5120366"/>
            <a:ext cx="2330726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ntent">
  <p:cSld name="Three Content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3"/>
          <p:cNvSpPr txBox="1"/>
          <p:nvPr>
            <p:ph type="title"/>
          </p:nvPr>
        </p:nvSpPr>
        <p:spPr>
          <a:xfrm>
            <a:off x="1885156" y="892177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73"/>
          <p:cNvSpPr txBox="1"/>
          <p:nvPr>
            <p:ph idx="1" type="body"/>
          </p:nvPr>
        </p:nvSpPr>
        <p:spPr>
          <a:xfrm>
            <a:off x="1243104" y="2776936"/>
            <a:ext cx="288247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9" name="Google Shape;109;p73"/>
          <p:cNvSpPr txBox="1"/>
          <p:nvPr>
            <p:ph idx="2" type="body"/>
          </p:nvPr>
        </p:nvSpPr>
        <p:spPr>
          <a:xfrm>
            <a:off x="1243104" y="3834606"/>
            <a:ext cx="2882475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73"/>
          <p:cNvSpPr txBox="1"/>
          <p:nvPr>
            <p:ph idx="3" type="body"/>
          </p:nvPr>
        </p:nvSpPr>
        <p:spPr>
          <a:xfrm>
            <a:off x="4647665" y="2776936"/>
            <a:ext cx="289667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1" name="Google Shape;111;p73"/>
          <p:cNvSpPr txBox="1"/>
          <p:nvPr>
            <p:ph idx="4" type="body"/>
          </p:nvPr>
        </p:nvSpPr>
        <p:spPr>
          <a:xfrm>
            <a:off x="4647665" y="3834606"/>
            <a:ext cx="2896671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73"/>
          <p:cNvSpPr txBox="1"/>
          <p:nvPr>
            <p:ph idx="5" type="body"/>
          </p:nvPr>
        </p:nvSpPr>
        <p:spPr>
          <a:xfrm>
            <a:off x="8066421" y="2776936"/>
            <a:ext cx="288247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73"/>
          <p:cNvSpPr txBox="1"/>
          <p:nvPr>
            <p:ph idx="6" type="body"/>
          </p:nvPr>
        </p:nvSpPr>
        <p:spPr>
          <a:xfrm>
            <a:off x="8066421" y="3834606"/>
            <a:ext cx="2882475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7" name="Google Shape;117;p73"/>
          <p:cNvCxnSpPr/>
          <p:nvPr/>
        </p:nvCxnSpPr>
        <p:spPr>
          <a:xfrm flipH="1">
            <a:off x="0" y="0"/>
            <a:ext cx="1238250" cy="310515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8" name="Google Shape;118;p73"/>
          <p:cNvCxnSpPr/>
          <p:nvPr/>
        </p:nvCxnSpPr>
        <p:spPr>
          <a:xfrm flipH="1">
            <a:off x="0" y="0"/>
            <a:ext cx="2238376" cy="247650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2">
  <p:cSld name="Timeline 2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8"/>
          <p:cNvSpPr/>
          <p:nvPr/>
        </p:nvSpPr>
        <p:spPr>
          <a:xfrm>
            <a:off x="0" y="3057683"/>
            <a:ext cx="12191998" cy="20101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68"/>
          <p:cNvSpPr txBox="1"/>
          <p:nvPr>
            <p:ph idx="1" type="body"/>
          </p:nvPr>
        </p:nvSpPr>
        <p:spPr>
          <a:xfrm>
            <a:off x="914399" y="3354712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b="1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68"/>
          <p:cNvSpPr txBox="1"/>
          <p:nvPr>
            <p:ph idx="2" type="body"/>
          </p:nvPr>
        </p:nvSpPr>
        <p:spPr>
          <a:xfrm>
            <a:off x="196596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68"/>
          <p:cNvSpPr txBox="1"/>
          <p:nvPr>
            <p:ph idx="3" type="body"/>
          </p:nvPr>
        </p:nvSpPr>
        <p:spPr>
          <a:xfrm>
            <a:off x="275388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68"/>
          <p:cNvSpPr txBox="1"/>
          <p:nvPr>
            <p:ph idx="4" type="body"/>
          </p:nvPr>
        </p:nvSpPr>
        <p:spPr>
          <a:xfrm>
            <a:off x="354180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68"/>
          <p:cNvSpPr txBox="1"/>
          <p:nvPr>
            <p:ph idx="5" type="body"/>
          </p:nvPr>
        </p:nvSpPr>
        <p:spPr>
          <a:xfrm>
            <a:off x="432972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68"/>
          <p:cNvSpPr txBox="1"/>
          <p:nvPr>
            <p:ph idx="6" type="body"/>
          </p:nvPr>
        </p:nvSpPr>
        <p:spPr>
          <a:xfrm>
            <a:off x="914400" y="4292468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b="1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68"/>
          <p:cNvSpPr txBox="1"/>
          <p:nvPr>
            <p:ph idx="7" type="body"/>
          </p:nvPr>
        </p:nvSpPr>
        <p:spPr>
          <a:xfrm>
            <a:off x="511764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68"/>
          <p:cNvSpPr txBox="1"/>
          <p:nvPr>
            <p:ph idx="8" type="body"/>
          </p:nvPr>
        </p:nvSpPr>
        <p:spPr>
          <a:xfrm>
            <a:off x="590556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68"/>
          <p:cNvSpPr txBox="1"/>
          <p:nvPr>
            <p:ph idx="9" type="body"/>
          </p:nvPr>
        </p:nvSpPr>
        <p:spPr>
          <a:xfrm>
            <a:off x="669348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68"/>
          <p:cNvSpPr txBox="1"/>
          <p:nvPr>
            <p:ph idx="13" type="body"/>
          </p:nvPr>
        </p:nvSpPr>
        <p:spPr>
          <a:xfrm>
            <a:off x="905724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68"/>
          <p:cNvSpPr txBox="1"/>
          <p:nvPr>
            <p:ph idx="14" type="body"/>
          </p:nvPr>
        </p:nvSpPr>
        <p:spPr>
          <a:xfrm>
            <a:off x="748140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68"/>
          <p:cNvSpPr txBox="1"/>
          <p:nvPr>
            <p:ph idx="15" type="body"/>
          </p:nvPr>
        </p:nvSpPr>
        <p:spPr>
          <a:xfrm>
            <a:off x="826932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68"/>
          <p:cNvSpPr txBox="1"/>
          <p:nvPr>
            <p:ph idx="16" type="body"/>
          </p:nvPr>
        </p:nvSpPr>
        <p:spPr>
          <a:xfrm>
            <a:off x="9845160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68"/>
          <p:cNvSpPr txBox="1"/>
          <p:nvPr>
            <p:ph idx="17" type="body"/>
          </p:nvPr>
        </p:nvSpPr>
        <p:spPr>
          <a:xfrm>
            <a:off x="10633085" y="3502152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68"/>
          <p:cNvSpPr txBox="1"/>
          <p:nvPr>
            <p:ph idx="18" type="body"/>
          </p:nvPr>
        </p:nvSpPr>
        <p:spPr>
          <a:xfrm>
            <a:off x="1969915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68"/>
          <p:cNvSpPr txBox="1"/>
          <p:nvPr>
            <p:ph idx="19" type="body"/>
          </p:nvPr>
        </p:nvSpPr>
        <p:spPr>
          <a:xfrm>
            <a:off x="2757602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68"/>
          <p:cNvSpPr txBox="1"/>
          <p:nvPr>
            <p:ph idx="20" type="body"/>
          </p:nvPr>
        </p:nvSpPr>
        <p:spPr>
          <a:xfrm>
            <a:off x="3545289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68"/>
          <p:cNvSpPr txBox="1"/>
          <p:nvPr>
            <p:ph idx="21" type="body"/>
          </p:nvPr>
        </p:nvSpPr>
        <p:spPr>
          <a:xfrm>
            <a:off x="4332976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68"/>
          <p:cNvSpPr txBox="1"/>
          <p:nvPr>
            <p:ph idx="22" type="body"/>
          </p:nvPr>
        </p:nvSpPr>
        <p:spPr>
          <a:xfrm>
            <a:off x="5120663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68"/>
          <p:cNvSpPr txBox="1"/>
          <p:nvPr>
            <p:ph idx="23" type="body"/>
          </p:nvPr>
        </p:nvSpPr>
        <p:spPr>
          <a:xfrm>
            <a:off x="5908350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68"/>
          <p:cNvSpPr txBox="1"/>
          <p:nvPr>
            <p:ph idx="24" type="body"/>
          </p:nvPr>
        </p:nvSpPr>
        <p:spPr>
          <a:xfrm>
            <a:off x="6696037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68"/>
          <p:cNvSpPr txBox="1"/>
          <p:nvPr>
            <p:ph idx="25" type="body"/>
          </p:nvPr>
        </p:nvSpPr>
        <p:spPr>
          <a:xfrm>
            <a:off x="9059098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68"/>
          <p:cNvSpPr txBox="1"/>
          <p:nvPr>
            <p:ph idx="26" type="body"/>
          </p:nvPr>
        </p:nvSpPr>
        <p:spPr>
          <a:xfrm>
            <a:off x="7483724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68"/>
          <p:cNvSpPr txBox="1"/>
          <p:nvPr>
            <p:ph idx="27" type="body"/>
          </p:nvPr>
        </p:nvSpPr>
        <p:spPr>
          <a:xfrm>
            <a:off x="8271411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68"/>
          <p:cNvSpPr txBox="1"/>
          <p:nvPr>
            <p:ph idx="28" type="body"/>
          </p:nvPr>
        </p:nvSpPr>
        <p:spPr>
          <a:xfrm>
            <a:off x="9846785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68"/>
          <p:cNvSpPr txBox="1"/>
          <p:nvPr>
            <p:ph idx="29" type="body"/>
          </p:nvPr>
        </p:nvSpPr>
        <p:spPr>
          <a:xfrm>
            <a:off x="10634472" y="4425696"/>
            <a:ext cx="640080" cy="20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68"/>
          <p:cNvSpPr/>
          <p:nvPr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rgbClr val="E2B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3 Column">
  <p:cSld name="Content 3 Column">
    <p:bg>
      <p:bgPr>
        <a:solidFill>
          <a:schemeClr val="accent2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4"/>
          <p:cNvSpPr txBox="1"/>
          <p:nvPr>
            <p:ph type="title"/>
          </p:nvPr>
        </p:nvSpPr>
        <p:spPr>
          <a:xfrm>
            <a:off x="1885156" y="892177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74"/>
          <p:cNvSpPr txBox="1"/>
          <p:nvPr>
            <p:ph idx="1" type="body"/>
          </p:nvPr>
        </p:nvSpPr>
        <p:spPr>
          <a:xfrm>
            <a:off x="1485900" y="2563123"/>
            <a:ext cx="40319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74"/>
          <p:cNvSpPr txBox="1"/>
          <p:nvPr>
            <p:ph idx="2" type="body"/>
          </p:nvPr>
        </p:nvSpPr>
        <p:spPr>
          <a:xfrm>
            <a:off x="1485664" y="3070348"/>
            <a:ext cx="4031030" cy="1057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74"/>
          <p:cNvSpPr txBox="1"/>
          <p:nvPr>
            <p:ph idx="3" type="body"/>
          </p:nvPr>
        </p:nvSpPr>
        <p:spPr>
          <a:xfrm>
            <a:off x="6673004" y="2563123"/>
            <a:ext cx="40319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74"/>
          <p:cNvSpPr txBox="1"/>
          <p:nvPr>
            <p:ph idx="4" type="body"/>
          </p:nvPr>
        </p:nvSpPr>
        <p:spPr>
          <a:xfrm>
            <a:off x="6673143" y="3070348"/>
            <a:ext cx="4031030" cy="1057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74"/>
          <p:cNvSpPr txBox="1"/>
          <p:nvPr>
            <p:ph idx="5" type="body"/>
          </p:nvPr>
        </p:nvSpPr>
        <p:spPr>
          <a:xfrm>
            <a:off x="1485899" y="4319431"/>
            <a:ext cx="40319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74"/>
          <p:cNvSpPr txBox="1"/>
          <p:nvPr>
            <p:ph idx="6" type="body"/>
          </p:nvPr>
        </p:nvSpPr>
        <p:spPr>
          <a:xfrm>
            <a:off x="1486412" y="4826656"/>
            <a:ext cx="4031030" cy="1057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74"/>
          <p:cNvSpPr txBox="1"/>
          <p:nvPr>
            <p:ph idx="7" type="body"/>
          </p:nvPr>
        </p:nvSpPr>
        <p:spPr>
          <a:xfrm>
            <a:off x="6672630" y="4319431"/>
            <a:ext cx="40319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74"/>
          <p:cNvSpPr txBox="1"/>
          <p:nvPr>
            <p:ph idx="8" type="body"/>
          </p:nvPr>
        </p:nvSpPr>
        <p:spPr>
          <a:xfrm>
            <a:off x="6673143" y="4826656"/>
            <a:ext cx="4031030" cy="1057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5" name="Google Shape;165;p74"/>
          <p:cNvCxnSpPr/>
          <p:nvPr/>
        </p:nvCxnSpPr>
        <p:spPr>
          <a:xfrm>
            <a:off x="8688388" y="0"/>
            <a:ext cx="3503612" cy="235295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" name="Google Shape;166;p74"/>
          <p:cNvCxnSpPr/>
          <p:nvPr/>
        </p:nvCxnSpPr>
        <p:spPr>
          <a:xfrm>
            <a:off x="9720943" y="0"/>
            <a:ext cx="2471057" cy="2699032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7" name="Google Shape;167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73953"/>
            <a:ext cx="20574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9000" y="5180889"/>
            <a:ext cx="11430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5"/>
          <p:cNvSpPr txBox="1"/>
          <p:nvPr>
            <p:ph type="title"/>
          </p:nvPr>
        </p:nvSpPr>
        <p:spPr>
          <a:xfrm>
            <a:off x="5476875" y="1671639"/>
            <a:ext cx="5111750" cy="1204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75"/>
          <p:cNvSpPr txBox="1"/>
          <p:nvPr>
            <p:ph idx="1" type="body"/>
          </p:nvPr>
        </p:nvSpPr>
        <p:spPr>
          <a:xfrm>
            <a:off x="5476875" y="3682546"/>
            <a:ext cx="5111750" cy="15255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cxnSp>
        <p:nvCxnSpPr>
          <p:cNvPr id="172" name="Google Shape;172;p75"/>
          <p:cNvCxnSpPr/>
          <p:nvPr/>
        </p:nvCxnSpPr>
        <p:spPr>
          <a:xfrm rot="10800000">
            <a:off x="0" y="876300"/>
            <a:ext cx="4762500" cy="1628775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3" name="Google Shape;173;p75"/>
          <p:cNvCxnSpPr/>
          <p:nvPr/>
        </p:nvCxnSpPr>
        <p:spPr>
          <a:xfrm rot="10800000">
            <a:off x="2638425" y="0"/>
            <a:ext cx="2124076" cy="5186363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00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2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6"/>
          <p:cNvSpPr txBox="1"/>
          <p:nvPr>
            <p:ph type="ctrTitle"/>
          </p:nvPr>
        </p:nvSpPr>
        <p:spPr>
          <a:xfrm>
            <a:off x="4267200" y="1615736"/>
            <a:ext cx="4179570" cy="15247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76"/>
          <p:cNvSpPr txBox="1"/>
          <p:nvPr>
            <p:ph idx="1" type="subTitle"/>
          </p:nvPr>
        </p:nvSpPr>
        <p:spPr>
          <a:xfrm>
            <a:off x="4267200" y="3238103"/>
            <a:ext cx="4179570" cy="2004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80" name="Google Shape;180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31769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6"/>
          <p:cNvSpPr txBox="1"/>
          <p:nvPr>
            <p:ph idx="10" type="dt"/>
          </p:nvPr>
        </p:nvSpPr>
        <p:spPr>
          <a:xfrm>
            <a:off x="4267200" y="6356350"/>
            <a:ext cx="17743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76"/>
          <p:cNvSpPr txBox="1"/>
          <p:nvPr>
            <p:ph idx="11" type="ftr"/>
          </p:nvPr>
        </p:nvSpPr>
        <p:spPr>
          <a:xfrm>
            <a:off x="6479721" y="6356350"/>
            <a:ext cx="266155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76"/>
          <p:cNvSpPr txBox="1"/>
          <p:nvPr>
            <p:ph idx="12" type="sldNum"/>
          </p:nvPr>
        </p:nvSpPr>
        <p:spPr>
          <a:xfrm>
            <a:off x="9579428" y="6356350"/>
            <a:ext cx="17743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c17358d524_1_44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g1c17358d524_1_44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g1c17358d524_1_44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g1c17358d524_1_44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TxTwoObj">
  <p:cSld name="TWO_OBJECTS_WITH_TEXT">
    <p:bg>
      <p:bgPr>
        <a:solidFill>
          <a:schemeClr val="accen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5"/>
          <p:cNvSpPr txBox="1"/>
          <p:nvPr>
            <p:ph type="title"/>
          </p:nvPr>
        </p:nvSpPr>
        <p:spPr>
          <a:xfrm>
            <a:off x="2933700" y="892177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65"/>
          <p:cNvSpPr txBox="1"/>
          <p:nvPr>
            <p:ph idx="1" type="body"/>
          </p:nvPr>
        </p:nvSpPr>
        <p:spPr>
          <a:xfrm>
            <a:off x="2933700" y="2776936"/>
            <a:ext cx="39243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2" name="Google Shape;192;p65"/>
          <p:cNvSpPr txBox="1"/>
          <p:nvPr>
            <p:ph idx="2" type="body"/>
          </p:nvPr>
        </p:nvSpPr>
        <p:spPr>
          <a:xfrm>
            <a:off x="2933700" y="3834606"/>
            <a:ext cx="3924300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3" name="Google Shape;193;p65"/>
          <p:cNvSpPr txBox="1"/>
          <p:nvPr>
            <p:ph idx="3" type="body"/>
          </p:nvPr>
        </p:nvSpPr>
        <p:spPr>
          <a:xfrm>
            <a:off x="7410173" y="2776936"/>
            <a:ext cx="394362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4" name="Google Shape;194;p65"/>
          <p:cNvSpPr txBox="1"/>
          <p:nvPr>
            <p:ph idx="4" type="body"/>
          </p:nvPr>
        </p:nvSpPr>
        <p:spPr>
          <a:xfrm>
            <a:off x="7410173" y="3834606"/>
            <a:ext cx="3943627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8" name="Google Shape;198;p65"/>
          <p:cNvPicPr preferRelativeResize="0"/>
          <p:nvPr/>
        </p:nvPicPr>
        <p:blipFill rotWithShape="1">
          <a:blip r:embed="rId2">
            <a:alphaModFix/>
          </a:blip>
          <a:srcRect b="22673" l="39434" r="0" t="20278"/>
          <a:stretch/>
        </p:blipFill>
        <p:spPr>
          <a:xfrm>
            <a:off x="25785" y="0"/>
            <a:ext cx="4368030" cy="3912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and table">
  <p:cSld name="Chart and table">
    <p:bg>
      <p:bgPr>
        <a:solidFill>
          <a:schemeClr val="accen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69"/>
          <p:cNvSpPr txBox="1"/>
          <p:nvPr>
            <p:ph idx="1" type="body"/>
          </p:nvPr>
        </p:nvSpPr>
        <p:spPr>
          <a:xfrm>
            <a:off x="748749" y="1361938"/>
            <a:ext cx="6765925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69"/>
          <p:cNvSpPr/>
          <p:nvPr>
            <p:ph idx="2" type="chart"/>
          </p:nvPr>
        </p:nvSpPr>
        <p:spPr>
          <a:xfrm>
            <a:off x="838200" y="2286002"/>
            <a:ext cx="6094270" cy="3542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69"/>
          <p:cNvSpPr txBox="1"/>
          <p:nvPr>
            <p:ph idx="3" type="body"/>
          </p:nvPr>
        </p:nvSpPr>
        <p:spPr>
          <a:xfrm>
            <a:off x="7858125" y="2284624"/>
            <a:ext cx="3147332" cy="306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69"/>
          <p:cNvSpPr txBox="1"/>
          <p:nvPr>
            <p:ph idx="4" type="body"/>
          </p:nvPr>
        </p:nvSpPr>
        <p:spPr>
          <a:xfrm>
            <a:off x="7858125" y="2779713"/>
            <a:ext cx="3148013" cy="3095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200"/>
              <a:buNone/>
              <a:defRPr sz="12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100"/>
              <a:buNone/>
              <a:defRPr sz="1100">
                <a:solidFill>
                  <a:srgbClr val="59595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050"/>
              <a:buNone/>
              <a:defRPr sz="1050">
                <a:solidFill>
                  <a:srgbClr val="59595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000"/>
              <a:buNone/>
              <a:defRPr sz="1000">
                <a:solidFill>
                  <a:srgbClr val="59595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000"/>
              <a:buNone/>
              <a:defRPr sz="1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secHead">
  <p:cSld name="SECTION_HEADER">
    <p:bg>
      <p:bgPr>
        <a:solidFill>
          <a:schemeClr val="accen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1"/>
          <p:cNvSpPr txBox="1"/>
          <p:nvPr>
            <p:ph type="title"/>
          </p:nvPr>
        </p:nvSpPr>
        <p:spPr>
          <a:xfrm>
            <a:off x="1362075" y="1671639"/>
            <a:ext cx="5111750" cy="1204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71"/>
          <p:cNvSpPr txBox="1"/>
          <p:nvPr>
            <p:ph idx="1" type="body"/>
          </p:nvPr>
        </p:nvSpPr>
        <p:spPr>
          <a:xfrm>
            <a:off x="1362075" y="3660774"/>
            <a:ext cx="5111750" cy="1525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cxnSp>
        <p:nvCxnSpPr>
          <p:cNvPr id="211" name="Google Shape;211;p71"/>
          <p:cNvCxnSpPr/>
          <p:nvPr/>
        </p:nvCxnSpPr>
        <p:spPr>
          <a:xfrm>
            <a:off x="9096375" y="1497012"/>
            <a:ext cx="3095625" cy="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2" name="Google Shape;212;p71"/>
          <p:cNvCxnSpPr/>
          <p:nvPr/>
        </p:nvCxnSpPr>
        <p:spPr>
          <a:xfrm flipH="1">
            <a:off x="6953250" y="-25401"/>
            <a:ext cx="3790950" cy="6902451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3" name="Google Shape;213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71"/>
          <p:cNvSpPr txBox="1"/>
          <p:nvPr>
            <p:ph idx="11" type="ftr"/>
          </p:nvPr>
        </p:nvSpPr>
        <p:spPr>
          <a:xfrm>
            <a:off x="5224463" y="6356350"/>
            <a:ext cx="17430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5581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72"/>
          <p:cNvSpPr txBox="1"/>
          <p:nvPr>
            <p:ph type="title"/>
          </p:nvPr>
        </p:nvSpPr>
        <p:spPr>
          <a:xfrm>
            <a:off x="5920169" y="1152771"/>
            <a:ext cx="5431971" cy="8463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19" name="Google Shape;219;p72"/>
          <p:cNvCxnSpPr/>
          <p:nvPr/>
        </p:nvCxnSpPr>
        <p:spPr>
          <a:xfrm flipH="1" rot="10800000">
            <a:off x="2209800" y="0"/>
            <a:ext cx="2438400" cy="685800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0" name="Google Shape;220;p72"/>
          <p:cNvSpPr txBox="1"/>
          <p:nvPr>
            <p:ph idx="1" type="body"/>
          </p:nvPr>
        </p:nvSpPr>
        <p:spPr>
          <a:xfrm>
            <a:off x="5922254" y="2469515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p72"/>
          <p:cNvSpPr txBox="1"/>
          <p:nvPr>
            <p:ph idx="2" type="body"/>
          </p:nvPr>
        </p:nvSpPr>
        <p:spPr>
          <a:xfrm>
            <a:off x="5921828" y="2798940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2" name="Google Shape;222;p72"/>
          <p:cNvSpPr txBox="1"/>
          <p:nvPr>
            <p:ph idx="3" type="body"/>
          </p:nvPr>
        </p:nvSpPr>
        <p:spPr>
          <a:xfrm>
            <a:off x="5922254" y="3569311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3" name="Google Shape;223;p72"/>
          <p:cNvSpPr txBox="1"/>
          <p:nvPr>
            <p:ph idx="4" type="body"/>
          </p:nvPr>
        </p:nvSpPr>
        <p:spPr>
          <a:xfrm>
            <a:off x="5921828" y="3898736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4" name="Google Shape;224;p72"/>
          <p:cNvSpPr txBox="1"/>
          <p:nvPr>
            <p:ph idx="5" type="body"/>
          </p:nvPr>
        </p:nvSpPr>
        <p:spPr>
          <a:xfrm>
            <a:off x="5922254" y="4669107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5" name="Google Shape;225;p72"/>
          <p:cNvSpPr txBox="1"/>
          <p:nvPr>
            <p:ph idx="6" type="body"/>
          </p:nvPr>
        </p:nvSpPr>
        <p:spPr>
          <a:xfrm>
            <a:off x="5921828" y="4998532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6" name="Google Shape;226;p72"/>
          <p:cNvSpPr txBox="1"/>
          <p:nvPr>
            <p:ph idx="10" type="dt"/>
          </p:nvPr>
        </p:nvSpPr>
        <p:spPr>
          <a:xfrm>
            <a:off x="5919680" y="6356350"/>
            <a:ext cx="94751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72"/>
          <p:cNvSpPr txBox="1"/>
          <p:nvPr>
            <p:ph idx="11" type="ftr"/>
          </p:nvPr>
        </p:nvSpPr>
        <p:spPr>
          <a:xfrm>
            <a:off x="7161955" y="6356350"/>
            <a:ext cx="32439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72"/>
          <p:cNvSpPr txBox="1"/>
          <p:nvPr>
            <p:ph idx="12" type="sldNum"/>
          </p:nvPr>
        </p:nvSpPr>
        <p:spPr>
          <a:xfrm>
            <a:off x="10700656" y="6356350"/>
            <a:ext cx="6531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63"/>
          <p:cNvPicPr preferRelativeResize="0"/>
          <p:nvPr/>
        </p:nvPicPr>
        <p:blipFill rotWithShape="1">
          <a:blip r:embed="rId2">
            <a:alphaModFix/>
          </a:blip>
          <a:srcRect b="23070" l="0" r="41824" t="18301"/>
          <a:stretch/>
        </p:blipFill>
        <p:spPr>
          <a:xfrm flipH="1">
            <a:off x="0" y="0"/>
            <a:ext cx="5441888" cy="6858000"/>
          </a:xfrm>
          <a:custGeom>
            <a:rect b="b" l="l" r="r" t="t"/>
            <a:pathLst>
              <a:path extrusionOk="0" h="6858000" w="5441888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31" name="Google Shape;231;p63"/>
          <p:cNvSpPr txBox="1"/>
          <p:nvPr>
            <p:ph type="title"/>
          </p:nvPr>
        </p:nvSpPr>
        <p:spPr>
          <a:xfrm>
            <a:off x="5920169" y="1152771"/>
            <a:ext cx="5431971" cy="8463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63"/>
          <p:cNvSpPr txBox="1"/>
          <p:nvPr>
            <p:ph idx="1" type="body"/>
          </p:nvPr>
        </p:nvSpPr>
        <p:spPr>
          <a:xfrm>
            <a:off x="5922254" y="2469515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3" name="Google Shape;233;p63"/>
          <p:cNvSpPr txBox="1"/>
          <p:nvPr>
            <p:ph idx="2" type="body"/>
          </p:nvPr>
        </p:nvSpPr>
        <p:spPr>
          <a:xfrm>
            <a:off x="5921828" y="2798940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63"/>
          <p:cNvSpPr txBox="1"/>
          <p:nvPr>
            <p:ph idx="3" type="body"/>
          </p:nvPr>
        </p:nvSpPr>
        <p:spPr>
          <a:xfrm>
            <a:off x="5922254" y="3569311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5" name="Google Shape;235;p63"/>
          <p:cNvSpPr txBox="1"/>
          <p:nvPr>
            <p:ph idx="4" type="body"/>
          </p:nvPr>
        </p:nvSpPr>
        <p:spPr>
          <a:xfrm>
            <a:off x="5921828" y="3898736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6" name="Google Shape;236;p63"/>
          <p:cNvSpPr txBox="1"/>
          <p:nvPr>
            <p:ph idx="5" type="body"/>
          </p:nvPr>
        </p:nvSpPr>
        <p:spPr>
          <a:xfrm>
            <a:off x="5922254" y="4669107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63"/>
          <p:cNvSpPr txBox="1"/>
          <p:nvPr>
            <p:ph idx="6" type="body"/>
          </p:nvPr>
        </p:nvSpPr>
        <p:spPr>
          <a:xfrm>
            <a:off x="5921828" y="4998532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7"/>
          <p:cNvSpPr/>
          <p:nvPr/>
        </p:nvSpPr>
        <p:spPr>
          <a:xfrm>
            <a:off x="2113884" y="0"/>
            <a:ext cx="10078116" cy="6858000"/>
          </a:xfrm>
          <a:custGeom>
            <a:rect b="b" l="l" r="r" t="t"/>
            <a:pathLst>
              <a:path extrusionOk="0" h="6858000" w="10078116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77"/>
          <p:cNvSpPr txBox="1"/>
          <p:nvPr>
            <p:ph type="title"/>
          </p:nvPr>
        </p:nvSpPr>
        <p:spPr>
          <a:xfrm>
            <a:off x="838200" y="5509419"/>
            <a:ext cx="4082142" cy="58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77"/>
          <p:cNvSpPr txBox="1"/>
          <p:nvPr>
            <p:ph idx="1" type="body"/>
          </p:nvPr>
        </p:nvSpPr>
        <p:spPr>
          <a:xfrm>
            <a:off x="148318" y="1481138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cap="none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77"/>
          <p:cNvSpPr txBox="1"/>
          <p:nvPr>
            <p:ph idx="2" type="body"/>
          </p:nvPr>
        </p:nvSpPr>
        <p:spPr>
          <a:xfrm>
            <a:off x="714375" y="2557463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cap="none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6" name="Google Shape;246;p77"/>
          <p:cNvSpPr txBox="1"/>
          <p:nvPr>
            <p:ph idx="3" type="body"/>
          </p:nvPr>
        </p:nvSpPr>
        <p:spPr>
          <a:xfrm>
            <a:off x="1320800" y="3633788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cap="none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7" name="Google Shape;247;p77"/>
          <p:cNvSpPr txBox="1"/>
          <p:nvPr>
            <p:ph idx="4" type="body"/>
          </p:nvPr>
        </p:nvSpPr>
        <p:spPr>
          <a:xfrm>
            <a:off x="1905000" y="4710114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cap="none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8" name="Google Shape;248;p77"/>
          <p:cNvSpPr txBox="1"/>
          <p:nvPr>
            <p:ph idx="5" type="body"/>
          </p:nvPr>
        </p:nvSpPr>
        <p:spPr>
          <a:xfrm>
            <a:off x="4401535" y="1594478"/>
            <a:ext cx="5539095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77"/>
          <p:cNvSpPr txBox="1"/>
          <p:nvPr>
            <p:ph idx="6" type="body"/>
          </p:nvPr>
        </p:nvSpPr>
        <p:spPr>
          <a:xfrm>
            <a:off x="4986028" y="2682564"/>
            <a:ext cx="5539095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77"/>
          <p:cNvSpPr txBox="1"/>
          <p:nvPr>
            <p:ph idx="7" type="body"/>
          </p:nvPr>
        </p:nvSpPr>
        <p:spPr>
          <a:xfrm>
            <a:off x="5576937" y="3755394"/>
            <a:ext cx="5539095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77"/>
          <p:cNvSpPr txBox="1"/>
          <p:nvPr>
            <p:ph idx="8" type="body"/>
          </p:nvPr>
        </p:nvSpPr>
        <p:spPr>
          <a:xfrm>
            <a:off x="6175279" y="4824430"/>
            <a:ext cx="5539095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52" name="Google Shape;252;p77"/>
          <p:cNvCxnSpPr/>
          <p:nvPr/>
        </p:nvCxnSpPr>
        <p:spPr>
          <a:xfrm>
            <a:off x="4353515" y="5023933"/>
            <a:ext cx="1513211" cy="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3" name="Google Shape;253;p77"/>
          <p:cNvCxnSpPr/>
          <p:nvPr/>
        </p:nvCxnSpPr>
        <p:spPr>
          <a:xfrm>
            <a:off x="3759917" y="3948451"/>
            <a:ext cx="1513211" cy="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4" name="Google Shape;254;p77"/>
          <p:cNvCxnSpPr/>
          <p:nvPr/>
        </p:nvCxnSpPr>
        <p:spPr>
          <a:xfrm>
            <a:off x="3173453" y="2872686"/>
            <a:ext cx="1513211" cy="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5" name="Google Shape;255;p77"/>
          <p:cNvCxnSpPr/>
          <p:nvPr/>
        </p:nvCxnSpPr>
        <p:spPr>
          <a:xfrm>
            <a:off x="2586263" y="1796083"/>
            <a:ext cx="1513211" cy="0"/>
          </a:xfrm>
          <a:prstGeom prst="straightConnector1">
            <a:avLst/>
          </a:prstGeom>
          <a:noFill/>
          <a:ln cap="flat" cmpd="sng" w="9525">
            <a:solidFill>
              <a:srgbClr val="E2B08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6" name="Google Shape;256;p7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77"/>
          <p:cNvSpPr txBox="1"/>
          <p:nvPr>
            <p:ph idx="11" type="ftr"/>
          </p:nvPr>
        </p:nvSpPr>
        <p:spPr>
          <a:xfrm>
            <a:off x="6155823" y="6356350"/>
            <a:ext cx="18087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77"/>
          <p:cNvSpPr txBox="1"/>
          <p:nvPr>
            <p:ph idx="12" type="sldNum"/>
          </p:nvPr>
        </p:nvSpPr>
        <p:spPr>
          <a:xfrm>
            <a:off x="10810874" y="6356350"/>
            <a:ext cx="5429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2 Column">
  <p:cSld name="Content 2 Column">
    <p:bg>
      <p:bgPr>
        <a:solidFill>
          <a:schemeClr val="lt1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8"/>
          <p:cNvSpPr txBox="1"/>
          <p:nvPr>
            <p:ph type="title"/>
          </p:nvPr>
        </p:nvSpPr>
        <p:spPr>
          <a:xfrm>
            <a:off x="1508760" y="4156405"/>
            <a:ext cx="313944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78"/>
          <p:cNvSpPr txBox="1"/>
          <p:nvPr>
            <p:ph idx="1" type="body"/>
          </p:nvPr>
        </p:nvSpPr>
        <p:spPr>
          <a:xfrm>
            <a:off x="5922254" y="1530635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2" name="Google Shape;262;p78"/>
          <p:cNvSpPr txBox="1"/>
          <p:nvPr>
            <p:ph idx="2" type="body"/>
          </p:nvPr>
        </p:nvSpPr>
        <p:spPr>
          <a:xfrm>
            <a:off x="5921828" y="1860060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3" name="Google Shape;263;p78"/>
          <p:cNvSpPr txBox="1"/>
          <p:nvPr>
            <p:ph idx="3" type="body"/>
          </p:nvPr>
        </p:nvSpPr>
        <p:spPr>
          <a:xfrm>
            <a:off x="5922254" y="2630431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4" name="Google Shape;264;p78"/>
          <p:cNvSpPr txBox="1"/>
          <p:nvPr>
            <p:ph idx="4" type="body"/>
          </p:nvPr>
        </p:nvSpPr>
        <p:spPr>
          <a:xfrm>
            <a:off x="5921828" y="2959856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p78"/>
          <p:cNvSpPr txBox="1"/>
          <p:nvPr>
            <p:ph idx="5" type="body"/>
          </p:nvPr>
        </p:nvSpPr>
        <p:spPr>
          <a:xfrm>
            <a:off x="5922254" y="3730227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78"/>
          <p:cNvSpPr txBox="1"/>
          <p:nvPr>
            <p:ph idx="6" type="body"/>
          </p:nvPr>
        </p:nvSpPr>
        <p:spPr>
          <a:xfrm>
            <a:off x="5921828" y="4059652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78"/>
          <p:cNvSpPr txBox="1"/>
          <p:nvPr>
            <p:ph idx="7" type="body"/>
          </p:nvPr>
        </p:nvSpPr>
        <p:spPr>
          <a:xfrm>
            <a:off x="5920106" y="4830024"/>
            <a:ext cx="54332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p78"/>
          <p:cNvSpPr txBox="1"/>
          <p:nvPr>
            <p:ph idx="8" type="body"/>
          </p:nvPr>
        </p:nvSpPr>
        <p:spPr>
          <a:xfrm>
            <a:off x="5919680" y="5159449"/>
            <a:ext cx="5431971" cy="55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9" name="Google Shape;269;p78"/>
          <p:cNvSpPr txBox="1"/>
          <p:nvPr>
            <p:ph idx="10" type="dt"/>
          </p:nvPr>
        </p:nvSpPr>
        <p:spPr>
          <a:xfrm>
            <a:off x="5919680" y="6356350"/>
            <a:ext cx="94751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78"/>
          <p:cNvSpPr txBox="1"/>
          <p:nvPr>
            <p:ph idx="11" type="ftr"/>
          </p:nvPr>
        </p:nvSpPr>
        <p:spPr>
          <a:xfrm>
            <a:off x="7161955" y="6356350"/>
            <a:ext cx="32439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78"/>
          <p:cNvSpPr txBox="1"/>
          <p:nvPr>
            <p:ph idx="12" type="sldNum"/>
          </p:nvPr>
        </p:nvSpPr>
        <p:spPr>
          <a:xfrm>
            <a:off x="10700656" y="6356350"/>
            <a:ext cx="6531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2" name="Google Shape;272;p78"/>
          <p:cNvPicPr preferRelativeResize="0"/>
          <p:nvPr/>
        </p:nvPicPr>
        <p:blipFill rotWithShape="1">
          <a:blip r:embed="rId2">
            <a:alphaModFix/>
          </a:blip>
          <a:srcRect b="22673" l="39434" r="0" t="20278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Slide 8 People">
  <p:cSld name="Team Slide 8 People">
    <p:bg>
      <p:bgPr>
        <a:solidFill>
          <a:schemeClr val="accent2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9"/>
          <p:cNvSpPr txBox="1"/>
          <p:nvPr>
            <p:ph type="title"/>
          </p:nvPr>
        </p:nvSpPr>
        <p:spPr>
          <a:xfrm>
            <a:off x="1885156" y="892177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79"/>
          <p:cNvSpPr/>
          <p:nvPr>
            <p:ph idx="2" type="pic"/>
          </p:nvPr>
        </p:nvSpPr>
        <p:spPr>
          <a:xfrm>
            <a:off x="1877176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6" name="Google Shape;276;p79"/>
          <p:cNvSpPr/>
          <p:nvPr>
            <p:ph idx="3" type="pic"/>
          </p:nvPr>
        </p:nvSpPr>
        <p:spPr>
          <a:xfrm>
            <a:off x="4226270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7" name="Google Shape;277;p79"/>
          <p:cNvSpPr/>
          <p:nvPr>
            <p:ph idx="4" type="pic"/>
          </p:nvPr>
        </p:nvSpPr>
        <p:spPr>
          <a:xfrm>
            <a:off x="6716934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8" name="Google Shape;278;p79"/>
          <p:cNvSpPr/>
          <p:nvPr>
            <p:ph idx="5" type="pic"/>
          </p:nvPr>
        </p:nvSpPr>
        <p:spPr>
          <a:xfrm>
            <a:off x="9136814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9" name="Google Shape;279;p79"/>
          <p:cNvSpPr txBox="1"/>
          <p:nvPr>
            <p:ph idx="1" type="body"/>
          </p:nvPr>
        </p:nvSpPr>
        <p:spPr>
          <a:xfrm>
            <a:off x="1500168" y="3654378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0" name="Google Shape;280;p79"/>
          <p:cNvSpPr txBox="1"/>
          <p:nvPr>
            <p:ph idx="6" type="body"/>
          </p:nvPr>
        </p:nvSpPr>
        <p:spPr>
          <a:xfrm>
            <a:off x="1390120" y="3782039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1" name="Google Shape;281;p79"/>
          <p:cNvSpPr txBox="1"/>
          <p:nvPr>
            <p:ph idx="7" type="body"/>
          </p:nvPr>
        </p:nvSpPr>
        <p:spPr>
          <a:xfrm>
            <a:off x="3849262" y="3669060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2" name="Google Shape;282;p79"/>
          <p:cNvSpPr txBox="1"/>
          <p:nvPr>
            <p:ph idx="8" type="body"/>
          </p:nvPr>
        </p:nvSpPr>
        <p:spPr>
          <a:xfrm>
            <a:off x="3739214" y="3796721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3" name="Google Shape;283;p79"/>
          <p:cNvSpPr txBox="1"/>
          <p:nvPr>
            <p:ph idx="9" type="body"/>
          </p:nvPr>
        </p:nvSpPr>
        <p:spPr>
          <a:xfrm>
            <a:off x="6339926" y="3669060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4" name="Google Shape;284;p79"/>
          <p:cNvSpPr txBox="1"/>
          <p:nvPr>
            <p:ph idx="13" type="body"/>
          </p:nvPr>
        </p:nvSpPr>
        <p:spPr>
          <a:xfrm>
            <a:off x="6217963" y="3796721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5" name="Google Shape;285;p79"/>
          <p:cNvSpPr txBox="1"/>
          <p:nvPr>
            <p:ph idx="14" type="body"/>
          </p:nvPr>
        </p:nvSpPr>
        <p:spPr>
          <a:xfrm>
            <a:off x="8759806" y="3654378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6" name="Google Shape;286;p79"/>
          <p:cNvSpPr txBox="1"/>
          <p:nvPr>
            <p:ph idx="15" type="body"/>
          </p:nvPr>
        </p:nvSpPr>
        <p:spPr>
          <a:xfrm>
            <a:off x="8634432" y="3782039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7" name="Google Shape;287;p79"/>
          <p:cNvSpPr/>
          <p:nvPr>
            <p:ph idx="16" type="pic"/>
          </p:nvPr>
        </p:nvSpPr>
        <p:spPr>
          <a:xfrm>
            <a:off x="1877176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88" name="Google Shape;288;p79"/>
          <p:cNvSpPr/>
          <p:nvPr>
            <p:ph idx="17" type="pic"/>
          </p:nvPr>
        </p:nvSpPr>
        <p:spPr>
          <a:xfrm>
            <a:off x="4226270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89" name="Google Shape;289;p79"/>
          <p:cNvSpPr/>
          <p:nvPr>
            <p:ph idx="18" type="pic"/>
          </p:nvPr>
        </p:nvSpPr>
        <p:spPr>
          <a:xfrm>
            <a:off x="6716934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90" name="Google Shape;290;p79"/>
          <p:cNvSpPr/>
          <p:nvPr>
            <p:ph idx="19" type="pic"/>
          </p:nvPr>
        </p:nvSpPr>
        <p:spPr>
          <a:xfrm>
            <a:off x="9136814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91" name="Google Shape;291;p79"/>
          <p:cNvSpPr txBox="1"/>
          <p:nvPr>
            <p:ph idx="20" type="body"/>
          </p:nvPr>
        </p:nvSpPr>
        <p:spPr>
          <a:xfrm>
            <a:off x="1500168" y="5513214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2" name="Google Shape;292;p79"/>
          <p:cNvSpPr txBox="1"/>
          <p:nvPr>
            <p:ph idx="21" type="body"/>
          </p:nvPr>
        </p:nvSpPr>
        <p:spPr>
          <a:xfrm>
            <a:off x="1390120" y="5640875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3" name="Google Shape;293;p79"/>
          <p:cNvSpPr txBox="1"/>
          <p:nvPr>
            <p:ph idx="22" type="body"/>
          </p:nvPr>
        </p:nvSpPr>
        <p:spPr>
          <a:xfrm>
            <a:off x="3849262" y="5527896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4" name="Google Shape;294;p79"/>
          <p:cNvSpPr txBox="1"/>
          <p:nvPr>
            <p:ph idx="23" type="body"/>
          </p:nvPr>
        </p:nvSpPr>
        <p:spPr>
          <a:xfrm>
            <a:off x="3739214" y="5655557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5" name="Google Shape;295;p79"/>
          <p:cNvSpPr txBox="1"/>
          <p:nvPr>
            <p:ph idx="24" type="body"/>
          </p:nvPr>
        </p:nvSpPr>
        <p:spPr>
          <a:xfrm>
            <a:off x="6339926" y="5527896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6" name="Google Shape;296;p79"/>
          <p:cNvSpPr txBox="1"/>
          <p:nvPr>
            <p:ph idx="25" type="body"/>
          </p:nvPr>
        </p:nvSpPr>
        <p:spPr>
          <a:xfrm>
            <a:off x="6229878" y="5655557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7" name="Google Shape;297;p79"/>
          <p:cNvSpPr txBox="1"/>
          <p:nvPr>
            <p:ph idx="26" type="body"/>
          </p:nvPr>
        </p:nvSpPr>
        <p:spPr>
          <a:xfrm>
            <a:off x="8759806" y="5513214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8" name="Google Shape;298;p79"/>
          <p:cNvSpPr txBox="1"/>
          <p:nvPr>
            <p:ph idx="27" type="body"/>
          </p:nvPr>
        </p:nvSpPr>
        <p:spPr>
          <a:xfrm>
            <a:off x="8634432" y="5640875"/>
            <a:ext cx="20574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9" name="Google Shape;299;p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2" name="Google Shape;302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73953"/>
            <a:ext cx="20574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9000" y="5180889"/>
            <a:ext cx="11430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Relationship Id="rId4" Type="http://schemas.openxmlformats.org/officeDocument/2006/relationships/image" Target="../media/image17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slide" Target="/ppt/slides/slide68.xml"/><Relationship Id="rId5" Type="http://schemas.openxmlformats.org/officeDocument/2006/relationships/image" Target="../media/image23.png"/><Relationship Id="rId6" Type="http://schemas.openxmlformats.org/officeDocument/2006/relationships/image" Target="../media/image17.png"/><Relationship Id="rId7" Type="http://schemas.openxmlformats.org/officeDocument/2006/relationships/image" Target="../media/image21.png"/><Relationship Id="rId8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9" Type="http://schemas.openxmlformats.org/officeDocument/2006/relationships/image" Target="../media/image36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5.png"/><Relationship Id="rId13" Type="http://schemas.openxmlformats.org/officeDocument/2006/relationships/image" Target="../media/image41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9" Type="http://schemas.openxmlformats.org/officeDocument/2006/relationships/image" Target="../media/image43.png"/><Relationship Id="rId15" Type="http://schemas.openxmlformats.org/officeDocument/2006/relationships/image" Target="../media/image45.png"/><Relationship Id="rId14" Type="http://schemas.openxmlformats.org/officeDocument/2006/relationships/image" Target="../media/image38.png"/><Relationship Id="rId17" Type="http://schemas.openxmlformats.org/officeDocument/2006/relationships/image" Target="../media/image32.jpg"/><Relationship Id="rId16" Type="http://schemas.openxmlformats.org/officeDocument/2006/relationships/image" Target="../media/image39.jpg"/><Relationship Id="rId5" Type="http://schemas.openxmlformats.org/officeDocument/2006/relationships/image" Target="../media/image17.png"/><Relationship Id="rId19" Type="http://schemas.openxmlformats.org/officeDocument/2006/relationships/image" Target="../media/image40.png"/><Relationship Id="rId6" Type="http://schemas.openxmlformats.org/officeDocument/2006/relationships/image" Target="../media/image21.png"/><Relationship Id="rId18" Type="http://schemas.openxmlformats.org/officeDocument/2006/relationships/image" Target="../media/image34.png"/><Relationship Id="rId7" Type="http://schemas.openxmlformats.org/officeDocument/2006/relationships/image" Target="../media/image19.png"/><Relationship Id="rId8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0" Type="http://schemas.openxmlformats.org/officeDocument/2006/relationships/image" Target="../media/image48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9" Type="http://schemas.openxmlformats.org/officeDocument/2006/relationships/image" Target="../media/image44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0.png"/><Relationship Id="rId10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9" Type="http://schemas.openxmlformats.org/officeDocument/2006/relationships/image" Target="../media/image46.jp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48.jpg"/></Relationships>
</file>

<file path=ppt/slides/_rels/slide22.xml.rels><?xml version="1.0" encoding="UTF-8" standalone="yes"?><Relationships xmlns="http://schemas.openxmlformats.org/package/2006/relationships"><Relationship Id="rId10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9" Type="http://schemas.openxmlformats.org/officeDocument/2006/relationships/image" Target="../media/image52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5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5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9.png"/><Relationship Id="rId4" Type="http://schemas.openxmlformats.org/officeDocument/2006/relationships/slide" Target="/ppt/slides/slide68.xml"/><Relationship Id="rId5" Type="http://schemas.openxmlformats.org/officeDocument/2006/relationships/image" Target="../media/image23.png"/><Relationship Id="rId6" Type="http://schemas.openxmlformats.org/officeDocument/2006/relationships/image" Target="../media/image17.png"/><Relationship Id="rId7" Type="http://schemas.openxmlformats.org/officeDocument/2006/relationships/image" Target="../media/image21.png"/><Relationship Id="rId8" Type="http://schemas.openxmlformats.org/officeDocument/2006/relationships/image" Target="../media/image1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5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5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image" Target="../media/image56.png"/><Relationship Id="rId10" Type="http://schemas.openxmlformats.org/officeDocument/2006/relationships/image" Target="../media/image57.png"/><Relationship Id="rId13" Type="http://schemas.openxmlformats.org/officeDocument/2006/relationships/image" Target="../media/image60.png"/><Relationship Id="rId1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9" Type="http://schemas.openxmlformats.org/officeDocument/2006/relationships/image" Target="../media/image54.png"/><Relationship Id="rId15" Type="http://schemas.openxmlformats.org/officeDocument/2006/relationships/image" Target="../media/image68.png"/><Relationship Id="rId14" Type="http://schemas.openxmlformats.org/officeDocument/2006/relationships/image" Target="../media/image63.png"/><Relationship Id="rId17" Type="http://schemas.openxmlformats.org/officeDocument/2006/relationships/image" Target="../media/image64.png"/><Relationship Id="rId16" Type="http://schemas.openxmlformats.org/officeDocument/2006/relationships/image" Target="../media/image58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6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2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5.xml.rels><?xml version="1.0" encoding="UTF-8" standalone="yes"?><Relationships xmlns="http://schemas.openxmlformats.org/package/2006/relationships"><Relationship Id="rId11" Type="http://schemas.openxmlformats.org/officeDocument/2006/relationships/image" Target="../media/image67.jpg"/><Relationship Id="rId10" Type="http://schemas.openxmlformats.org/officeDocument/2006/relationships/image" Target="../media/image75.png"/><Relationship Id="rId1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9" Type="http://schemas.openxmlformats.org/officeDocument/2006/relationships/image" Target="../media/image70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7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71.png"/><Relationship Id="rId4" Type="http://schemas.openxmlformats.org/officeDocument/2006/relationships/slide" Target="/ppt/slides/slide68.xml"/><Relationship Id="rId5" Type="http://schemas.openxmlformats.org/officeDocument/2006/relationships/image" Target="../media/image23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17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2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5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slide" Target="/ppt/slides/slide68.xml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slide" Target="/ppt/slides/slide5.xml"/><Relationship Id="rId4" Type="http://schemas.openxmlformats.org/officeDocument/2006/relationships/slide" Target="/ppt/slides/slide5.xml"/><Relationship Id="rId9" Type="http://schemas.openxmlformats.org/officeDocument/2006/relationships/image" Target="../media/image21.png"/><Relationship Id="rId5" Type="http://schemas.openxmlformats.org/officeDocument/2006/relationships/slide" Target="/ppt/slides/slide27.xml"/><Relationship Id="rId6" Type="http://schemas.openxmlformats.org/officeDocument/2006/relationships/slide" Target="/ppt/slides/slide27.xml"/><Relationship Id="rId7" Type="http://schemas.openxmlformats.org/officeDocument/2006/relationships/image" Target="../media/image23.png"/><Relationship Id="rId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"/>
          <p:cNvSpPr txBox="1"/>
          <p:nvPr>
            <p:ph type="ctrTitle"/>
          </p:nvPr>
        </p:nvSpPr>
        <p:spPr>
          <a:xfrm>
            <a:off x="379832" y="2730700"/>
            <a:ext cx="6195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b="1" lang="en-US" sz="4000">
                <a:solidFill>
                  <a:srgbClr val="0000FF"/>
                </a:solidFill>
              </a:rPr>
              <a:t>BLUE LABS</a:t>
            </a:r>
            <a:endParaRPr b="1" sz="4000">
              <a:solidFill>
                <a:srgbClr val="0000FF"/>
              </a:solidFill>
            </a:endParaRPr>
          </a:p>
        </p:txBody>
      </p:sp>
      <p:sp>
        <p:nvSpPr>
          <p:cNvPr id="309" name="Google Shape;309;p1"/>
          <p:cNvSpPr txBox="1"/>
          <p:nvPr>
            <p:ph idx="1" type="subTitle"/>
          </p:nvPr>
        </p:nvSpPr>
        <p:spPr>
          <a:xfrm>
            <a:off x="379825" y="4090325"/>
            <a:ext cx="11584800" cy="18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rPr lang="en-US" sz="2200"/>
              <a:t>BGU Consulting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rPr lang="en-US" sz="2200"/>
              <a:t>Presented by: Naama Mor-Yosef I Sari Berkowitz I Stephanie Cemal I Gregory Gelfenbuym 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rPr lang="en-US" sz="2200"/>
              <a:t>Presented to: Bluelabs representatives </a:t>
            </a:r>
            <a:endParaRPr sz="2200"/>
          </a:p>
        </p:txBody>
      </p:sp>
      <p:pic>
        <p:nvPicPr>
          <p:cNvPr id="310" name="Google Shape;3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2132" y="883125"/>
            <a:ext cx="4429125" cy="27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"/>
          <p:cNvSpPr txBox="1"/>
          <p:nvPr/>
        </p:nvSpPr>
        <p:spPr>
          <a:xfrm>
            <a:off x="669925" y="7690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g1c5fa8e16a4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1500" y="4139249"/>
            <a:ext cx="5711204" cy="170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1c5fa8e16a4_0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9000" y="716650"/>
            <a:ext cx="8334350" cy="32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1c5fa8e16a4_0_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2675" y="4139242"/>
            <a:ext cx="4060001" cy="1700521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1c5fa8e16a4_0_31"/>
          <p:cNvSpPr txBox="1"/>
          <p:nvPr/>
        </p:nvSpPr>
        <p:spPr>
          <a:xfrm>
            <a:off x="379825" y="914375"/>
            <a:ext cx="1899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1 out of 4</a:t>
            </a: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c0e6a38a0b_0_0"/>
          <p:cNvSpPr txBox="1"/>
          <p:nvPr>
            <p:ph type="title"/>
          </p:nvPr>
        </p:nvSpPr>
        <p:spPr>
          <a:xfrm>
            <a:off x="1612222" y="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AGENDA FOR TODAY</a:t>
            </a:r>
            <a:endParaRPr b="1" sz="3200"/>
          </a:p>
        </p:txBody>
      </p:sp>
      <p:sp>
        <p:nvSpPr>
          <p:cNvPr id="329" name="Google Shape;329;g1c0e6a38a0b_0_0"/>
          <p:cNvSpPr/>
          <p:nvPr/>
        </p:nvSpPr>
        <p:spPr>
          <a:xfrm>
            <a:off x="3735824" y="1782437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Analysis &amp; Alternatives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1c0e6a38a0b_0_0"/>
          <p:cNvSpPr/>
          <p:nvPr/>
        </p:nvSpPr>
        <p:spPr>
          <a:xfrm>
            <a:off x="2564919" y="1782437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1c0e6a38a0b_0_0"/>
          <p:cNvSpPr/>
          <p:nvPr/>
        </p:nvSpPr>
        <p:spPr>
          <a:xfrm>
            <a:off x="6096000" y="4229551"/>
            <a:ext cx="1288800" cy="696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1c0e6a38a0b_0_0"/>
          <p:cNvSpPr/>
          <p:nvPr/>
        </p:nvSpPr>
        <p:spPr>
          <a:xfrm>
            <a:off x="3735824" y="2950086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Recommendations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1c0e6a38a0b_0_0"/>
          <p:cNvSpPr/>
          <p:nvPr/>
        </p:nvSpPr>
        <p:spPr>
          <a:xfrm>
            <a:off x="2564919" y="2950086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1c0e6a38a0b_0_0"/>
          <p:cNvSpPr/>
          <p:nvPr/>
        </p:nvSpPr>
        <p:spPr>
          <a:xfrm>
            <a:off x="3735824" y="4117735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Implementation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1c0e6a38a0b_0_0"/>
          <p:cNvSpPr/>
          <p:nvPr/>
        </p:nvSpPr>
        <p:spPr>
          <a:xfrm>
            <a:off x="2564919" y="4117735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1c0e6a38a0b_0_0"/>
          <p:cNvSpPr/>
          <p:nvPr/>
        </p:nvSpPr>
        <p:spPr>
          <a:xfrm>
            <a:off x="3735824" y="5285384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Financial Analysis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1c0e6a38a0b_0_0"/>
          <p:cNvSpPr/>
          <p:nvPr/>
        </p:nvSpPr>
        <p:spPr>
          <a:xfrm>
            <a:off x="2564919" y="5285384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8" name="Google Shape;338;g1c0e6a38a0b_0_0"/>
          <p:cNvCxnSpPr/>
          <p:nvPr/>
        </p:nvCxnSpPr>
        <p:spPr>
          <a:xfrm>
            <a:off x="2158178" y="1044523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pic>
        <p:nvPicPr>
          <p:cNvPr descr="Pie chart" id="339" name="Google Shape;339;g1c0e6a38a0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339" y="2015546"/>
            <a:ext cx="613086" cy="610316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340" name="Google Shape;340;g1c0e6a38a0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8763" y="3137014"/>
            <a:ext cx="668358" cy="6341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seye" id="341" name="Google Shape;341;g1c0e6a38a0b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22050" y="4292521"/>
            <a:ext cx="576495" cy="590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342" name="Google Shape;342;g1c0e6a38a0b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56763" y="5457824"/>
            <a:ext cx="586524" cy="54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b118f6d0ca_0_0"/>
          <p:cNvSpPr txBox="1"/>
          <p:nvPr>
            <p:ph type="title"/>
          </p:nvPr>
        </p:nvSpPr>
        <p:spPr>
          <a:xfrm>
            <a:off x="1570126" y="438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KEY ISSUES</a:t>
            </a:r>
            <a:endParaRPr b="1" sz="3200"/>
          </a:p>
        </p:txBody>
      </p:sp>
      <p:sp>
        <p:nvSpPr>
          <p:cNvPr id="349" name="Google Shape;349;g1b118f6d0ca_0_0"/>
          <p:cNvSpPr/>
          <p:nvPr/>
        </p:nvSpPr>
        <p:spPr>
          <a:xfrm>
            <a:off x="-1" y="258349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1b118f6d0ca_0_0"/>
          <p:cNvSpPr/>
          <p:nvPr/>
        </p:nvSpPr>
        <p:spPr>
          <a:xfrm>
            <a:off x="1734950" y="1980475"/>
            <a:ext cx="2831700" cy="4006966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How can Blue Labs shape the retail experience of tomorrow ?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1b118f6d0ca_0_0"/>
          <p:cNvSpPr/>
          <p:nvPr/>
        </p:nvSpPr>
        <p:spPr>
          <a:xfrm>
            <a:off x="5672275" y="1984825"/>
            <a:ext cx="5289900" cy="616800"/>
          </a:xfrm>
          <a:prstGeom prst="rect">
            <a:avLst/>
          </a:prstGeom>
          <a:solidFill>
            <a:srgbClr val="F1D9C7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Size &amp; Scale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1b118f6d0ca_0_0"/>
          <p:cNvSpPr/>
          <p:nvPr/>
        </p:nvSpPr>
        <p:spPr>
          <a:xfrm rot="5400000">
            <a:off x="4862600" y="2119003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3" name="Google Shape;353;g1b118f6d0ca_0_0"/>
          <p:cNvCxnSpPr/>
          <p:nvPr/>
        </p:nvCxnSpPr>
        <p:spPr>
          <a:xfrm>
            <a:off x="2427174" y="99459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354" name="Google Shape;354;g1b118f6d0ca_0_0">
            <a:hlinkClick action="ppaction://hlinksldjump" r:id="rId3"/>
          </p:cNvPr>
          <p:cNvSpPr/>
          <p:nvPr/>
        </p:nvSpPr>
        <p:spPr>
          <a:xfrm>
            <a:off x="-1" y="2000184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355" name="Google Shape;355;g1b118f6d0c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356" name="Google Shape;356;g1b118f6d0c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g1b118f6d0ca_0_0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1b118f6d0ca_0_0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359" name="Google Shape;359;g1b118f6d0c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360" name="Google Shape;360;g1b118f6d0c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1b118f6d0ca_0_0"/>
          <p:cNvSpPr/>
          <p:nvPr/>
        </p:nvSpPr>
        <p:spPr>
          <a:xfrm>
            <a:off x="5672275" y="2991500"/>
            <a:ext cx="5289900" cy="6168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Current </a:t>
            </a:r>
            <a:r>
              <a:rPr lang="en-US" sz="2400"/>
              <a:t>infrastrastructure</a:t>
            </a:r>
            <a:r>
              <a:rPr lang="en-US" sz="2400"/>
              <a:t>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1b118f6d0ca_0_0"/>
          <p:cNvSpPr/>
          <p:nvPr/>
        </p:nvSpPr>
        <p:spPr>
          <a:xfrm rot="5400000">
            <a:off x="4862600" y="3183053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1b118f6d0ca_0_0"/>
          <p:cNvSpPr/>
          <p:nvPr/>
        </p:nvSpPr>
        <p:spPr>
          <a:xfrm>
            <a:off x="5672275" y="3998175"/>
            <a:ext cx="5289900" cy="6801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Revenue Streams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1b118f6d0ca_0_0"/>
          <p:cNvSpPr/>
          <p:nvPr/>
        </p:nvSpPr>
        <p:spPr>
          <a:xfrm rot="5400000">
            <a:off x="4862600" y="4183578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1b118f6d0ca_0_0"/>
          <p:cNvSpPr/>
          <p:nvPr/>
        </p:nvSpPr>
        <p:spPr>
          <a:xfrm>
            <a:off x="5672275" y="4976075"/>
            <a:ext cx="5237100" cy="6801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Trends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1b118f6d0ca_0_0"/>
          <p:cNvSpPr/>
          <p:nvPr/>
        </p:nvSpPr>
        <p:spPr>
          <a:xfrm rot="5400000">
            <a:off x="4862600" y="5184103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1b118f6d0ca_0_0"/>
          <p:cNvSpPr/>
          <p:nvPr/>
        </p:nvSpPr>
        <p:spPr>
          <a:xfrm>
            <a:off x="5672275" y="5923625"/>
            <a:ext cx="5237100" cy="7557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Involving creator commerce and alternatives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1b118f6d0ca_0_0"/>
          <p:cNvSpPr/>
          <p:nvPr/>
        </p:nvSpPr>
        <p:spPr>
          <a:xfrm rot="5400000">
            <a:off x="4862600" y="6184628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c114dbef4b_0_2"/>
          <p:cNvSpPr txBox="1"/>
          <p:nvPr>
            <p:ph type="title"/>
          </p:nvPr>
        </p:nvSpPr>
        <p:spPr>
          <a:xfrm>
            <a:off x="763526" y="0"/>
            <a:ext cx="10162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>
                <a:solidFill>
                  <a:srgbClr val="4A86E8"/>
                </a:solidFill>
              </a:rPr>
              <a:t>BLUE LABS</a:t>
            </a:r>
            <a:r>
              <a:rPr b="1" lang="en-US" sz="3200"/>
              <a:t> OBJECTIVES </a:t>
            </a:r>
            <a:endParaRPr b="1" sz="3200"/>
          </a:p>
        </p:txBody>
      </p:sp>
      <p:cxnSp>
        <p:nvCxnSpPr>
          <p:cNvPr id="374" name="Google Shape;374;g1c114dbef4b_0_2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375" name="Google Shape;375;g1c114dbef4b_0_2"/>
          <p:cNvSpPr/>
          <p:nvPr/>
        </p:nvSpPr>
        <p:spPr>
          <a:xfrm>
            <a:off x="4161925" y="1639450"/>
            <a:ext cx="3851100" cy="10446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IMPROVE CUSTOMER NPS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1c114dbef4b_0_2"/>
          <p:cNvSpPr/>
          <p:nvPr/>
        </p:nvSpPr>
        <p:spPr>
          <a:xfrm>
            <a:off x="-1" y="258349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g1c114dbef4b_0_2">
            <a:hlinkClick action="ppaction://hlinksldjump" r:id="rId3"/>
          </p:cNvPr>
          <p:cNvSpPr/>
          <p:nvPr/>
        </p:nvSpPr>
        <p:spPr>
          <a:xfrm>
            <a:off x="-1" y="2000184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378" name="Google Shape;378;g1c114dbef4b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379" name="Google Shape;379;g1c114dbef4b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g1c114dbef4b_0_2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g1c114dbef4b_0_2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382" name="Google Shape;382;g1c114dbef4b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383" name="Google Shape;383;g1c114dbef4b_0_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g1c114dbef4b_0_2"/>
          <p:cNvSpPr/>
          <p:nvPr/>
        </p:nvSpPr>
        <p:spPr>
          <a:xfrm>
            <a:off x="4161925" y="2868525"/>
            <a:ext cx="3851100" cy="9141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GENERATE ALTERNATIVE </a:t>
            </a:r>
            <a:r>
              <a:rPr b="1" lang="en-US" sz="1800">
                <a:solidFill>
                  <a:schemeClr val="lt1"/>
                </a:solidFill>
              </a:rPr>
              <a:t>REVENUE</a:t>
            </a:r>
            <a:r>
              <a:rPr b="1" lang="en-US" sz="1800">
                <a:solidFill>
                  <a:schemeClr val="lt1"/>
                </a:solidFill>
              </a:rPr>
              <a:t> STREAMS 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385" name="Google Shape;385;g1c114dbef4b_0_2"/>
          <p:cNvSpPr/>
          <p:nvPr/>
        </p:nvSpPr>
        <p:spPr>
          <a:xfrm>
            <a:off x="4178975" y="4007238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REDUCE COST TRANSFORMATION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386" name="Google Shape;386;g1c114dbef4b_0_2"/>
          <p:cNvSpPr/>
          <p:nvPr/>
        </p:nvSpPr>
        <p:spPr>
          <a:xfrm>
            <a:off x="4161925" y="5064050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LEAD </a:t>
            </a:r>
            <a:r>
              <a:rPr b="1" lang="en-US" sz="1800">
                <a:solidFill>
                  <a:schemeClr val="lt1"/>
                </a:solidFill>
              </a:rPr>
              <a:t>DISRUPTIVE</a:t>
            </a:r>
            <a:r>
              <a:rPr b="1" lang="en-US" sz="1800">
                <a:solidFill>
                  <a:schemeClr val="lt1"/>
                </a:solidFill>
              </a:rPr>
              <a:t> AND </a:t>
            </a:r>
            <a:r>
              <a:rPr b="1" lang="en-US" sz="1800">
                <a:solidFill>
                  <a:schemeClr val="lt1"/>
                </a:solidFill>
              </a:rPr>
              <a:t>RADICAL</a:t>
            </a:r>
            <a:r>
              <a:rPr b="1" lang="en-US" sz="1800">
                <a:solidFill>
                  <a:schemeClr val="lt1"/>
                </a:solidFill>
              </a:rPr>
              <a:t> INNOVATION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387" name="Google Shape;387;g1c114dbef4b_0_2"/>
          <p:cNvSpPr/>
          <p:nvPr/>
        </p:nvSpPr>
        <p:spPr>
          <a:xfrm>
            <a:off x="3107525" y="1797100"/>
            <a:ext cx="657900" cy="662400"/>
          </a:xfrm>
          <a:prstGeom prst="smileyFace">
            <a:avLst>
              <a:gd fmla="val 4653" name="adj"/>
            </a:avLst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C46E30"/>
              </a:highlight>
            </a:endParaRPr>
          </a:p>
        </p:txBody>
      </p:sp>
      <p:sp>
        <p:nvSpPr>
          <p:cNvPr id="388" name="Google Shape;388;g1c114dbef4b_0_2"/>
          <p:cNvSpPr txBox="1"/>
          <p:nvPr/>
        </p:nvSpPr>
        <p:spPr>
          <a:xfrm>
            <a:off x="3062350" y="2817663"/>
            <a:ext cx="653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1c114dbef4b_0_2"/>
          <p:cNvSpPr/>
          <p:nvPr/>
        </p:nvSpPr>
        <p:spPr>
          <a:xfrm>
            <a:off x="3062362" y="4058688"/>
            <a:ext cx="653076" cy="729324"/>
          </a:xfrm>
          <a:prstGeom prst="lightningBol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1c114dbef4b_0_2"/>
          <p:cNvSpPr/>
          <p:nvPr/>
        </p:nvSpPr>
        <p:spPr>
          <a:xfrm>
            <a:off x="3062363" y="5232163"/>
            <a:ext cx="653100" cy="489900"/>
          </a:xfrm>
          <a:prstGeom prst="hear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83e6f2ec73_0_1280"/>
          <p:cNvSpPr/>
          <p:nvPr/>
        </p:nvSpPr>
        <p:spPr>
          <a:xfrm>
            <a:off x="-1" y="258349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183e6f2ec73_0_1280">
            <a:hlinkClick action="ppaction://hlinksldjump" r:id="rId3"/>
          </p:cNvPr>
          <p:cNvSpPr/>
          <p:nvPr/>
        </p:nvSpPr>
        <p:spPr>
          <a:xfrm>
            <a:off x="-1" y="2000184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398" name="Google Shape;398;g183e6f2ec73_0_12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399" name="Google Shape;399;g183e6f2ec73_0_12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g183e6f2ec73_0_1280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183e6f2ec73_0_1280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402" name="Google Shape;402;g183e6f2ec73_0_12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403" name="Google Shape;403;g183e6f2ec73_0_12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g183e6f2ec73_0_1280"/>
          <p:cNvSpPr txBox="1"/>
          <p:nvPr/>
        </p:nvSpPr>
        <p:spPr>
          <a:xfrm>
            <a:off x="3104828" y="1601809"/>
            <a:ext cx="238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PRODUCT</a:t>
            </a:r>
            <a:endParaRPr b="1" i="0" sz="16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183e6f2ec73_0_1280"/>
          <p:cNvSpPr txBox="1"/>
          <p:nvPr/>
        </p:nvSpPr>
        <p:spPr>
          <a:xfrm>
            <a:off x="8294017" y="1601809"/>
            <a:ext cx="238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CUSTOMERS</a:t>
            </a:r>
            <a:endParaRPr b="1" i="0" sz="16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183e6f2ec73_0_1280"/>
          <p:cNvSpPr/>
          <p:nvPr/>
        </p:nvSpPr>
        <p:spPr>
          <a:xfrm>
            <a:off x="1939732" y="2079050"/>
            <a:ext cx="4393800" cy="40254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80% of the population in Canada using Walmart stores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Collaboration</a:t>
            </a:r>
            <a:r>
              <a:rPr lang="en-US" sz="2200">
                <a:solidFill>
                  <a:schemeClr val="dk1"/>
                </a:solidFill>
              </a:rPr>
              <a:t> with influencers 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Location: </a:t>
            </a:r>
            <a:r>
              <a:rPr lang="en-US" sz="2200">
                <a:solidFill>
                  <a:schemeClr val="dk1"/>
                </a:solidFill>
              </a:rPr>
              <a:t>suburbs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07" name="Google Shape;407;g183e6f2ec73_0_1280"/>
          <p:cNvSpPr/>
          <p:nvPr/>
        </p:nvSpPr>
        <p:spPr>
          <a:xfrm>
            <a:off x="7000875" y="2116925"/>
            <a:ext cx="4552200" cy="40254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Customer Centric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High customer </a:t>
            </a:r>
            <a:r>
              <a:rPr lang="en-US" sz="2200">
                <a:solidFill>
                  <a:schemeClr val="dk1"/>
                </a:solidFill>
              </a:rPr>
              <a:t>involvement</a:t>
            </a:r>
            <a:r>
              <a:rPr lang="en-US" sz="2200">
                <a:solidFill>
                  <a:schemeClr val="dk1"/>
                </a:solidFill>
              </a:rPr>
              <a:t>  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08" name="Google Shape;408;g183e6f2ec73_0_1280"/>
          <p:cNvSpPr txBox="1"/>
          <p:nvPr/>
        </p:nvSpPr>
        <p:spPr>
          <a:xfrm>
            <a:off x="1766726" y="0"/>
            <a:ext cx="9385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i="0" lang="en-US" sz="3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WHAT IS THE COMPANY CURRENTLY DOING?</a:t>
            </a:r>
            <a:endParaRPr b="1" i="0" sz="3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9" name="Google Shape;409;g183e6f2ec73_0_1280"/>
          <p:cNvCxnSpPr/>
          <p:nvPr/>
        </p:nvCxnSpPr>
        <p:spPr>
          <a:xfrm>
            <a:off x="2728125" y="907804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7"/>
          <p:cNvSpPr txBox="1"/>
          <p:nvPr/>
        </p:nvSpPr>
        <p:spPr>
          <a:xfrm>
            <a:off x="2050313" y="438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i="0" lang="en-US" sz="3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CUSTOMER SEGMENTS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5" name="Google Shape;415;p7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416" name="Google Shape;416;p7"/>
          <p:cNvSpPr txBox="1"/>
          <p:nvPr/>
        </p:nvSpPr>
        <p:spPr>
          <a:xfrm>
            <a:off x="1363478" y="1870459"/>
            <a:ext cx="3861993" cy="430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7"/>
          <p:cNvSpPr/>
          <p:nvPr/>
        </p:nvSpPr>
        <p:spPr>
          <a:xfrm>
            <a:off x="4669725" y="2316995"/>
            <a:ext cx="4667700" cy="1263900"/>
          </a:xfrm>
          <a:prstGeom prst="chevron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</a:rPr>
              <a:t>Who is the customer?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7"/>
          <p:cNvSpPr/>
          <p:nvPr/>
        </p:nvSpPr>
        <p:spPr>
          <a:xfrm>
            <a:off x="3170633" y="2354012"/>
            <a:ext cx="1956300" cy="12027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7"/>
          <p:cNvSpPr txBox="1"/>
          <p:nvPr/>
        </p:nvSpPr>
        <p:spPr>
          <a:xfrm>
            <a:off x="2680796" y="1497975"/>
            <a:ext cx="683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600">
                <a:solidFill>
                  <a:srgbClr val="C46E30"/>
                </a:solidFill>
              </a:rPr>
              <a:t>Blue Labs customer centric strategy</a:t>
            </a:r>
            <a:endParaRPr b="1" i="0" sz="20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7"/>
          <p:cNvSpPr txBox="1"/>
          <p:nvPr/>
        </p:nvSpPr>
        <p:spPr>
          <a:xfrm>
            <a:off x="3317352" y="2770991"/>
            <a:ext cx="142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</a:rPr>
              <a:t>1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7"/>
          <p:cNvSpPr/>
          <p:nvPr/>
        </p:nvSpPr>
        <p:spPr>
          <a:xfrm>
            <a:off x="3170633" y="3736726"/>
            <a:ext cx="1956300" cy="12027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7"/>
          <p:cNvSpPr txBox="1"/>
          <p:nvPr/>
        </p:nvSpPr>
        <p:spPr>
          <a:xfrm>
            <a:off x="3317352" y="4137988"/>
            <a:ext cx="142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</a:rPr>
              <a:t>2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7"/>
          <p:cNvSpPr/>
          <p:nvPr/>
        </p:nvSpPr>
        <p:spPr>
          <a:xfrm>
            <a:off x="4679071" y="3713788"/>
            <a:ext cx="4667700" cy="1263900"/>
          </a:xfrm>
          <a:prstGeom prst="chevron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</a:rPr>
              <a:t>What does it solve?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7"/>
          <p:cNvSpPr/>
          <p:nvPr/>
        </p:nvSpPr>
        <p:spPr>
          <a:xfrm>
            <a:off x="3175574" y="5173965"/>
            <a:ext cx="1956300" cy="12027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7"/>
          <p:cNvSpPr txBox="1"/>
          <p:nvPr/>
        </p:nvSpPr>
        <p:spPr>
          <a:xfrm>
            <a:off x="3317352" y="5582864"/>
            <a:ext cx="142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</a:rPr>
              <a:t>3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7"/>
          <p:cNvSpPr/>
          <p:nvPr/>
        </p:nvSpPr>
        <p:spPr>
          <a:xfrm>
            <a:off x="4684012" y="5151027"/>
            <a:ext cx="4667700" cy="1263900"/>
          </a:xfrm>
          <a:prstGeom prst="chevron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</a:rPr>
              <a:t>What is the problem?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7"/>
          <p:cNvSpPr/>
          <p:nvPr/>
        </p:nvSpPr>
        <p:spPr>
          <a:xfrm>
            <a:off x="-1" y="258349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7">
            <a:hlinkClick action="ppaction://hlinksldjump" r:id="rId3"/>
          </p:cNvPr>
          <p:cNvSpPr/>
          <p:nvPr/>
        </p:nvSpPr>
        <p:spPr>
          <a:xfrm>
            <a:off x="-1" y="2000184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429" name="Google Shape;42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430" name="Google Shape;43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7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7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433" name="Google Shape;43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434" name="Google Shape;43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c5fa8e16a4_2_392"/>
          <p:cNvSpPr txBox="1"/>
          <p:nvPr>
            <p:ph type="title"/>
          </p:nvPr>
        </p:nvSpPr>
        <p:spPr>
          <a:xfrm>
            <a:off x="1937906" y="2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ANALYSIS MILLENNIAL AND GEN Z  </a:t>
            </a:r>
            <a:endParaRPr b="1" sz="3200"/>
          </a:p>
        </p:txBody>
      </p:sp>
      <p:pic>
        <p:nvPicPr>
          <p:cNvPr id="440" name="Google Shape;440;g1c5fa8e16a4_2_3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2888" y="2912750"/>
            <a:ext cx="3154962" cy="3154962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g1c5fa8e16a4_2_392"/>
          <p:cNvSpPr txBox="1"/>
          <p:nvPr/>
        </p:nvSpPr>
        <p:spPr>
          <a:xfrm>
            <a:off x="1008650" y="2442550"/>
            <a:ext cx="408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</a:t>
            </a:r>
            <a:r>
              <a:rPr b="1" lang="en-US" sz="1800" u="sng"/>
              <a:t> Bob Smith a millennial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1c5fa8e16a4_2_392"/>
          <p:cNvSpPr/>
          <p:nvPr/>
        </p:nvSpPr>
        <p:spPr>
          <a:xfrm>
            <a:off x="-1" y="258349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g1c5fa8e16a4_2_392">
            <a:hlinkClick action="ppaction://hlinksldjump" r:id="rId4"/>
          </p:cNvPr>
          <p:cNvSpPr/>
          <p:nvPr/>
        </p:nvSpPr>
        <p:spPr>
          <a:xfrm>
            <a:off x="-1" y="2000184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444" name="Google Shape;444;g1c5fa8e16a4_2_3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445" name="Google Shape;445;g1c5fa8e16a4_2_39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g1c5fa8e16a4_2_392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1c5fa8e16a4_2_392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448" name="Google Shape;448;g1c5fa8e16a4_2_39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449" name="Google Shape;449;g1c5fa8e16a4_2_39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0" name="Google Shape;450;g1c5fa8e16a4_2_392"/>
          <p:cNvCxnSpPr/>
          <p:nvPr/>
        </p:nvCxnSpPr>
        <p:spPr>
          <a:xfrm>
            <a:off x="2590950" y="1086004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451" name="Google Shape;451;g1c5fa8e16a4_2_392"/>
          <p:cNvSpPr/>
          <p:nvPr/>
        </p:nvSpPr>
        <p:spPr>
          <a:xfrm>
            <a:off x="6631400" y="1815500"/>
            <a:ext cx="4795200" cy="45525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2500">
                <a:solidFill>
                  <a:schemeClr val="lt1"/>
                </a:solidFill>
              </a:rPr>
              <a:t>Prefer to </a:t>
            </a:r>
            <a:r>
              <a:rPr b="1" lang="en-US" sz="2500">
                <a:solidFill>
                  <a:schemeClr val="lt1"/>
                </a:solidFill>
              </a:rPr>
              <a:t>spend</a:t>
            </a:r>
            <a:r>
              <a:rPr b="1" lang="en-US" sz="2500">
                <a:solidFill>
                  <a:schemeClr val="lt1"/>
                </a:solidFill>
              </a:rPr>
              <a:t> money on </a:t>
            </a:r>
            <a:r>
              <a:rPr b="1" lang="en-US" sz="2500">
                <a:solidFill>
                  <a:schemeClr val="lt1"/>
                </a:solidFill>
              </a:rPr>
              <a:t>experiences</a:t>
            </a:r>
            <a:endParaRPr b="1" sz="25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Young 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Single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Time &amp; Price sensitive </a:t>
            </a:r>
            <a:endParaRPr b="1" sz="2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2500">
              <a:solidFill>
                <a:schemeClr val="lt1"/>
              </a:solidFill>
            </a:endParaRPr>
          </a:p>
        </p:txBody>
      </p:sp>
      <p:sp>
        <p:nvSpPr>
          <p:cNvPr id="452" name="Google Shape;452;g1c5fa8e16a4_2_392"/>
          <p:cNvSpPr/>
          <p:nvPr/>
        </p:nvSpPr>
        <p:spPr>
          <a:xfrm rot="5400000">
            <a:off x="4587142" y="4039320"/>
            <a:ext cx="1558200" cy="9018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9"/>
          <p:cNvSpPr txBox="1"/>
          <p:nvPr>
            <p:ph type="title"/>
          </p:nvPr>
        </p:nvSpPr>
        <p:spPr>
          <a:xfrm>
            <a:off x="1885206" y="2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ANALYSIS CONTENT CREATOR  </a:t>
            </a:r>
            <a:endParaRPr b="1" sz="3200"/>
          </a:p>
        </p:txBody>
      </p:sp>
      <p:sp>
        <p:nvSpPr>
          <p:cNvPr id="458" name="Google Shape;458;p19"/>
          <p:cNvSpPr txBox="1"/>
          <p:nvPr/>
        </p:nvSpPr>
        <p:spPr>
          <a:xfrm>
            <a:off x="865250" y="2081638"/>
            <a:ext cx="4069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2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</a:t>
            </a:r>
            <a:r>
              <a:rPr b="1" lang="en-US" sz="2200" u="sng"/>
              <a:t>Emma Chamberlain</a:t>
            </a:r>
            <a:endParaRPr b="1" sz="2200" u="sng"/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200" u="sng"/>
              <a:t>lifestyle</a:t>
            </a:r>
            <a:r>
              <a:rPr b="1" lang="en-US" sz="2200" u="sng"/>
              <a:t> blogger </a:t>
            </a:r>
            <a:r>
              <a:rPr b="1" lang="en-US" sz="1800" u="sng"/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9"/>
          <p:cNvSpPr/>
          <p:nvPr/>
        </p:nvSpPr>
        <p:spPr>
          <a:xfrm>
            <a:off x="-1" y="258349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9">
            <a:hlinkClick action="ppaction://hlinksldjump" r:id="rId3"/>
          </p:cNvPr>
          <p:cNvSpPr/>
          <p:nvPr/>
        </p:nvSpPr>
        <p:spPr>
          <a:xfrm>
            <a:off x="-1" y="2000184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461" name="Google Shape;46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462" name="Google Shape;46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19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9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465" name="Google Shape;46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466" name="Google Shape;466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7" name="Google Shape;467;p19"/>
          <p:cNvCxnSpPr/>
          <p:nvPr/>
        </p:nvCxnSpPr>
        <p:spPr>
          <a:xfrm>
            <a:off x="2496000" y="1086004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468" name="Google Shape;468;p19"/>
          <p:cNvSpPr/>
          <p:nvPr/>
        </p:nvSpPr>
        <p:spPr>
          <a:xfrm>
            <a:off x="6884599" y="2252025"/>
            <a:ext cx="3919500" cy="4195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Popularity 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Exposure 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Monetization</a:t>
            </a:r>
            <a:r>
              <a:rPr b="1" lang="en-US" sz="2500">
                <a:solidFill>
                  <a:schemeClr val="lt1"/>
                </a:solidFill>
              </a:rPr>
              <a:t> 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Stability 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Go to market 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-US" sz="2500">
                <a:solidFill>
                  <a:schemeClr val="lt1"/>
                </a:solidFill>
              </a:rPr>
              <a:t>Capabilities </a:t>
            </a:r>
            <a:endParaRPr b="1" sz="25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2500">
              <a:solidFill>
                <a:schemeClr val="lt1"/>
              </a:solidFill>
            </a:endParaRPr>
          </a:p>
        </p:txBody>
      </p:sp>
      <p:sp>
        <p:nvSpPr>
          <p:cNvPr id="469" name="Google Shape;469;p19"/>
          <p:cNvSpPr txBox="1"/>
          <p:nvPr/>
        </p:nvSpPr>
        <p:spPr>
          <a:xfrm>
            <a:off x="7653192" y="1767434"/>
            <a:ext cx="238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000">
                <a:solidFill>
                  <a:srgbClr val="C46E30"/>
                </a:solidFill>
              </a:rPr>
              <a:t>NEEDS </a:t>
            </a:r>
            <a:endParaRPr b="1" i="0" sz="18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0" name="Google Shape;470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44205" y="3273290"/>
            <a:ext cx="1924050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19"/>
          <p:cNvSpPr/>
          <p:nvPr/>
        </p:nvSpPr>
        <p:spPr>
          <a:xfrm rot="5400000">
            <a:off x="4647317" y="3953195"/>
            <a:ext cx="1558200" cy="9018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1c5fa8e16a4_2_427"/>
          <p:cNvSpPr txBox="1"/>
          <p:nvPr>
            <p:ph type="title"/>
          </p:nvPr>
        </p:nvSpPr>
        <p:spPr>
          <a:xfrm>
            <a:off x="1612222" y="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BLUE LABS INNOVATION PROCESS </a:t>
            </a:r>
            <a:endParaRPr b="1" sz="3200"/>
          </a:p>
        </p:txBody>
      </p:sp>
      <p:cxnSp>
        <p:nvCxnSpPr>
          <p:cNvPr id="477" name="Google Shape;477;g1c5fa8e16a4_2_427"/>
          <p:cNvCxnSpPr/>
          <p:nvPr/>
        </p:nvCxnSpPr>
        <p:spPr>
          <a:xfrm>
            <a:off x="2158178" y="1044523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478" name="Google Shape;478;g1c5fa8e16a4_2_427"/>
          <p:cNvSpPr/>
          <p:nvPr/>
        </p:nvSpPr>
        <p:spPr>
          <a:xfrm>
            <a:off x="3036625" y="1746550"/>
            <a:ext cx="2042700" cy="19710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Empathize </a:t>
            </a:r>
            <a:r>
              <a:rPr lang="en-US"/>
              <a:t> </a:t>
            </a:r>
            <a:endParaRPr/>
          </a:p>
        </p:txBody>
      </p:sp>
      <p:sp>
        <p:nvSpPr>
          <p:cNvPr id="479" name="Google Shape;479;g1c5fa8e16a4_2_427"/>
          <p:cNvSpPr/>
          <p:nvPr/>
        </p:nvSpPr>
        <p:spPr>
          <a:xfrm>
            <a:off x="650650" y="1752375"/>
            <a:ext cx="2042700" cy="19710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Identify</a:t>
            </a:r>
            <a:r>
              <a:rPr lang="en-US" sz="2100"/>
              <a:t> </a:t>
            </a:r>
            <a:r>
              <a:rPr lang="en-US"/>
              <a:t> </a:t>
            </a:r>
            <a:endParaRPr/>
          </a:p>
        </p:txBody>
      </p:sp>
      <p:sp>
        <p:nvSpPr>
          <p:cNvPr id="480" name="Google Shape;480;g1c5fa8e16a4_2_427"/>
          <p:cNvSpPr/>
          <p:nvPr/>
        </p:nvSpPr>
        <p:spPr>
          <a:xfrm>
            <a:off x="5422575" y="1746550"/>
            <a:ext cx="2042700" cy="19710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Define </a:t>
            </a:r>
            <a:r>
              <a:rPr lang="en-US" sz="2100"/>
              <a:t> </a:t>
            </a:r>
            <a:r>
              <a:rPr lang="en-US"/>
              <a:t> </a:t>
            </a:r>
            <a:endParaRPr/>
          </a:p>
        </p:txBody>
      </p:sp>
      <p:cxnSp>
        <p:nvCxnSpPr>
          <p:cNvPr id="481" name="Google Shape;481;g1c5fa8e16a4_2_427"/>
          <p:cNvCxnSpPr/>
          <p:nvPr/>
        </p:nvCxnSpPr>
        <p:spPr>
          <a:xfrm>
            <a:off x="913325" y="4502575"/>
            <a:ext cx="6168900" cy="0"/>
          </a:xfrm>
          <a:prstGeom prst="straightConnector1">
            <a:avLst/>
          </a:prstGeom>
          <a:noFill/>
          <a:ln cap="flat" cmpd="sng" w="28575">
            <a:solidFill>
              <a:srgbClr val="C46E3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2" name="Google Shape;482;g1c5fa8e16a4_2_427"/>
          <p:cNvSpPr txBox="1"/>
          <p:nvPr/>
        </p:nvSpPr>
        <p:spPr>
          <a:xfrm>
            <a:off x="1842675" y="4871100"/>
            <a:ext cx="3973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/>
              <a:t>PROBLEM SPACE </a:t>
            </a:r>
            <a:endParaRPr b="1" sz="1700"/>
          </a:p>
        </p:txBody>
      </p:sp>
      <p:sp>
        <p:nvSpPr>
          <p:cNvPr id="483" name="Google Shape;483;g1c5fa8e16a4_2_427"/>
          <p:cNvSpPr/>
          <p:nvPr/>
        </p:nvSpPr>
        <p:spPr>
          <a:xfrm rot="5398337">
            <a:off x="2244740" y="2601400"/>
            <a:ext cx="1240500" cy="2613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g1c5fa8e16a4_2_427"/>
          <p:cNvSpPr/>
          <p:nvPr/>
        </p:nvSpPr>
        <p:spPr>
          <a:xfrm rot="5398337">
            <a:off x="4630690" y="2642900"/>
            <a:ext cx="1240500" cy="2613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g1c5fa8e16a4_2_427"/>
          <p:cNvSpPr/>
          <p:nvPr/>
        </p:nvSpPr>
        <p:spPr>
          <a:xfrm rot="7515253">
            <a:off x="7335908" y="3404835"/>
            <a:ext cx="1240633" cy="484097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g1c5fa8e16a4_2_427"/>
          <p:cNvSpPr/>
          <p:nvPr/>
        </p:nvSpPr>
        <p:spPr>
          <a:xfrm>
            <a:off x="8395100" y="3352450"/>
            <a:ext cx="2042700" cy="19710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Ideate</a:t>
            </a:r>
            <a:r>
              <a:rPr lang="en-US" sz="2100"/>
              <a:t> </a:t>
            </a:r>
            <a:r>
              <a:rPr lang="en-US"/>
              <a:t> </a:t>
            </a:r>
            <a:endParaRPr/>
          </a:p>
        </p:txBody>
      </p:sp>
      <p:sp>
        <p:nvSpPr>
          <p:cNvPr id="487" name="Google Shape;487;g1c5fa8e16a4_2_427"/>
          <p:cNvSpPr txBox="1"/>
          <p:nvPr/>
        </p:nvSpPr>
        <p:spPr>
          <a:xfrm>
            <a:off x="7429550" y="5472175"/>
            <a:ext cx="3973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We are here </a:t>
            </a:r>
            <a:endParaRPr sz="1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7"/>
          <p:cNvSpPr txBox="1"/>
          <p:nvPr>
            <p:ph type="ctrTitle"/>
          </p:nvPr>
        </p:nvSpPr>
        <p:spPr>
          <a:xfrm>
            <a:off x="6024500" y="2571225"/>
            <a:ext cx="5592000" cy="17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b="1" lang="en-US" sz="4000"/>
              <a:t>ALTERNATIVES &amp; </a:t>
            </a:r>
            <a:r>
              <a:rPr b="1" lang="en-US" sz="4000"/>
              <a:t>RECOMMENDATIONS</a:t>
            </a:r>
            <a:r>
              <a:rPr b="1" lang="en-US" sz="4000"/>
              <a:t> </a:t>
            </a:r>
            <a:endParaRPr b="1"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8"/>
          <p:cNvSpPr txBox="1"/>
          <p:nvPr>
            <p:ph type="title"/>
          </p:nvPr>
        </p:nvSpPr>
        <p:spPr>
          <a:xfrm>
            <a:off x="1462369" y="0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ALTERNATIVES</a:t>
            </a:r>
            <a:r>
              <a:rPr lang="en-US" sz="3200"/>
              <a:t> </a:t>
            </a:r>
            <a:endParaRPr sz="3200"/>
          </a:p>
        </p:txBody>
      </p:sp>
      <p:sp>
        <p:nvSpPr>
          <p:cNvPr id="498" name="Google Shape;498;p28"/>
          <p:cNvSpPr txBox="1"/>
          <p:nvPr>
            <p:ph idx="1" type="body"/>
          </p:nvPr>
        </p:nvSpPr>
        <p:spPr>
          <a:xfrm>
            <a:off x="2063855" y="3064615"/>
            <a:ext cx="1240971" cy="8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23718"/>
              </a:buClr>
              <a:buSzPts val="4000"/>
              <a:buNone/>
            </a:pPr>
            <a:r>
              <a:rPr lang="en-US">
                <a:solidFill>
                  <a:srgbClr val="623718"/>
                </a:solidFill>
              </a:rPr>
              <a:t>1</a:t>
            </a:r>
            <a:endParaRPr/>
          </a:p>
        </p:txBody>
      </p:sp>
      <p:sp>
        <p:nvSpPr>
          <p:cNvPr id="499" name="Google Shape;499;p28"/>
          <p:cNvSpPr txBox="1"/>
          <p:nvPr>
            <p:ph idx="2" type="body"/>
          </p:nvPr>
        </p:nvSpPr>
        <p:spPr>
          <a:xfrm>
            <a:off x="5475514" y="3064615"/>
            <a:ext cx="1240971" cy="8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23718"/>
              </a:buClr>
              <a:buSzPts val="4000"/>
              <a:buNone/>
            </a:pPr>
            <a:r>
              <a:rPr lang="en-US">
                <a:solidFill>
                  <a:srgbClr val="623718"/>
                </a:solidFill>
              </a:rPr>
              <a:t>2</a:t>
            </a:r>
            <a:endParaRPr/>
          </a:p>
        </p:txBody>
      </p:sp>
      <p:sp>
        <p:nvSpPr>
          <p:cNvPr id="500" name="Google Shape;500;p28"/>
          <p:cNvSpPr txBox="1"/>
          <p:nvPr>
            <p:ph idx="3" type="body"/>
          </p:nvPr>
        </p:nvSpPr>
        <p:spPr>
          <a:xfrm>
            <a:off x="8887174" y="3064615"/>
            <a:ext cx="1240971" cy="823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23718"/>
              </a:buClr>
              <a:buSzPts val="4000"/>
              <a:buNone/>
            </a:pPr>
            <a:r>
              <a:rPr lang="en-US">
                <a:solidFill>
                  <a:srgbClr val="623718"/>
                </a:solidFill>
              </a:rPr>
              <a:t>3</a:t>
            </a:r>
            <a:endParaRPr/>
          </a:p>
        </p:txBody>
      </p:sp>
      <p:sp>
        <p:nvSpPr>
          <p:cNvPr id="501" name="Google Shape;501;p28"/>
          <p:cNvSpPr txBox="1"/>
          <p:nvPr>
            <p:ph idx="4" type="body"/>
          </p:nvPr>
        </p:nvSpPr>
        <p:spPr>
          <a:xfrm>
            <a:off x="1129698" y="4824188"/>
            <a:ext cx="3124093" cy="462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rPr lang="en-US"/>
              <a:t>CREATOR ECONOMY</a:t>
            </a:r>
            <a:endParaRPr/>
          </a:p>
        </p:txBody>
      </p:sp>
      <p:sp>
        <p:nvSpPr>
          <p:cNvPr id="502" name="Google Shape;502;p28"/>
          <p:cNvSpPr txBox="1"/>
          <p:nvPr>
            <p:ph idx="5" type="body"/>
          </p:nvPr>
        </p:nvSpPr>
        <p:spPr>
          <a:xfrm>
            <a:off x="4526250" y="4824198"/>
            <a:ext cx="3139500" cy="1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rPr lang="en-US"/>
              <a:t>PREFERENCE</a:t>
            </a:r>
            <a:r>
              <a:rPr lang="en-US"/>
              <a:t> FOR EXPERIENCES</a:t>
            </a:r>
            <a:endParaRPr/>
          </a:p>
        </p:txBody>
      </p:sp>
      <p:sp>
        <p:nvSpPr>
          <p:cNvPr id="503" name="Google Shape;503;p28"/>
          <p:cNvSpPr txBox="1"/>
          <p:nvPr>
            <p:ph idx="6" type="body"/>
          </p:nvPr>
        </p:nvSpPr>
        <p:spPr>
          <a:xfrm>
            <a:off x="7938200" y="4824214"/>
            <a:ext cx="3124200" cy="10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rPr lang="en-US"/>
              <a:t>EVOLUTION OF SHOPPING</a:t>
            </a:r>
            <a:endParaRPr/>
          </a:p>
        </p:txBody>
      </p:sp>
      <p:sp>
        <p:nvSpPr>
          <p:cNvPr id="504" name="Google Shape;504;p28"/>
          <p:cNvSpPr/>
          <p:nvPr/>
        </p:nvSpPr>
        <p:spPr>
          <a:xfrm>
            <a:off x="-1" y="258349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28">
            <a:hlinkClick action="ppaction://hlinksldjump" r:id="rId3"/>
          </p:cNvPr>
          <p:cNvSpPr/>
          <p:nvPr/>
        </p:nvSpPr>
        <p:spPr>
          <a:xfrm>
            <a:off x="-1" y="2000184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506" name="Google Shape;50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507" name="Google Shape;50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28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8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510" name="Google Shape;51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511" name="Google Shape;511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2" name="Google Shape;512;p28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2"/>
          <p:cNvSpPr txBox="1"/>
          <p:nvPr>
            <p:ph type="title"/>
          </p:nvPr>
        </p:nvSpPr>
        <p:spPr>
          <a:xfrm>
            <a:off x="720213" y="0"/>
            <a:ext cx="10515600" cy="1325563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600"/>
              <a:t>ALTERNATIVE 1</a:t>
            </a:r>
            <a:endParaRPr b="1" sz="26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rPr b="1" lang="en-US" sz="3000">
                <a:solidFill>
                  <a:srgbClr val="4A86E8"/>
                </a:solidFill>
              </a:rPr>
              <a:t>CREATOR ECONOMY</a:t>
            </a:r>
            <a:endParaRPr b="1" sz="4200">
              <a:solidFill>
                <a:srgbClr val="4A86E8"/>
              </a:solidFill>
            </a:endParaRPr>
          </a:p>
        </p:txBody>
      </p:sp>
      <p:sp>
        <p:nvSpPr>
          <p:cNvPr id="518" name="Google Shape;518;p32"/>
          <p:cNvSpPr txBox="1"/>
          <p:nvPr/>
        </p:nvSpPr>
        <p:spPr>
          <a:xfrm>
            <a:off x="1851450" y="1952351"/>
            <a:ext cx="3487200" cy="8421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Special edition of products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32"/>
          <p:cNvSpPr/>
          <p:nvPr/>
        </p:nvSpPr>
        <p:spPr>
          <a:xfrm>
            <a:off x="-1" y="258349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32">
            <a:hlinkClick action="ppaction://hlinksldjump" r:id="rId3"/>
          </p:cNvPr>
          <p:cNvSpPr/>
          <p:nvPr/>
        </p:nvSpPr>
        <p:spPr>
          <a:xfrm>
            <a:off x="-1" y="2000184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521" name="Google Shape;52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522" name="Google Shape;52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2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32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525" name="Google Shape;525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526" name="Google Shape;52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2"/>
          <p:cNvSpPr txBox="1"/>
          <p:nvPr/>
        </p:nvSpPr>
        <p:spPr>
          <a:xfrm>
            <a:off x="7147925" y="4474800"/>
            <a:ext cx="3487200" cy="859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Home of creators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32"/>
          <p:cNvSpPr txBox="1"/>
          <p:nvPr/>
        </p:nvSpPr>
        <p:spPr>
          <a:xfrm>
            <a:off x="4531800" y="3213575"/>
            <a:ext cx="3487200" cy="8421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Walmart</a:t>
            </a:r>
            <a:r>
              <a:rPr lang="en-US" sz="2000"/>
              <a:t> </a:t>
            </a:r>
            <a:r>
              <a:rPr lang="en-US" sz="2000"/>
              <a:t>Avatars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9" name="Google Shape;529;p32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pic>
        <p:nvPicPr>
          <p:cNvPr id="530" name="Google Shape;530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07675" y="3213575"/>
            <a:ext cx="1239331" cy="8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820900" y="4513325"/>
            <a:ext cx="974850" cy="78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14075" y="1998176"/>
            <a:ext cx="881975" cy="75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c5fa8e16a4_4_16"/>
          <p:cNvSpPr txBox="1"/>
          <p:nvPr>
            <p:ph type="title"/>
          </p:nvPr>
        </p:nvSpPr>
        <p:spPr>
          <a:xfrm>
            <a:off x="574079" y="-1590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DECISION MATRIX </a:t>
            </a:r>
            <a:endParaRPr b="1" sz="3200"/>
          </a:p>
        </p:txBody>
      </p:sp>
      <p:sp>
        <p:nvSpPr>
          <p:cNvPr id="538" name="Google Shape;538;g1c5fa8e16a4_4_16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1c5fa8e16a4_4_16">
            <a:hlinkClick action="ppaction://hlinksldjump" r:id="rId3"/>
          </p:cNvPr>
          <p:cNvSpPr/>
          <p:nvPr/>
        </p:nvSpPr>
        <p:spPr>
          <a:xfrm>
            <a:off x="3807" y="262394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540" name="Google Shape;540;g1c5fa8e16a4_4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541" name="Google Shape;541;g1c5fa8e16a4_4_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g1c5fa8e16a4_4_16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g1c5fa8e16a4_4_16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544" name="Google Shape;544;g1c5fa8e16a4_4_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545" name="Google Shape;545;g1c5fa8e16a4_4_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6" name="Google Shape;546;g1c5fa8e16a4_4_16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graphicFrame>
        <p:nvGraphicFramePr>
          <p:cNvPr id="547" name="Google Shape;547;g1c5fa8e16a4_4_16"/>
          <p:cNvGraphicFramePr/>
          <p:nvPr/>
        </p:nvGraphicFramePr>
        <p:xfrm>
          <a:off x="1321146" y="14730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{FD002B43-6A43-4E7C-A459-9C45A7B79B5F}</a:tableStyleId>
              </a:tblPr>
              <a:tblGrid>
                <a:gridCol w="2723700"/>
                <a:gridCol w="2703975"/>
                <a:gridCol w="2282175"/>
                <a:gridCol w="2731675"/>
              </a:tblGrid>
              <a:tr h="106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66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Special edition of products</a:t>
                      </a:r>
                      <a:endParaRPr b="0" sz="2000">
                        <a:solidFill>
                          <a:srgbClr val="66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Walmart Avatars </a:t>
                      </a:r>
                      <a:endParaRPr b="0" sz="2000">
                        <a:solidFill>
                          <a:srgbClr val="66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 of creators</a:t>
                      </a:r>
                      <a:endParaRPr b="0" sz="2000">
                        <a:solidFill>
                          <a:srgbClr val="66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</a:tr>
              <a:tr h="83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DESIRABILITY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983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FEASIBILITY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10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48" name="Google Shape;548;g1c5fa8e16a4_4_16"/>
          <p:cNvSpPr/>
          <p:nvPr/>
        </p:nvSpPr>
        <p:spPr>
          <a:xfrm>
            <a:off x="5022150" y="28265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1c5fa8e16a4_4_16"/>
          <p:cNvSpPr/>
          <p:nvPr/>
        </p:nvSpPr>
        <p:spPr>
          <a:xfrm>
            <a:off x="10177025" y="28265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1c5fa8e16a4_4_16"/>
          <p:cNvSpPr/>
          <p:nvPr/>
        </p:nvSpPr>
        <p:spPr>
          <a:xfrm>
            <a:off x="10177025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g1c5fa8e16a4_4_16"/>
          <p:cNvSpPr/>
          <p:nvPr/>
        </p:nvSpPr>
        <p:spPr>
          <a:xfrm>
            <a:off x="10177025" y="475837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1c5fa8e16a4_4_16"/>
          <p:cNvSpPr/>
          <p:nvPr/>
        </p:nvSpPr>
        <p:spPr>
          <a:xfrm>
            <a:off x="5016138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g1c5fa8e16a4_4_16"/>
          <p:cNvSpPr/>
          <p:nvPr/>
        </p:nvSpPr>
        <p:spPr>
          <a:xfrm>
            <a:off x="50161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g1c5fa8e16a4_4_16"/>
          <p:cNvSpPr/>
          <p:nvPr/>
        </p:nvSpPr>
        <p:spPr>
          <a:xfrm>
            <a:off x="75213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g1c5fa8e16a4_4_16"/>
          <p:cNvSpPr/>
          <p:nvPr/>
        </p:nvSpPr>
        <p:spPr>
          <a:xfrm>
            <a:off x="7521350" y="28265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g1c5fa8e16a4_4_16"/>
          <p:cNvSpPr/>
          <p:nvPr/>
        </p:nvSpPr>
        <p:spPr>
          <a:xfrm>
            <a:off x="7521350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83"/>
          <p:cNvSpPr txBox="1"/>
          <p:nvPr>
            <p:ph type="title"/>
          </p:nvPr>
        </p:nvSpPr>
        <p:spPr>
          <a:xfrm>
            <a:off x="574079" y="-159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DECISION MATRIX </a:t>
            </a:r>
            <a:endParaRPr b="1" sz="3200"/>
          </a:p>
        </p:txBody>
      </p:sp>
      <p:sp>
        <p:nvSpPr>
          <p:cNvPr id="562" name="Google Shape;562;p83"/>
          <p:cNvSpPr/>
          <p:nvPr/>
        </p:nvSpPr>
        <p:spPr>
          <a:xfrm>
            <a:off x="0" y="201232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83">
            <a:hlinkClick action="ppaction://hlinksldjump" r:id="rId3"/>
          </p:cNvPr>
          <p:cNvSpPr/>
          <p:nvPr/>
        </p:nvSpPr>
        <p:spPr>
          <a:xfrm>
            <a:off x="3807" y="262394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564" name="Google Shape;564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565" name="Google Shape;565;p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83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83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568" name="Google Shape;568;p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569" name="Google Shape;569;p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0" name="Google Shape;570;p83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graphicFrame>
        <p:nvGraphicFramePr>
          <p:cNvPr id="571" name="Google Shape;571;p83"/>
          <p:cNvGraphicFramePr/>
          <p:nvPr/>
        </p:nvGraphicFramePr>
        <p:xfrm>
          <a:off x="1321146" y="14730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{FD002B43-6A43-4E7C-A459-9C45A7B79B5F}</a:tableStyleId>
              </a:tblPr>
              <a:tblGrid>
                <a:gridCol w="2723700"/>
                <a:gridCol w="2703975"/>
                <a:gridCol w="2282175"/>
                <a:gridCol w="2731675"/>
              </a:tblGrid>
              <a:tr h="106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66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Special edition of products</a:t>
                      </a:r>
                      <a:endParaRPr b="0" sz="2000">
                        <a:solidFill>
                          <a:srgbClr val="66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Walmart Avatars </a:t>
                      </a:r>
                      <a:endParaRPr b="0" sz="2000">
                        <a:solidFill>
                          <a:srgbClr val="66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 of creators</a:t>
                      </a:r>
                      <a:endParaRPr b="0" sz="2000">
                        <a:solidFill>
                          <a:srgbClr val="66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</a:tr>
              <a:tr h="83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DESIRABILITY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983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FEASIBILITY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10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72" name="Google Shape;572;p83"/>
          <p:cNvSpPr/>
          <p:nvPr/>
        </p:nvSpPr>
        <p:spPr>
          <a:xfrm>
            <a:off x="9200275" y="1178200"/>
            <a:ext cx="2469000" cy="45681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83"/>
          <p:cNvSpPr/>
          <p:nvPr/>
        </p:nvSpPr>
        <p:spPr>
          <a:xfrm>
            <a:off x="5022150" y="28265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83"/>
          <p:cNvSpPr/>
          <p:nvPr/>
        </p:nvSpPr>
        <p:spPr>
          <a:xfrm>
            <a:off x="10177025" y="28265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83"/>
          <p:cNvSpPr/>
          <p:nvPr/>
        </p:nvSpPr>
        <p:spPr>
          <a:xfrm>
            <a:off x="10177025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83"/>
          <p:cNvSpPr/>
          <p:nvPr/>
        </p:nvSpPr>
        <p:spPr>
          <a:xfrm>
            <a:off x="10177025" y="475837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83"/>
          <p:cNvSpPr/>
          <p:nvPr/>
        </p:nvSpPr>
        <p:spPr>
          <a:xfrm>
            <a:off x="5016138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83"/>
          <p:cNvSpPr/>
          <p:nvPr/>
        </p:nvSpPr>
        <p:spPr>
          <a:xfrm>
            <a:off x="50161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83"/>
          <p:cNvSpPr/>
          <p:nvPr/>
        </p:nvSpPr>
        <p:spPr>
          <a:xfrm>
            <a:off x="75213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83"/>
          <p:cNvSpPr/>
          <p:nvPr/>
        </p:nvSpPr>
        <p:spPr>
          <a:xfrm>
            <a:off x="7521350" y="28265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83"/>
          <p:cNvSpPr/>
          <p:nvPr/>
        </p:nvSpPr>
        <p:spPr>
          <a:xfrm>
            <a:off x="7521350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6"/>
          <p:cNvSpPr txBox="1"/>
          <p:nvPr>
            <p:ph type="title"/>
          </p:nvPr>
        </p:nvSpPr>
        <p:spPr>
          <a:xfrm>
            <a:off x="2197074" y="-80175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RECOMMENDATION </a:t>
            </a:r>
            <a:endParaRPr b="1" sz="3200"/>
          </a:p>
        </p:txBody>
      </p:sp>
      <p:sp>
        <p:nvSpPr>
          <p:cNvPr id="587" name="Google Shape;587;p36"/>
          <p:cNvSpPr/>
          <p:nvPr/>
        </p:nvSpPr>
        <p:spPr>
          <a:xfrm>
            <a:off x="0" y="201232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36">
            <a:hlinkClick action="ppaction://hlinksldjump" r:id="rId3"/>
          </p:cNvPr>
          <p:cNvSpPr/>
          <p:nvPr/>
        </p:nvSpPr>
        <p:spPr>
          <a:xfrm>
            <a:off x="-14493" y="262389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589" name="Google Shape;58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590" name="Google Shape;590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6"/>
          <p:cNvSpPr/>
          <p:nvPr/>
        </p:nvSpPr>
        <p:spPr>
          <a:xfrm>
            <a:off x="-16747" y="320487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36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593" name="Google Shape;593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594" name="Google Shape;594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5" name="Google Shape;595;p36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596" name="Google Shape;596;p36"/>
          <p:cNvSpPr txBox="1"/>
          <p:nvPr/>
        </p:nvSpPr>
        <p:spPr>
          <a:xfrm>
            <a:off x="2477900" y="1940850"/>
            <a:ext cx="74352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4A86E8"/>
                </a:solidFill>
              </a:rPr>
              <a:t>HOME OF CREATORS</a:t>
            </a:r>
            <a:endParaRPr b="1" sz="3800">
              <a:solidFill>
                <a:srgbClr val="4A86E8"/>
              </a:solidFill>
            </a:endParaRPr>
          </a:p>
        </p:txBody>
      </p:sp>
      <p:pic>
        <p:nvPicPr>
          <p:cNvPr id="597" name="Google Shape;597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7082" y="4648200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36"/>
          <p:cNvSpPr txBox="1"/>
          <p:nvPr/>
        </p:nvSpPr>
        <p:spPr>
          <a:xfrm>
            <a:off x="821775" y="25521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599" name="Google Shape;599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39275" y="4648200"/>
            <a:ext cx="1066800" cy="14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36"/>
          <p:cNvSpPr txBox="1"/>
          <p:nvPr/>
        </p:nvSpPr>
        <p:spPr>
          <a:xfrm>
            <a:off x="484175" y="15497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601" name="Google Shape;601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822938" y="4486263"/>
            <a:ext cx="1533525" cy="1533525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36"/>
          <p:cNvSpPr txBox="1"/>
          <p:nvPr/>
        </p:nvSpPr>
        <p:spPr>
          <a:xfrm>
            <a:off x="-2754837" y="411613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603" name="Google Shape;603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818575" y="3220550"/>
            <a:ext cx="610675" cy="61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429256" y="2807413"/>
            <a:ext cx="1762744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183475" y="3212936"/>
            <a:ext cx="1120800" cy="62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910688" y="3172875"/>
            <a:ext cx="553875" cy="5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576938" y="3193313"/>
            <a:ext cx="712125" cy="5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586061" y="3116038"/>
            <a:ext cx="610661" cy="62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253613" y="3179634"/>
            <a:ext cx="553875" cy="540366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36"/>
          <p:cNvSpPr txBox="1"/>
          <p:nvPr/>
        </p:nvSpPr>
        <p:spPr>
          <a:xfrm>
            <a:off x="-1035125" y="-942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611" name="Google Shape;611;p3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058525" y="3220557"/>
            <a:ext cx="610675" cy="610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36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613" name="Google Shape;613;p3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708074" y="4309326"/>
            <a:ext cx="1212871" cy="204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c5fa8e16a4_4_44"/>
          <p:cNvSpPr txBox="1"/>
          <p:nvPr>
            <p:ph type="title"/>
          </p:nvPr>
        </p:nvSpPr>
        <p:spPr>
          <a:xfrm>
            <a:off x="720213" y="0"/>
            <a:ext cx="10515600" cy="1325700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600"/>
              <a:t>ALTERNATIVE 2</a:t>
            </a:r>
            <a:endParaRPr b="1" sz="26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rPr b="1" lang="en-US" sz="3000">
                <a:solidFill>
                  <a:srgbClr val="4A86E8"/>
                </a:solidFill>
              </a:rPr>
              <a:t>PREFERENCE FOR EXPERIENCES</a:t>
            </a:r>
            <a:endParaRPr b="1" sz="3000">
              <a:solidFill>
                <a:srgbClr val="4A86E8"/>
              </a:solidFill>
            </a:endParaRPr>
          </a:p>
        </p:txBody>
      </p:sp>
      <p:sp>
        <p:nvSpPr>
          <p:cNvPr id="619" name="Google Shape;619;g1c5fa8e16a4_4_44"/>
          <p:cNvSpPr txBox="1"/>
          <p:nvPr/>
        </p:nvSpPr>
        <p:spPr>
          <a:xfrm>
            <a:off x="1228975" y="1873175"/>
            <a:ext cx="4088700" cy="8421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Virtual reality </a:t>
            </a:r>
            <a:r>
              <a:rPr lang="en-US" sz="2000"/>
              <a:t>shopping experience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g1c5fa8e16a4_4_44"/>
          <p:cNvSpPr/>
          <p:nvPr/>
        </p:nvSpPr>
        <p:spPr>
          <a:xfrm>
            <a:off x="-1" y="258349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g1c5fa8e16a4_4_44">
            <a:hlinkClick action="ppaction://hlinksldjump" r:id="rId3"/>
          </p:cNvPr>
          <p:cNvSpPr/>
          <p:nvPr/>
        </p:nvSpPr>
        <p:spPr>
          <a:xfrm>
            <a:off x="-1" y="2000184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622" name="Google Shape;622;g1c5fa8e16a4_4_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623" name="Google Shape;623;g1c5fa8e16a4_4_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g1c5fa8e16a4_4_44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g1c5fa8e16a4_4_44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626" name="Google Shape;626;g1c5fa8e16a4_4_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627" name="Google Shape;627;g1c5fa8e16a4_4_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g1c5fa8e16a4_4_44"/>
          <p:cNvSpPr txBox="1"/>
          <p:nvPr/>
        </p:nvSpPr>
        <p:spPr>
          <a:xfrm>
            <a:off x="5966250" y="4703925"/>
            <a:ext cx="4088700" cy="859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Walmart Wonderland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g1c5fa8e16a4_4_44"/>
          <p:cNvSpPr txBox="1"/>
          <p:nvPr/>
        </p:nvSpPr>
        <p:spPr>
          <a:xfrm>
            <a:off x="3497375" y="3299100"/>
            <a:ext cx="4088700" cy="8421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BuyMe Walmart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0" name="Google Shape;630;g1c5fa8e16a4_4_44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pic>
        <p:nvPicPr>
          <p:cNvPr id="631" name="Google Shape;631;g1c5fa8e16a4_4_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25850" y="1606762"/>
            <a:ext cx="1078525" cy="13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g1c5fa8e16a4_4_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97642" y="2925403"/>
            <a:ext cx="937443" cy="1589497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g1c5fa8e16a4_4_44"/>
          <p:cNvSpPr txBox="1"/>
          <p:nvPr/>
        </p:nvSpPr>
        <p:spPr>
          <a:xfrm>
            <a:off x="8746650" y="1661300"/>
            <a:ext cx="16776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634" name="Google Shape;634;g1c5fa8e16a4_4_4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186175" y="4497827"/>
            <a:ext cx="1792179" cy="127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1c5fa8e16a4_4_116"/>
          <p:cNvSpPr txBox="1"/>
          <p:nvPr>
            <p:ph type="title"/>
          </p:nvPr>
        </p:nvSpPr>
        <p:spPr>
          <a:xfrm>
            <a:off x="574079" y="-1590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DECISION MATRIX </a:t>
            </a:r>
            <a:endParaRPr b="1" sz="3200"/>
          </a:p>
        </p:txBody>
      </p:sp>
      <p:sp>
        <p:nvSpPr>
          <p:cNvPr id="640" name="Google Shape;640;g1c5fa8e16a4_4_116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g1c5fa8e16a4_4_116">
            <a:hlinkClick action="ppaction://hlinksldjump" r:id="rId3"/>
          </p:cNvPr>
          <p:cNvSpPr/>
          <p:nvPr/>
        </p:nvSpPr>
        <p:spPr>
          <a:xfrm>
            <a:off x="3807" y="262394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642" name="Google Shape;642;g1c5fa8e16a4_4_1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643" name="Google Shape;643;g1c5fa8e16a4_4_1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g1c5fa8e16a4_4_116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g1c5fa8e16a4_4_116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646" name="Google Shape;646;g1c5fa8e16a4_4_1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647" name="Google Shape;647;g1c5fa8e16a4_4_1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8" name="Google Shape;648;g1c5fa8e16a4_4_116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graphicFrame>
        <p:nvGraphicFramePr>
          <p:cNvPr id="649" name="Google Shape;649;g1c5fa8e16a4_4_116"/>
          <p:cNvGraphicFramePr/>
          <p:nvPr/>
        </p:nvGraphicFramePr>
        <p:xfrm>
          <a:off x="1321146" y="14730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{FD002B43-6A43-4E7C-A459-9C45A7B79B5F}</a:tableStyleId>
              </a:tblPr>
              <a:tblGrid>
                <a:gridCol w="2723700"/>
                <a:gridCol w="2703975"/>
                <a:gridCol w="2282175"/>
                <a:gridCol w="2731675"/>
              </a:tblGrid>
              <a:tr h="106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66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Virtual reality shopping experience</a:t>
                      </a:r>
                      <a:endParaRPr/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BuyMe Walmart</a:t>
                      </a:r>
                      <a:endParaRPr/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Walmart Wonderland</a:t>
                      </a:r>
                      <a:endParaRPr/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</a:tr>
              <a:tr h="83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DESIRABILITY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983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FEASIBILITY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10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50" name="Google Shape;650;g1c5fa8e16a4_4_116"/>
          <p:cNvSpPr/>
          <p:nvPr/>
        </p:nvSpPr>
        <p:spPr>
          <a:xfrm>
            <a:off x="10177025" y="28265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g1c5fa8e16a4_4_116"/>
          <p:cNvSpPr/>
          <p:nvPr/>
        </p:nvSpPr>
        <p:spPr>
          <a:xfrm>
            <a:off x="10177025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g1c5fa8e16a4_4_116"/>
          <p:cNvSpPr/>
          <p:nvPr/>
        </p:nvSpPr>
        <p:spPr>
          <a:xfrm>
            <a:off x="10177025" y="475837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g1c5fa8e16a4_4_116"/>
          <p:cNvSpPr/>
          <p:nvPr/>
        </p:nvSpPr>
        <p:spPr>
          <a:xfrm>
            <a:off x="5016138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g1c5fa8e16a4_4_116"/>
          <p:cNvSpPr/>
          <p:nvPr/>
        </p:nvSpPr>
        <p:spPr>
          <a:xfrm>
            <a:off x="50161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g1c5fa8e16a4_4_116"/>
          <p:cNvSpPr/>
          <p:nvPr/>
        </p:nvSpPr>
        <p:spPr>
          <a:xfrm>
            <a:off x="75213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g1c5fa8e16a4_4_116"/>
          <p:cNvSpPr/>
          <p:nvPr/>
        </p:nvSpPr>
        <p:spPr>
          <a:xfrm>
            <a:off x="7521350" y="28265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g1c5fa8e16a4_4_116"/>
          <p:cNvSpPr/>
          <p:nvPr/>
        </p:nvSpPr>
        <p:spPr>
          <a:xfrm>
            <a:off x="7521350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g1c5fa8e16a4_4_116"/>
          <p:cNvSpPr/>
          <p:nvPr/>
        </p:nvSpPr>
        <p:spPr>
          <a:xfrm>
            <a:off x="5022150" y="28265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c5fa8e16a4_4_76"/>
          <p:cNvSpPr txBox="1"/>
          <p:nvPr>
            <p:ph type="title"/>
          </p:nvPr>
        </p:nvSpPr>
        <p:spPr>
          <a:xfrm>
            <a:off x="574079" y="-1590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DECISION MATRIX </a:t>
            </a:r>
            <a:endParaRPr b="1" sz="3200"/>
          </a:p>
        </p:txBody>
      </p:sp>
      <p:sp>
        <p:nvSpPr>
          <p:cNvPr id="664" name="Google Shape;664;g1c5fa8e16a4_4_76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g1c5fa8e16a4_4_76">
            <a:hlinkClick action="ppaction://hlinksldjump" r:id="rId3"/>
          </p:cNvPr>
          <p:cNvSpPr/>
          <p:nvPr/>
        </p:nvSpPr>
        <p:spPr>
          <a:xfrm>
            <a:off x="3807" y="262394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666" name="Google Shape;666;g1c5fa8e16a4_4_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667" name="Google Shape;667;g1c5fa8e16a4_4_7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g1c5fa8e16a4_4_76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g1c5fa8e16a4_4_76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670" name="Google Shape;670;g1c5fa8e16a4_4_7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671" name="Google Shape;671;g1c5fa8e16a4_4_7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2" name="Google Shape;672;g1c5fa8e16a4_4_76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graphicFrame>
        <p:nvGraphicFramePr>
          <p:cNvPr id="673" name="Google Shape;673;g1c5fa8e16a4_4_76"/>
          <p:cNvGraphicFramePr/>
          <p:nvPr/>
        </p:nvGraphicFramePr>
        <p:xfrm>
          <a:off x="1321146" y="14730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{FD002B43-6A43-4E7C-A459-9C45A7B79B5F}</a:tableStyleId>
              </a:tblPr>
              <a:tblGrid>
                <a:gridCol w="2723700"/>
                <a:gridCol w="2703975"/>
                <a:gridCol w="2282175"/>
                <a:gridCol w="2731675"/>
              </a:tblGrid>
              <a:tr h="106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66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Virtual reality shopping experience</a:t>
                      </a:r>
                      <a:endParaRPr/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BuyMe Walmart</a:t>
                      </a:r>
                      <a:endParaRPr/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Walmart Wonderland</a:t>
                      </a:r>
                      <a:endParaRPr/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</a:tr>
              <a:tr h="83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DESIRABILITY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983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FEASIBILITY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10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74" name="Google Shape;674;g1c5fa8e16a4_4_76"/>
          <p:cNvSpPr/>
          <p:nvPr/>
        </p:nvSpPr>
        <p:spPr>
          <a:xfrm>
            <a:off x="10177025" y="28265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g1c5fa8e16a4_4_76"/>
          <p:cNvSpPr/>
          <p:nvPr/>
        </p:nvSpPr>
        <p:spPr>
          <a:xfrm>
            <a:off x="10177025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g1c5fa8e16a4_4_76"/>
          <p:cNvSpPr/>
          <p:nvPr/>
        </p:nvSpPr>
        <p:spPr>
          <a:xfrm>
            <a:off x="10177025" y="475837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g1c5fa8e16a4_4_76"/>
          <p:cNvSpPr/>
          <p:nvPr/>
        </p:nvSpPr>
        <p:spPr>
          <a:xfrm>
            <a:off x="5016138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g1c5fa8e16a4_4_76"/>
          <p:cNvSpPr/>
          <p:nvPr/>
        </p:nvSpPr>
        <p:spPr>
          <a:xfrm>
            <a:off x="50161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g1c5fa8e16a4_4_76"/>
          <p:cNvSpPr/>
          <p:nvPr/>
        </p:nvSpPr>
        <p:spPr>
          <a:xfrm>
            <a:off x="7521350" y="475837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g1c5fa8e16a4_4_76"/>
          <p:cNvSpPr/>
          <p:nvPr/>
        </p:nvSpPr>
        <p:spPr>
          <a:xfrm>
            <a:off x="7521350" y="28265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g1c5fa8e16a4_4_76"/>
          <p:cNvSpPr/>
          <p:nvPr/>
        </p:nvSpPr>
        <p:spPr>
          <a:xfrm>
            <a:off x="7521350" y="36947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g1c5fa8e16a4_4_76"/>
          <p:cNvSpPr/>
          <p:nvPr/>
        </p:nvSpPr>
        <p:spPr>
          <a:xfrm>
            <a:off x="9125075" y="1186200"/>
            <a:ext cx="2637600" cy="45681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g1c5fa8e16a4_4_76"/>
          <p:cNvSpPr/>
          <p:nvPr/>
        </p:nvSpPr>
        <p:spPr>
          <a:xfrm>
            <a:off x="5022150" y="28265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1c5fa8e16a4_4_101"/>
          <p:cNvSpPr txBox="1"/>
          <p:nvPr>
            <p:ph type="title"/>
          </p:nvPr>
        </p:nvSpPr>
        <p:spPr>
          <a:xfrm>
            <a:off x="1984712" y="840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RECOMMENDATION </a:t>
            </a:r>
            <a:endParaRPr b="1" sz="3200"/>
          </a:p>
        </p:txBody>
      </p:sp>
      <p:sp>
        <p:nvSpPr>
          <p:cNvPr id="689" name="Google Shape;689;g1c5fa8e16a4_4_101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g1c5fa8e16a4_4_101">
            <a:hlinkClick action="ppaction://hlinksldjump" r:id="rId3"/>
          </p:cNvPr>
          <p:cNvSpPr/>
          <p:nvPr/>
        </p:nvSpPr>
        <p:spPr>
          <a:xfrm>
            <a:off x="-14493" y="262389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691" name="Google Shape;691;g1c5fa8e16a4_4_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692" name="Google Shape;692;g1c5fa8e16a4_4_1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g1c5fa8e16a4_4_101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g1c5fa8e16a4_4_101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695" name="Google Shape;695;g1c5fa8e16a4_4_10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696" name="Google Shape;696;g1c5fa8e16a4_4_10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7" name="Google Shape;697;g1c5fa8e16a4_4_101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698" name="Google Shape;698;g1c5fa8e16a4_4_101"/>
          <p:cNvSpPr txBox="1"/>
          <p:nvPr/>
        </p:nvSpPr>
        <p:spPr>
          <a:xfrm>
            <a:off x="2477900" y="1803400"/>
            <a:ext cx="74352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4A86E8"/>
                </a:solidFill>
              </a:rPr>
              <a:t>WALMART WONDERLAND</a:t>
            </a:r>
            <a:endParaRPr b="1" sz="3800">
              <a:solidFill>
                <a:srgbClr val="4A86E8"/>
              </a:solidFill>
            </a:endParaRPr>
          </a:p>
        </p:txBody>
      </p:sp>
      <p:pic>
        <p:nvPicPr>
          <p:cNvPr id="699" name="Google Shape;699;g1c5fa8e16a4_4_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73232" y="3083200"/>
            <a:ext cx="2228850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g1c5fa8e16a4_4_101"/>
          <p:cNvSpPr txBox="1"/>
          <p:nvPr/>
        </p:nvSpPr>
        <p:spPr>
          <a:xfrm>
            <a:off x="144100" y="19702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1" name="Google Shape;701;g1c5fa8e16a4_4_10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89545" y="3204875"/>
            <a:ext cx="22002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g1c5fa8e16a4_4_10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07801" y="3137600"/>
            <a:ext cx="3750750" cy="1439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g1c5fa8e16a4_4_10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628225" y="1618775"/>
            <a:ext cx="1409100" cy="113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c5fa8e16a4_4_60"/>
          <p:cNvSpPr txBox="1"/>
          <p:nvPr>
            <p:ph type="title"/>
          </p:nvPr>
        </p:nvSpPr>
        <p:spPr>
          <a:xfrm>
            <a:off x="720213" y="0"/>
            <a:ext cx="10515600" cy="1325700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600"/>
              <a:t>ALTERNATIVE 3</a:t>
            </a:r>
            <a:endParaRPr b="1" sz="26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rPr b="1" lang="en-US" sz="3000">
                <a:solidFill>
                  <a:srgbClr val="4A86E8"/>
                </a:solidFill>
              </a:rPr>
              <a:t>EVOLUTION OF SHOPPING</a:t>
            </a:r>
            <a:endParaRPr b="1" sz="4000">
              <a:solidFill>
                <a:srgbClr val="4A86E8"/>
              </a:solidFill>
            </a:endParaRPr>
          </a:p>
        </p:txBody>
      </p:sp>
      <p:sp>
        <p:nvSpPr>
          <p:cNvPr id="709" name="Google Shape;709;g1c5fa8e16a4_4_60"/>
          <p:cNvSpPr txBox="1"/>
          <p:nvPr/>
        </p:nvSpPr>
        <p:spPr>
          <a:xfrm>
            <a:off x="1478325" y="2000175"/>
            <a:ext cx="4942800" cy="8421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Glasses with simultaneous </a:t>
            </a:r>
            <a:r>
              <a:rPr lang="en-US" sz="2000"/>
              <a:t>translation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g1c5fa8e16a4_4_60"/>
          <p:cNvSpPr/>
          <p:nvPr/>
        </p:nvSpPr>
        <p:spPr>
          <a:xfrm>
            <a:off x="-1" y="258349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g1c5fa8e16a4_4_60">
            <a:hlinkClick action="ppaction://hlinksldjump" r:id="rId3"/>
          </p:cNvPr>
          <p:cNvSpPr/>
          <p:nvPr/>
        </p:nvSpPr>
        <p:spPr>
          <a:xfrm>
            <a:off x="-1" y="2000184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712" name="Google Shape;712;g1c5fa8e16a4_4_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713" name="Google Shape;713;g1c5fa8e16a4_4_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g1c5fa8e16a4_4_60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g1c5fa8e16a4_4_6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716" name="Google Shape;716;g1c5fa8e16a4_4_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717" name="Google Shape;717;g1c5fa8e16a4_4_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g1c5fa8e16a4_4_60"/>
          <p:cNvSpPr txBox="1"/>
          <p:nvPr/>
        </p:nvSpPr>
        <p:spPr>
          <a:xfrm>
            <a:off x="6275400" y="4447875"/>
            <a:ext cx="4942800" cy="859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Additional revenue streams</a:t>
            </a:r>
            <a:endParaRPr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(w</a:t>
            </a:r>
            <a:r>
              <a:rPr lang="en-US" sz="2000"/>
              <a:t>holesale &amp; supply chain)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g1c5fa8e16a4_4_60"/>
          <p:cNvSpPr txBox="1"/>
          <p:nvPr/>
        </p:nvSpPr>
        <p:spPr>
          <a:xfrm>
            <a:off x="3550775" y="3237475"/>
            <a:ext cx="4942800" cy="8421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E-Walmart (learning &amp; education)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0" name="Google Shape;720;g1c5fa8e16a4_4_6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pic>
        <p:nvPicPr>
          <p:cNvPr id="721" name="Google Shape;721;g1c5fa8e16a4_4_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88325" y="3323261"/>
            <a:ext cx="882000" cy="75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g1c5fa8e16a4_4_6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67625" y="1973287"/>
            <a:ext cx="882000" cy="89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g1c5fa8e16a4_4_6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218200" y="4447875"/>
            <a:ext cx="951029" cy="8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1c5fa8e16a4_9_2"/>
          <p:cNvSpPr txBox="1"/>
          <p:nvPr>
            <p:ph type="title"/>
          </p:nvPr>
        </p:nvSpPr>
        <p:spPr>
          <a:xfrm>
            <a:off x="574079" y="-1590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DECISION MATRIX </a:t>
            </a:r>
            <a:endParaRPr b="1" sz="3200"/>
          </a:p>
        </p:txBody>
      </p:sp>
      <p:sp>
        <p:nvSpPr>
          <p:cNvPr id="729" name="Google Shape;729;g1c5fa8e16a4_9_2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g1c5fa8e16a4_9_2">
            <a:hlinkClick action="ppaction://hlinksldjump" r:id="rId3"/>
          </p:cNvPr>
          <p:cNvSpPr/>
          <p:nvPr/>
        </p:nvSpPr>
        <p:spPr>
          <a:xfrm>
            <a:off x="3807" y="262394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731" name="Google Shape;731;g1c5fa8e16a4_9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732" name="Google Shape;732;g1c5fa8e16a4_9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g1c5fa8e16a4_9_2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g1c5fa8e16a4_9_2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735" name="Google Shape;735;g1c5fa8e16a4_9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736" name="Google Shape;736;g1c5fa8e16a4_9_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g1c5fa8e16a4_9_2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graphicFrame>
        <p:nvGraphicFramePr>
          <p:cNvPr id="738" name="Google Shape;738;g1c5fa8e16a4_9_2"/>
          <p:cNvGraphicFramePr/>
          <p:nvPr/>
        </p:nvGraphicFramePr>
        <p:xfrm>
          <a:off x="1263096" y="14730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{FD002B43-6A43-4E7C-A459-9C45A7B79B5F}</a:tableStyleId>
              </a:tblPr>
              <a:tblGrid>
                <a:gridCol w="2123725"/>
                <a:gridCol w="2794350"/>
                <a:gridCol w="2556625"/>
                <a:gridCol w="3251725"/>
              </a:tblGrid>
              <a:tr h="1238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66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Glasses with simultaneous translation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E-Walmart (learning &amp; education)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Additional revenue streams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(wholesale &amp; supply chain)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</a:tr>
              <a:tr h="88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DESIRABILITY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04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FEASIBILITY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176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739" name="Google Shape;739;g1c5fa8e16a4_9_2"/>
          <p:cNvSpPr/>
          <p:nvPr/>
        </p:nvSpPr>
        <p:spPr>
          <a:xfrm>
            <a:off x="10031675" y="29858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g1c5fa8e16a4_9_2"/>
          <p:cNvSpPr/>
          <p:nvPr/>
        </p:nvSpPr>
        <p:spPr>
          <a:xfrm>
            <a:off x="10031675" y="395330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g1c5fa8e16a4_9_2"/>
          <p:cNvSpPr/>
          <p:nvPr/>
        </p:nvSpPr>
        <p:spPr>
          <a:xfrm>
            <a:off x="10031675" y="50770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g1c5fa8e16a4_9_2"/>
          <p:cNvSpPr/>
          <p:nvPr/>
        </p:nvSpPr>
        <p:spPr>
          <a:xfrm>
            <a:off x="4230825" y="50770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g1c5fa8e16a4_9_2"/>
          <p:cNvSpPr/>
          <p:nvPr/>
        </p:nvSpPr>
        <p:spPr>
          <a:xfrm>
            <a:off x="7036000" y="50770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g1c5fa8e16a4_9_2"/>
          <p:cNvSpPr/>
          <p:nvPr/>
        </p:nvSpPr>
        <p:spPr>
          <a:xfrm>
            <a:off x="7036000" y="2985850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g1c5fa8e16a4_9_2"/>
          <p:cNvSpPr/>
          <p:nvPr/>
        </p:nvSpPr>
        <p:spPr>
          <a:xfrm>
            <a:off x="7036000" y="395330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g1c5fa8e16a4_9_2"/>
          <p:cNvSpPr/>
          <p:nvPr/>
        </p:nvSpPr>
        <p:spPr>
          <a:xfrm>
            <a:off x="4230825" y="2985850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g1c5fa8e16a4_9_2"/>
          <p:cNvSpPr/>
          <p:nvPr/>
        </p:nvSpPr>
        <p:spPr>
          <a:xfrm>
            <a:off x="4230825" y="3953300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1c5fa8e16a4_4_140"/>
          <p:cNvSpPr txBox="1"/>
          <p:nvPr>
            <p:ph type="title"/>
          </p:nvPr>
        </p:nvSpPr>
        <p:spPr>
          <a:xfrm>
            <a:off x="574079" y="-1590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DECISION MATRIX </a:t>
            </a:r>
            <a:endParaRPr b="1" sz="3200"/>
          </a:p>
        </p:txBody>
      </p:sp>
      <p:sp>
        <p:nvSpPr>
          <p:cNvPr id="753" name="Google Shape;753;g1c5fa8e16a4_4_14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g1c5fa8e16a4_4_140">
            <a:hlinkClick action="ppaction://hlinksldjump" r:id="rId3"/>
          </p:cNvPr>
          <p:cNvSpPr/>
          <p:nvPr/>
        </p:nvSpPr>
        <p:spPr>
          <a:xfrm>
            <a:off x="3807" y="262394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755" name="Google Shape;755;g1c5fa8e16a4_4_1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756" name="Google Shape;756;g1c5fa8e16a4_4_1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g1c5fa8e16a4_4_140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g1c5fa8e16a4_4_14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759" name="Google Shape;759;g1c5fa8e16a4_4_1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760" name="Google Shape;760;g1c5fa8e16a4_4_1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1" name="Google Shape;761;g1c5fa8e16a4_4_14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graphicFrame>
        <p:nvGraphicFramePr>
          <p:cNvPr id="762" name="Google Shape;762;g1c5fa8e16a4_4_140"/>
          <p:cNvGraphicFramePr/>
          <p:nvPr/>
        </p:nvGraphicFramePr>
        <p:xfrm>
          <a:off x="1263096" y="14730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{FD002B43-6A43-4E7C-A459-9C45A7B79B5F}</a:tableStyleId>
              </a:tblPr>
              <a:tblGrid>
                <a:gridCol w="2123725"/>
                <a:gridCol w="2794350"/>
                <a:gridCol w="2556625"/>
                <a:gridCol w="3251725"/>
              </a:tblGrid>
              <a:tr h="1238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66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Glasses with simultaneous translation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E-Walmart (learning &amp; education)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Additional revenue streams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(wholesale &amp; supply chain)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>
                    <a:solidFill>
                      <a:srgbClr val="F1D9C7"/>
                    </a:solidFill>
                  </a:tcPr>
                </a:tc>
              </a:tr>
              <a:tr h="88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DESIRABILITY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04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FEASIBILITY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  <a:tr h="1176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31313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DATABILITY</a:t>
                      </a:r>
                      <a:endParaRPr sz="1400" u="none" cap="none" strike="noStrike"/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95250" marL="9525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763" name="Google Shape;763;g1c5fa8e16a4_4_140"/>
          <p:cNvSpPr/>
          <p:nvPr/>
        </p:nvSpPr>
        <p:spPr>
          <a:xfrm>
            <a:off x="10031675" y="298585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g1c5fa8e16a4_4_140"/>
          <p:cNvSpPr/>
          <p:nvPr/>
        </p:nvSpPr>
        <p:spPr>
          <a:xfrm>
            <a:off x="10031675" y="395330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g1c5fa8e16a4_4_140"/>
          <p:cNvSpPr/>
          <p:nvPr/>
        </p:nvSpPr>
        <p:spPr>
          <a:xfrm>
            <a:off x="10031675" y="5077025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g1c5fa8e16a4_4_140"/>
          <p:cNvSpPr/>
          <p:nvPr/>
        </p:nvSpPr>
        <p:spPr>
          <a:xfrm>
            <a:off x="4230825" y="50770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g1c5fa8e16a4_4_140"/>
          <p:cNvSpPr/>
          <p:nvPr/>
        </p:nvSpPr>
        <p:spPr>
          <a:xfrm>
            <a:off x="7036000" y="5077025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g1c5fa8e16a4_4_140"/>
          <p:cNvSpPr/>
          <p:nvPr/>
        </p:nvSpPr>
        <p:spPr>
          <a:xfrm>
            <a:off x="7036000" y="2985850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g1c5fa8e16a4_4_140"/>
          <p:cNvSpPr/>
          <p:nvPr/>
        </p:nvSpPr>
        <p:spPr>
          <a:xfrm>
            <a:off x="7036000" y="3953300"/>
            <a:ext cx="706800" cy="276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g1c5fa8e16a4_4_140"/>
          <p:cNvSpPr/>
          <p:nvPr/>
        </p:nvSpPr>
        <p:spPr>
          <a:xfrm>
            <a:off x="4230825" y="2985850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g1c5fa8e16a4_4_140"/>
          <p:cNvSpPr/>
          <p:nvPr/>
        </p:nvSpPr>
        <p:spPr>
          <a:xfrm>
            <a:off x="8737800" y="1154675"/>
            <a:ext cx="3300600" cy="49860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g1c5fa8e16a4_4_140"/>
          <p:cNvSpPr/>
          <p:nvPr/>
        </p:nvSpPr>
        <p:spPr>
          <a:xfrm>
            <a:off x="4230825" y="3953300"/>
            <a:ext cx="706800" cy="276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1c5fa8e16a4_4_165"/>
          <p:cNvSpPr txBox="1"/>
          <p:nvPr>
            <p:ph type="title"/>
          </p:nvPr>
        </p:nvSpPr>
        <p:spPr>
          <a:xfrm>
            <a:off x="1984712" y="840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RECOMMENDATION </a:t>
            </a:r>
            <a:endParaRPr b="1" sz="3200"/>
          </a:p>
        </p:txBody>
      </p:sp>
      <p:sp>
        <p:nvSpPr>
          <p:cNvPr id="778" name="Google Shape;778;g1c5fa8e16a4_4_165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g1c5fa8e16a4_4_165">
            <a:hlinkClick action="ppaction://hlinksldjump" r:id="rId3"/>
          </p:cNvPr>
          <p:cNvSpPr/>
          <p:nvPr/>
        </p:nvSpPr>
        <p:spPr>
          <a:xfrm>
            <a:off x="-14493" y="262389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780" name="Google Shape;780;g1c5fa8e16a4_4_1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781" name="Google Shape;781;g1c5fa8e16a4_4_1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g1c5fa8e16a4_4_165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g1c5fa8e16a4_4_165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784" name="Google Shape;784;g1c5fa8e16a4_4_1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785" name="Google Shape;785;g1c5fa8e16a4_4_16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6" name="Google Shape;786;g1c5fa8e16a4_4_165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787" name="Google Shape;787;g1c5fa8e16a4_4_165"/>
          <p:cNvSpPr txBox="1"/>
          <p:nvPr/>
        </p:nvSpPr>
        <p:spPr>
          <a:xfrm>
            <a:off x="1422600" y="1577075"/>
            <a:ext cx="9898500" cy="23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4A86E8"/>
                </a:solidFill>
              </a:rPr>
              <a:t>ADDITIONAL REVENUE STREAMS</a:t>
            </a:r>
            <a:endParaRPr b="1" sz="3600">
              <a:solidFill>
                <a:srgbClr val="4A86E8"/>
              </a:solidFill>
            </a:endParaRPr>
          </a:p>
          <a:p>
            <a:pPr indent="-4572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Char char="●"/>
            </a:pPr>
            <a:r>
              <a:rPr b="1" lang="en-US" sz="3600">
                <a:solidFill>
                  <a:srgbClr val="4A86E8"/>
                </a:solidFill>
              </a:rPr>
              <a:t>WHOLESALE </a:t>
            </a:r>
            <a:endParaRPr b="1" sz="3600">
              <a:solidFill>
                <a:srgbClr val="4A86E8"/>
              </a:solidFill>
            </a:endParaRPr>
          </a:p>
          <a:p>
            <a:pPr indent="-4572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Char char="●"/>
            </a:pPr>
            <a:r>
              <a:rPr b="1" lang="en-US" sz="3600">
                <a:solidFill>
                  <a:srgbClr val="4A86E8"/>
                </a:solidFill>
              </a:rPr>
              <a:t>SUPPLY CHAIN</a:t>
            </a:r>
            <a:endParaRPr b="1" sz="3600">
              <a:solidFill>
                <a:srgbClr val="4A86E8"/>
              </a:solidFill>
            </a:endParaRPr>
          </a:p>
        </p:txBody>
      </p:sp>
      <p:pic>
        <p:nvPicPr>
          <p:cNvPr id="788" name="Google Shape;788;g1c5fa8e16a4_4_1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05819" y="4102000"/>
            <a:ext cx="2058668" cy="193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1c5fa8e16a4_4_302"/>
          <p:cNvSpPr txBox="1"/>
          <p:nvPr/>
        </p:nvSpPr>
        <p:spPr>
          <a:xfrm>
            <a:off x="936950" y="219750"/>
            <a:ext cx="10299600" cy="14367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rgbClr val="4A86E8"/>
                </a:solidFill>
                <a:latin typeface="Barlow"/>
                <a:ea typeface="Barlow"/>
                <a:cs typeface="Barlow"/>
                <a:sym typeface="Barlow"/>
              </a:rPr>
              <a:t>Successful innovation looks like failing 9 out of every 10 ideas at each stage-gate”​</a:t>
            </a:r>
            <a:endParaRPr b="1" sz="2200">
              <a:solidFill>
                <a:srgbClr val="4A86E8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200">
                <a:solidFill>
                  <a:srgbClr val="4A86E8"/>
                </a:solidFill>
                <a:latin typeface="Barlow"/>
                <a:ea typeface="Barlow"/>
                <a:cs typeface="Barlow"/>
                <a:sym typeface="Barlow"/>
              </a:rPr>
              <a:t>-Alex Osterwalder - </a:t>
            </a:r>
            <a:r>
              <a:rPr lang="en-US" sz="2200">
                <a:solidFill>
                  <a:srgbClr val="4A86E8"/>
                </a:solidFill>
                <a:latin typeface="Barlow"/>
                <a:ea typeface="Barlow"/>
                <a:cs typeface="Barlow"/>
                <a:sym typeface="Barlow"/>
              </a:rPr>
              <a:t>​</a:t>
            </a:r>
            <a:endParaRPr sz="2200">
              <a:solidFill>
                <a:srgbClr val="4A86E8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200">
                <a:solidFill>
                  <a:srgbClr val="4A86E8"/>
                </a:solidFill>
                <a:latin typeface="Barlow"/>
                <a:ea typeface="Barlow"/>
                <a:cs typeface="Barlow"/>
                <a:sym typeface="Barlow"/>
              </a:rPr>
              <a:t>Founder, Strategyzer</a:t>
            </a:r>
            <a:r>
              <a:rPr lang="en-US" sz="2200">
                <a:solidFill>
                  <a:srgbClr val="4A86E8"/>
                </a:solidFill>
                <a:latin typeface="Barlow"/>
                <a:ea typeface="Barlow"/>
                <a:cs typeface="Barlow"/>
                <a:sym typeface="Barlow"/>
              </a:rPr>
              <a:t>​</a:t>
            </a:r>
            <a:endParaRPr sz="2200">
              <a:solidFill>
                <a:srgbClr val="4A86E8"/>
              </a:solidFill>
            </a:endParaRPr>
          </a:p>
        </p:txBody>
      </p:sp>
      <p:pic>
        <p:nvPicPr>
          <p:cNvPr id="794" name="Google Shape;794;g1c5fa8e16a4_4_3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5950" y="1928975"/>
            <a:ext cx="7200001" cy="4816451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g1c5fa8e16a4_4_302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g1c5fa8e16a4_4_302">
            <a:hlinkClick action="ppaction://hlinksldjump" r:id="rId4"/>
          </p:cNvPr>
          <p:cNvSpPr/>
          <p:nvPr/>
        </p:nvSpPr>
        <p:spPr>
          <a:xfrm>
            <a:off x="-14493" y="262389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797" name="Google Shape;797;g1c5fa8e16a4_4_3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798" name="Google Shape;798;g1c5fa8e16a4_4_30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g1c5fa8e16a4_4_302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g1c5fa8e16a4_4_302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801" name="Google Shape;801;g1c5fa8e16a4_4_30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802" name="Google Shape;802;g1c5fa8e16a4_4_30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38"/>
          <p:cNvSpPr txBox="1"/>
          <p:nvPr>
            <p:ph type="ctrTitle"/>
          </p:nvPr>
        </p:nvSpPr>
        <p:spPr>
          <a:xfrm>
            <a:off x="6204155" y="2571235"/>
            <a:ext cx="4966765" cy="17155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b="1" lang="en-US" sz="4000"/>
              <a:t>IMPLEMENTATION</a:t>
            </a:r>
            <a:endParaRPr b="1" sz="4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1c5fa8e16a4_1_934"/>
          <p:cNvSpPr txBox="1"/>
          <p:nvPr>
            <p:ph type="title"/>
          </p:nvPr>
        </p:nvSpPr>
        <p:spPr>
          <a:xfrm>
            <a:off x="2064602" y="276615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4500">
                <a:solidFill>
                  <a:srgbClr val="4A86E8"/>
                </a:solidFill>
              </a:rPr>
              <a:t>HOME OF CREATORS</a:t>
            </a:r>
            <a:endParaRPr b="1" sz="4500">
              <a:solidFill>
                <a:srgbClr val="4A86E8"/>
              </a:solidFill>
            </a:endParaRPr>
          </a:p>
        </p:txBody>
      </p:sp>
      <p:sp>
        <p:nvSpPr>
          <p:cNvPr id="813" name="Google Shape;813;g1c5fa8e16a4_1_934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g1c5fa8e16a4_1_934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815" name="Google Shape;815;g1c5fa8e16a4_1_9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816" name="Google Shape;816;g1c5fa8e16a4_1_934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g1c5fa8e16a4_1_934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818" name="Google Shape;818;g1c5fa8e16a4_1_9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819" name="Google Shape;819;g1c5fa8e16a4_1_9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820" name="Google Shape;820;g1c5fa8e16a4_1_9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1c5fa8e16a4_3_93"/>
          <p:cNvSpPr txBox="1"/>
          <p:nvPr>
            <p:ph type="title"/>
          </p:nvPr>
        </p:nvSpPr>
        <p:spPr>
          <a:xfrm>
            <a:off x="1229665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THE TRUTH IS…</a:t>
            </a:r>
            <a:endParaRPr b="1" sz="3200"/>
          </a:p>
        </p:txBody>
      </p:sp>
      <p:sp>
        <p:nvSpPr>
          <p:cNvPr id="826" name="Google Shape;826;g1c5fa8e16a4_3_93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g1c5fa8e16a4_3_93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828" name="Google Shape;828;g1c5fa8e16a4_3_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829" name="Google Shape;829;g1c5fa8e16a4_3_93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g1c5fa8e16a4_3_93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831" name="Google Shape;831;g1c5fa8e16a4_3_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832" name="Google Shape;832;g1c5fa8e16a4_3_9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833" name="Google Shape;833;g1c5fa8e16a4_3_9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4" name="Google Shape;834;g1c5fa8e16a4_3_93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835" name="Google Shape;835;g1c5fa8e16a4_3_93"/>
          <p:cNvSpPr txBox="1"/>
          <p:nvPr/>
        </p:nvSpPr>
        <p:spPr>
          <a:xfrm>
            <a:off x="3173900" y="3544125"/>
            <a:ext cx="6427200" cy="1277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3000">
                <a:solidFill>
                  <a:schemeClr val="dk1"/>
                </a:solidFill>
              </a:rPr>
              <a:t>Walmart Creator is </a:t>
            </a:r>
            <a:r>
              <a:rPr lang="en-US" sz="3000">
                <a:solidFill>
                  <a:schemeClr val="dk1"/>
                </a:solidFill>
              </a:rPr>
              <a:t>only</a:t>
            </a:r>
            <a:r>
              <a:rPr lang="en-US" sz="3000">
                <a:solidFill>
                  <a:schemeClr val="dk1"/>
                </a:solidFill>
              </a:rPr>
              <a:t> a small piece of the creator jigsaw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6" name="Google Shape;836;g1c5fa8e16a4_3_9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32078" y="1668963"/>
            <a:ext cx="1524463" cy="152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1c5fa8e16a4_3_423"/>
          <p:cNvSpPr txBox="1"/>
          <p:nvPr>
            <p:ph type="title"/>
          </p:nvPr>
        </p:nvSpPr>
        <p:spPr>
          <a:xfrm>
            <a:off x="1229665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CREATOR SOLUTIONS</a:t>
            </a:r>
            <a:endParaRPr b="1" sz="3200"/>
          </a:p>
        </p:txBody>
      </p:sp>
      <p:sp>
        <p:nvSpPr>
          <p:cNvPr id="842" name="Google Shape;842;g1c5fa8e16a4_3_423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g1c5fa8e16a4_3_423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844" name="Google Shape;844;g1c5fa8e16a4_3_4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845" name="Google Shape;845;g1c5fa8e16a4_3_423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g1c5fa8e16a4_3_423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847" name="Google Shape;847;g1c5fa8e16a4_3_4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848" name="Google Shape;848;g1c5fa8e16a4_3_4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849" name="Google Shape;849;g1c5fa8e16a4_3_4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0" name="Google Shape;850;g1c5fa8e16a4_3_423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851" name="Google Shape;851;g1c5fa8e16a4_3_423"/>
          <p:cNvSpPr txBox="1"/>
          <p:nvPr/>
        </p:nvSpPr>
        <p:spPr>
          <a:xfrm>
            <a:off x="1635225" y="1574050"/>
            <a:ext cx="2954400" cy="1325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Product Sales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g1c5fa8e16a4_3_423"/>
          <p:cNvSpPr txBox="1"/>
          <p:nvPr/>
        </p:nvSpPr>
        <p:spPr>
          <a:xfrm>
            <a:off x="1635225" y="3148088"/>
            <a:ext cx="2954400" cy="13881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Influencer Marketing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g1c5fa8e16a4_3_423"/>
          <p:cNvSpPr txBox="1"/>
          <p:nvPr/>
        </p:nvSpPr>
        <p:spPr>
          <a:xfrm>
            <a:off x="1635225" y="4714850"/>
            <a:ext cx="2954400" cy="138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Product Innovation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g1c5fa8e16a4_3_423"/>
          <p:cNvSpPr txBox="1"/>
          <p:nvPr/>
        </p:nvSpPr>
        <p:spPr>
          <a:xfrm>
            <a:off x="7725225" y="1585275"/>
            <a:ext cx="3114300" cy="1325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Service Innovation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g1c5fa8e16a4_3_423"/>
          <p:cNvSpPr txBox="1"/>
          <p:nvPr/>
        </p:nvSpPr>
        <p:spPr>
          <a:xfrm>
            <a:off x="7725225" y="3144200"/>
            <a:ext cx="3114300" cy="138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Creator Growth Incubator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g1c5fa8e16a4_3_423"/>
          <p:cNvSpPr txBox="1"/>
          <p:nvPr/>
        </p:nvSpPr>
        <p:spPr>
          <a:xfrm>
            <a:off x="7725225" y="4710925"/>
            <a:ext cx="3114300" cy="138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Creator Management Tools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7" name="Google Shape;857;g1c5fa8e16a4_3_4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4062225" y="3675697"/>
            <a:ext cx="1633050" cy="33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1c5fa8e16a4_3_331"/>
          <p:cNvSpPr txBox="1"/>
          <p:nvPr>
            <p:ph type="title"/>
          </p:nvPr>
        </p:nvSpPr>
        <p:spPr>
          <a:xfrm>
            <a:off x="1229690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SMALL CREATOR - BIG RESPONSIBILITY</a:t>
            </a:r>
            <a:endParaRPr b="1" sz="3200"/>
          </a:p>
        </p:txBody>
      </p:sp>
      <p:sp>
        <p:nvSpPr>
          <p:cNvPr id="863" name="Google Shape;863;g1c5fa8e16a4_3_331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g1c5fa8e16a4_3_331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865" name="Google Shape;865;g1c5fa8e16a4_3_3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866" name="Google Shape;866;g1c5fa8e16a4_3_331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g1c5fa8e16a4_3_331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868" name="Google Shape;868;g1c5fa8e16a4_3_3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869" name="Google Shape;869;g1c5fa8e16a4_3_3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870" name="Google Shape;870;g1c5fa8e16a4_3_3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1" name="Google Shape;871;g1c5fa8e16a4_3_331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pic>
        <p:nvPicPr>
          <p:cNvPr id="872" name="Google Shape;872;g1c5fa8e16a4_3_3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03532" y="3219893"/>
            <a:ext cx="1743725" cy="17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g1c5fa8e16a4_3_331"/>
          <p:cNvSpPr txBox="1"/>
          <p:nvPr/>
        </p:nvSpPr>
        <p:spPr>
          <a:xfrm>
            <a:off x="1827225" y="1569050"/>
            <a:ext cx="35763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F3F3F"/>
                </a:solidFill>
              </a:rPr>
              <a:t>Creator </a:t>
            </a:r>
            <a:r>
              <a:rPr b="1" lang="en-US" sz="3200">
                <a:solidFill>
                  <a:srgbClr val="3F3F3F"/>
                </a:solidFill>
              </a:rPr>
              <a:t>Roles</a:t>
            </a:r>
            <a:endParaRPr/>
          </a:p>
        </p:txBody>
      </p:sp>
      <p:sp>
        <p:nvSpPr>
          <p:cNvPr id="874" name="Google Shape;874;g1c5fa8e16a4_3_331"/>
          <p:cNvSpPr txBox="1"/>
          <p:nvPr/>
        </p:nvSpPr>
        <p:spPr>
          <a:xfrm>
            <a:off x="1432575" y="22736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Idea generation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g1c5fa8e16a4_3_331"/>
          <p:cNvSpPr txBox="1"/>
          <p:nvPr/>
        </p:nvSpPr>
        <p:spPr>
          <a:xfrm>
            <a:off x="1432575" y="29782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A-Z content production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g1c5fa8e16a4_3_331"/>
          <p:cNvSpPr txBox="1"/>
          <p:nvPr/>
        </p:nvSpPr>
        <p:spPr>
          <a:xfrm>
            <a:off x="1432575" y="36828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Promotion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g1c5fa8e16a4_3_331"/>
          <p:cNvSpPr txBox="1"/>
          <p:nvPr/>
        </p:nvSpPr>
        <p:spPr>
          <a:xfrm>
            <a:off x="1432575" y="43874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Content strategy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g1c5fa8e16a4_3_331"/>
          <p:cNvSpPr txBox="1"/>
          <p:nvPr/>
        </p:nvSpPr>
        <p:spPr>
          <a:xfrm>
            <a:off x="1432575" y="50920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Growth strategy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g1c5fa8e16a4_3_331"/>
          <p:cNvSpPr txBox="1"/>
          <p:nvPr/>
        </p:nvSpPr>
        <p:spPr>
          <a:xfrm>
            <a:off x="1432575" y="57966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Community building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1c5fa8e16a4_3_134"/>
          <p:cNvSpPr txBox="1"/>
          <p:nvPr>
            <p:ph type="title"/>
          </p:nvPr>
        </p:nvSpPr>
        <p:spPr>
          <a:xfrm>
            <a:off x="1229690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SMALL CREATOR - BIG RESPONSIBILITY</a:t>
            </a:r>
            <a:endParaRPr b="1" sz="3200"/>
          </a:p>
        </p:txBody>
      </p:sp>
      <p:sp>
        <p:nvSpPr>
          <p:cNvPr id="885" name="Google Shape;885;g1c5fa8e16a4_3_134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g1c5fa8e16a4_3_134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887" name="Google Shape;887;g1c5fa8e16a4_3_1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888" name="Google Shape;888;g1c5fa8e16a4_3_134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g1c5fa8e16a4_3_134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890" name="Google Shape;890;g1c5fa8e16a4_3_1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891" name="Google Shape;891;g1c5fa8e16a4_3_1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892" name="Google Shape;892;g1c5fa8e16a4_3_1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3" name="Google Shape;893;g1c5fa8e16a4_3_134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pic>
        <p:nvPicPr>
          <p:cNvPr id="894" name="Google Shape;894;g1c5fa8e16a4_3_1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03532" y="3219893"/>
            <a:ext cx="1743725" cy="17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g1c5fa8e16a4_3_134"/>
          <p:cNvSpPr txBox="1"/>
          <p:nvPr/>
        </p:nvSpPr>
        <p:spPr>
          <a:xfrm>
            <a:off x="1827225" y="1569050"/>
            <a:ext cx="35763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F3F3F"/>
                </a:solidFill>
              </a:rPr>
              <a:t>Creator Roles</a:t>
            </a:r>
            <a:endParaRPr/>
          </a:p>
        </p:txBody>
      </p:sp>
      <p:sp>
        <p:nvSpPr>
          <p:cNvPr id="896" name="Google Shape;896;g1c5fa8e16a4_3_134"/>
          <p:cNvSpPr txBox="1"/>
          <p:nvPr/>
        </p:nvSpPr>
        <p:spPr>
          <a:xfrm>
            <a:off x="6890150" y="1569050"/>
            <a:ext cx="42204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F3F3F"/>
                </a:solidFill>
              </a:rPr>
              <a:t>Entrepreneur</a:t>
            </a:r>
            <a:r>
              <a:rPr b="1" lang="en-US" sz="3200">
                <a:solidFill>
                  <a:srgbClr val="3F3F3F"/>
                </a:solidFill>
              </a:rPr>
              <a:t> Roles</a:t>
            </a:r>
            <a:endParaRPr/>
          </a:p>
        </p:txBody>
      </p:sp>
      <p:sp>
        <p:nvSpPr>
          <p:cNvPr id="897" name="Google Shape;897;g1c5fa8e16a4_3_134"/>
          <p:cNvSpPr txBox="1"/>
          <p:nvPr/>
        </p:nvSpPr>
        <p:spPr>
          <a:xfrm>
            <a:off x="1432575" y="22736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Idea generation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g1c5fa8e16a4_3_134"/>
          <p:cNvSpPr txBox="1"/>
          <p:nvPr/>
        </p:nvSpPr>
        <p:spPr>
          <a:xfrm>
            <a:off x="1432575" y="29782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A-Z content production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g1c5fa8e16a4_3_134"/>
          <p:cNvSpPr txBox="1"/>
          <p:nvPr/>
        </p:nvSpPr>
        <p:spPr>
          <a:xfrm>
            <a:off x="1432575" y="36828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Promotion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g1c5fa8e16a4_3_134"/>
          <p:cNvSpPr txBox="1"/>
          <p:nvPr/>
        </p:nvSpPr>
        <p:spPr>
          <a:xfrm>
            <a:off x="1432575" y="43874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Content strategy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g1c5fa8e16a4_3_134"/>
          <p:cNvSpPr txBox="1"/>
          <p:nvPr/>
        </p:nvSpPr>
        <p:spPr>
          <a:xfrm>
            <a:off x="6817550" y="22736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Monetization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g1c5fa8e16a4_3_134"/>
          <p:cNvSpPr txBox="1"/>
          <p:nvPr/>
        </p:nvSpPr>
        <p:spPr>
          <a:xfrm>
            <a:off x="6817550" y="29782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Collaboration with brands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g1c5fa8e16a4_3_134"/>
          <p:cNvSpPr txBox="1"/>
          <p:nvPr/>
        </p:nvSpPr>
        <p:spPr>
          <a:xfrm>
            <a:off x="6817550" y="36828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Brand Building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g1c5fa8e16a4_3_134"/>
          <p:cNvSpPr txBox="1"/>
          <p:nvPr/>
        </p:nvSpPr>
        <p:spPr>
          <a:xfrm>
            <a:off x="6817550" y="43874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Communication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g1c5fa8e16a4_3_134"/>
          <p:cNvSpPr txBox="1"/>
          <p:nvPr/>
        </p:nvSpPr>
        <p:spPr>
          <a:xfrm>
            <a:off x="1432575" y="50920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Growth</a:t>
            </a:r>
            <a:r>
              <a:rPr lang="en-US" sz="2600">
                <a:solidFill>
                  <a:schemeClr val="dk1"/>
                </a:solidFill>
              </a:rPr>
              <a:t> strategy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g1c5fa8e16a4_3_134"/>
          <p:cNvSpPr txBox="1"/>
          <p:nvPr/>
        </p:nvSpPr>
        <p:spPr>
          <a:xfrm>
            <a:off x="1432575" y="5796650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Community building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1c5fa8e16a4_3_110"/>
          <p:cNvSpPr txBox="1"/>
          <p:nvPr>
            <p:ph type="title"/>
          </p:nvPr>
        </p:nvSpPr>
        <p:spPr>
          <a:xfrm>
            <a:off x="1229665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CREATORS ARE BOMBARDED</a:t>
            </a:r>
            <a:endParaRPr b="1" sz="3200"/>
          </a:p>
        </p:txBody>
      </p:sp>
      <p:sp>
        <p:nvSpPr>
          <p:cNvPr id="912" name="Google Shape;912;g1c5fa8e16a4_3_11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g1c5fa8e16a4_3_110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914" name="Google Shape;914;g1c5fa8e16a4_3_1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915" name="Google Shape;915;g1c5fa8e16a4_3_110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g1c5fa8e16a4_3_11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917" name="Google Shape;917;g1c5fa8e16a4_3_1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918" name="Google Shape;918;g1c5fa8e16a4_3_1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919" name="Google Shape;919;g1c5fa8e16a4_3_1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0" name="Google Shape;920;g1c5fa8e16a4_3_11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pic>
        <p:nvPicPr>
          <p:cNvPr id="921" name="Google Shape;921;g1c5fa8e16a4_3_1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85898" y="1756986"/>
            <a:ext cx="2286352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g1c5fa8e16a4_3_1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09000" y="3513950"/>
            <a:ext cx="1643842" cy="92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g1c5fa8e16a4_3_11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35800" y="3198950"/>
            <a:ext cx="1238625" cy="123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g1c5fa8e16a4_3_11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544372" y="1844850"/>
            <a:ext cx="1417900" cy="141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g1c5fa8e16a4_3_11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120550" y="3573075"/>
            <a:ext cx="1325700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g1c5fa8e16a4_3_11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67575" y="1844850"/>
            <a:ext cx="3882826" cy="66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g1c5fa8e16a4_3_11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638800" y="2681287"/>
            <a:ext cx="3057525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g1c5fa8e16a4_3_11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80500" y="4016775"/>
            <a:ext cx="882000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g1c5fa8e16a4_3_11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66800" y="5532275"/>
            <a:ext cx="502920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g1c5fa8e16a4_3_11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000150" y="4016775"/>
            <a:ext cx="1417900" cy="1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1b118f6d0ca_2_0"/>
          <p:cNvSpPr txBox="1"/>
          <p:nvPr>
            <p:ph type="title"/>
          </p:nvPr>
        </p:nvSpPr>
        <p:spPr>
          <a:xfrm>
            <a:off x="1229665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HOME OF CREATORS</a:t>
            </a:r>
            <a:endParaRPr b="1" sz="3200"/>
          </a:p>
        </p:txBody>
      </p:sp>
      <p:sp>
        <p:nvSpPr>
          <p:cNvPr id="936" name="Google Shape;936;g1b118f6d0ca_2_0"/>
          <p:cNvSpPr/>
          <p:nvPr/>
        </p:nvSpPr>
        <p:spPr>
          <a:xfrm flipH="1" rot="10800000">
            <a:off x="1216262" y="1548575"/>
            <a:ext cx="9759475" cy="879325"/>
          </a:xfrm>
          <a:prstGeom prst="flowChartMerg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g1b118f6d0ca_2_0"/>
          <p:cNvSpPr/>
          <p:nvPr/>
        </p:nvSpPr>
        <p:spPr>
          <a:xfrm>
            <a:off x="0" y="201232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g1b118f6d0ca_2_0">
            <a:hlinkClick action="ppaction://hlinksldjump" r:id="rId3"/>
          </p:cNvPr>
          <p:cNvSpPr/>
          <p:nvPr/>
        </p:nvSpPr>
        <p:spPr>
          <a:xfrm>
            <a:off x="0" y="3228828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939" name="Google Shape;939;g1b118f6d0ca_2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sp>
        <p:nvSpPr>
          <p:cNvPr id="940" name="Google Shape;940;g1b118f6d0ca_2_0"/>
          <p:cNvSpPr/>
          <p:nvPr/>
        </p:nvSpPr>
        <p:spPr>
          <a:xfrm>
            <a:off x="-14511" y="2592774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g1b118f6d0ca_2_0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942" name="Google Shape;942;g1b118f6d0ca_2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943" name="Google Shape;943;g1b118f6d0ca_2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944" name="Google Shape;944;g1b118f6d0ca_2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5" name="Google Shape;945;g1b118f6d0ca_2_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946" name="Google Shape;946;g1b118f6d0ca_2_0"/>
          <p:cNvSpPr txBox="1"/>
          <p:nvPr/>
        </p:nvSpPr>
        <p:spPr>
          <a:xfrm>
            <a:off x="1282575" y="2804899"/>
            <a:ext cx="9774600" cy="2708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A one-stop platform for creators, helping them get </a:t>
            </a:r>
            <a:r>
              <a:rPr b="1" lang="en-US" sz="2600">
                <a:solidFill>
                  <a:schemeClr val="dk1"/>
                </a:solidFill>
              </a:rPr>
              <a:t>noticed</a:t>
            </a:r>
            <a:r>
              <a:rPr lang="en-US" sz="2600">
                <a:solidFill>
                  <a:schemeClr val="dk1"/>
                </a:solidFill>
              </a:rPr>
              <a:t>, </a:t>
            </a:r>
            <a:r>
              <a:rPr b="1" lang="en-US" sz="2600">
                <a:solidFill>
                  <a:schemeClr val="dk1"/>
                </a:solidFill>
              </a:rPr>
              <a:t>monetized</a:t>
            </a:r>
            <a:r>
              <a:rPr lang="en-US" sz="2600">
                <a:solidFill>
                  <a:schemeClr val="dk1"/>
                </a:solidFill>
              </a:rPr>
              <a:t> and maintain a </a:t>
            </a:r>
            <a:r>
              <a:rPr b="1" lang="en-US" sz="2600">
                <a:solidFill>
                  <a:schemeClr val="dk1"/>
                </a:solidFill>
              </a:rPr>
              <a:t>stable business</a:t>
            </a:r>
            <a:r>
              <a:rPr lang="en-US" sz="2600">
                <a:solidFill>
                  <a:schemeClr val="dk1"/>
                </a:solidFill>
              </a:rPr>
              <a:t>, while focusing on what they truly enjoy - creating content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1c5fa8e16a4_3_380"/>
          <p:cNvSpPr txBox="1"/>
          <p:nvPr>
            <p:ph type="title"/>
          </p:nvPr>
        </p:nvSpPr>
        <p:spPr>
          <a:xfrm>
            <a:off x="1229690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SMALL CREATOR - BIG RESPONSIBILITY</a:t>
            </a:r>
            <a:endParaRPr b="1" sz="3200"/>
          </a:p>
        </p:txBody>
      </p:sp>
      <p:sp>
        <p:nvSpPr>
          <p:cNvPr id="952" name="Google Shape;952;g1c5fa8e16a4_3_38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g1c5fa8e16a4_3_380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954" name="Google Shape;954;g1c5fa8e16a4_3_3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955" name="Google Shape;955;g1c5fa8e16a4_3_380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g1c5fa8e16a4_3_38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957" name="Google Shape;957;g1c5fa8e16a4_3_3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958" name="Google Shape;958;g1c5fa8e16a4_3_3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959" name="Google Shape;959;g1c5fa8e16a4_3_3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0" name="Google Shape;960;g1c5fa8e16a4_3_38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961" name="Google Shape;961;g1c5fa8e16a4_3_380"/>
          <p:cNvSpPr txBox="1"/>
          <p:nvPr/>
        </p:nvSpPr>
        <p:spPr>
          <a:xfrm>
            <a:off x="5129700" y="2712152"/>
            <a:ext cx="4566300" cy="1433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3400">
                <a:solidFill>
                  <a:schemeClr val="dk1"/>
                </a:solidFill>
              </a:rPr>
              <a:t>How to </a:t>
            </a:r>
            <a:r>
              <a:rPr lang="en-US" sz="3400">
                <a:solidFill>
                  <a:schemeClr val="dk1"/>
                </a:solidFill>
              </a:rPr>
              <a:t>help creators focus on creation?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2" name="Google Shape;962;g1c5fa8e16a4_3_3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348273" y="2373902"/>
            <a:ext cx="2306650" cy="230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1c5fa8e16a4_3_75"/>
          <p:cNvSpPr txBox="1"/>
          <p:nvPr>
            <p:ph type="title"/>
          </p:nvPr>
        </p:nvSpPr>
        <p:spPr>
          <a:xfrm>
            <a:off x="1229665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ADRESSING PROBLEMS OF CREATORS OF ALL SIZES</a:t>
            </a:r>
            <a:endParaRPr b="1" sz="3200"/>
          </a:p>
        </p:txBody>
      </p:sp>
      <p:sp>
        <p:nvSpPr>
          <p:cNvPr id="968" name="Google Shape;968;g1c5fa8e16a4_3_75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g1c5fa8e16a4_3_75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970" name="Google Shape;970;g1c5fa8e16a4_3_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971" name="Google Shape;971;g1c5fa8e16a4_3_75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g1c5fa8e16a4_3_75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973" name="Google Shape;973;g1c5fa8e16a4_3_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974" name="Google Shape;974;g1c5fa8e16a4_3_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975" name="Google Shape;975;g1c5fa8e16a4_3_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6" name="Google Shape;976;g1c5fa8e16a4_3_75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977" name="Google Shape;977;g1c5fa8e16a4_3_75"/>
          <p:cNvSpPr/>
          <p:nvPr/>
        </p:nvSpPr>
        <p:spPr>
          <a:xfrm>
            <a:off x="1622125" y="3482625"/>
            <a:ext cx="882000" cy="7029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&lt;10k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g1c5fa8e16a4_3_75"/>
          <p:cNvSpPr/>
          <p:nvPr/>
        </p:nvSpPr>
        <p:spPr>
          <a:xfrm>
            <a:off x="2745475" y="3407025"/>
            <a:ext cx="1120800" cy="8541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10k-50k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g1c5fa8e16a4_3_75"/>
          <p:cNvSpPr/>
          <p:nvPr/>
        </p:nvSpPr>
        <p:spPr>
          <a:xfrm>
            <a:off x="4063425" y="3171225"/>
            <a:ext cx="1541400" cy="13257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50k-500k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g1c5fa8e16a4_3_75"/>
          <p:cNvSpPr/>
          <p:nvPr/>
        </p:nvSpPr>
        <p:spPr>
          <a:xfrm>
            <a:off x="5744250" y="2889825"/>
            <a:ext cx="2379600" cy="18885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500k - 1M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g1c5fa8e16a4_3_75"/>
          <p:cNvSpPr/>
          <p:nvPr/>
        </p:nvSpPr>
        <p:spPr>
          <a:xfrm>
            <a:off x="8263275" y="2241375"/>
            <a:ext cx="3289800" cy="31854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1M+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1c5fa8e16a4_3_194"/>
          <p:cNvSpPr txBox="1"/>
          <p:nvPr>
            <p:ph type="title"/>
          </p:nvPr>
        </p:nvSpPr>
        <p:spPr>
          <a:xfrm>
            <a:off x="1229690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HOME OF CREATORS FEATURES</a:t>
            </a:r>
            <a:endParaRPr b="1" sz="3200"/>
          </a:p>
        </p:txBody>
      </p:sp>
      <p:sp>
        <p:nvSpPr>
          <p:cNvPr id="987" name="Google Shape;987;g1c5fa8e16a4_3_194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g1c5fa8e16a4_3_194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989" name="Google Shape;989;g1c5fa8e16a4_3_1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990" name="Google Shape;990;g1c5fa8e16a4_3_194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g1c5fa8e16a4_3_194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992" name="Google Shape;992;g1c5fa8e16a4_3_1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993" name="Google Shape;993;g1c5fa8e16a4_3_1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994" name="Google Shape;994;g1c5fa8e16a4_3_19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5" name="Google Shape;995;g1c5fa8e16a4_3_194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996" name="Google Shape;996;g1c5fa8e16a4_3_194"/>
          <p:cNvSpPr txBox="1"/>
          <p:nvPr/>
        </p:nvSpPr>
        <p:spPr>
          <a:xfrm>
            <a:off x="6893175" y="171972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Platform for selling merch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g1c5fa8e16a4_3_194"/>
          <p:cNvSpPr txBox="1"/>
          <p:nvPr/>
        </p:nvSpPr>
        <p:spPr>
          <a:xfrm>
            <a:off x="1544813" y="171972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Product Production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g1c5fa8e16a4_3_194"/>
          <p:cNvSpPr txBox="1"/>
          <p:nvPr/>
        </p:nvSpPr>
        <p:spPr>
          <a:xfrm>
            <a:off x="6893175" y="251817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Business Consultation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g1c5fa8e16a4_3_194"/>
          <p:cNvSpPr txBox="1"/>
          <p:nvPr/>
        </p:nvSpPr>
        <p:spPr>
          <a:xfrm>
            <a:off x="1550825" y="252377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Coaching Program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g1c5fa8e16a4_3_194"/>
          <p:cNvSpPr txBox="1"/>
          <p:nvPr/>
        </p:nvSpPr>
        <p:spPr>
          <a:xfrm>
            <a:off x="1550825" y="332782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Multi-platform analytics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g1c5fa8e16a4_3_194"/>
          <p:cNvSpPr txBox="1"/>
          <p:nvPr/>
        </p:nvSpPr>
        <p:spPr>
          <a:xfrm>
            <a:off x="6893175" y="331662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Conferences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g1c5fa8e16a4_3_194"/>
          <p:cNvSpPr txBox="1"/>
          <p:nvPr/>
        </p:nvSpPr>
        <p:spPr>
          <a:xfrm>
            <a:off x="1550825" y="413187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Trend Alerts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g1c5fa8e16a4_3_194"/>
          <p:cNvSpPr txBox="1"/>
          <p:nvPr/>
        </p:nvSpPr>
        <p:spPr>
          <a:xfrm>
            <a:off x="6893175" y="4131875"/>
            <a:ext cx="4365600" cy="1431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Creator Agency - Connecting creators with brands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g1c5fa8e16a4_3_194"/>
          <p:cNvSpPr txBox="1"/>
          <p:nvPr/>
        </p:nvSpPr>
        <p:spPr>
          <a:xfrm>
            <a:off x="2766000" y="5957850"/>
            <a:ext cx="70188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Key Customers - Nano to Macro creators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g1c5fa8e16a4_3_194"/>
          <p:cNvSpPr txBox="1"/>
          <p:nvPr/>
        </p:nvSpPr>
        <p:spPr>
          <a:xfrm>
            <a:off x="1550825" y="4935925"/>
            <a:ext cx="4365600" cy="62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Walmart Creator Included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1c5fa8e16a4_3_445"/>
          <p:cNvSpPr txBox="1"/>
          <p:nvPr>
            <p:ph type="title"/>
          </p:nvPr>
        </p:nvSpPr>
        <p:spPr>
          <a:xfrm>
            <a:off x="1229665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CREATOR SOLUTIONS</a:t>
            </a:r>
            <a:endParaRPr b="1" sz="3200"/>
          </a:p>
        </p:txBody>
      </p:sp>
      <p:sp>
        <p:nvSpPr>
          <p:cNvPr id="1011" name="Google Shape;1011;g1c5fa8e16a4_3_445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g1c5fa8e16a4_3_445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013" name="Google Shape;1013;g1c5fa8e16a4_3_4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014" name="Google Shape;1014;g1c5fa8e16a4_3_445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g1c5fa8e16a4_3_445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016" name="Google Shape;1016;g1c5fa8e16a4_3_4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017" name="Google Shape;1017;g1c5fa8e16a4_3_4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018" name="Google Shape;1018;g1c5fa8e16a4_3_4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9" name="Google Shape;1019;g1c5fa8e16a4_3_445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020" name="Google Shape;1020;g1c5fa8e16a4_3_445"/>
          <p:cNvSpPr txBox="1"/>
          <p:nvPr/>
        </p:nvSpPr>
        <p:spPr>
          <a:xfrm>
            <a:off x="1635225" y="1574050"/>
            <a:ext cx="2954400" cy="13257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Product Sales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g1c5fa8e16a4_3_445"/>
          <p:cNvSpPr txBox="1"/>
          <p:nvPr/>
        </p:nvSpPr>
        <p:spPr>
          <a:xfrm>
            <a:off x="1635225" y="3148088"/>
            <a:ext cx="2954400" cy="13881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Influencer Marketing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g1c5fa8e16a4_3_445"/>
          <p:cNvSpPr txBox="1"/>
          <p:nvPr/>
        </p:nvSpPr>
        <p:spPr>
          <a:xfrm>
            <a:off x="1635225" y="4714850"/>
            <a:ext cx="2954400" cy="13881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Product Innovation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g1c5fa8e16a4_3_445"/>
          <p:cNvSpPr txBox="1"/>
          <p:nvPr/>
        </p:nvSpPr>
        <p:spPr>
          <a:xfrm>
            <a:off x="7725225" y="1585275"/>
            <a:ext cx="3114300" cy="13257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Service Innovation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g1c5fa8e16a4_3_445"/>
          <p:cNvSpPr txBox="1"/>
          <p:nvPr/>
        </p:nvSpPr>
        <p:spPr>
          <a:xfrm>
            <a:off x="7725225" y="3144200"/>
            <a:ext cx="3114300" cy="13881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Creator Growth Incubator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g1c5fa8e16a4_3_445"/>
          <p:cNvSpPr txBox="1"/>
          <p:nvPr/>
        </p:nvSpPr>
        <p:spPr>
          <a:xfrm>
            <a:off x="7725225" y="4710925"/>
            <a:ext cx="3114300" cy="13881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Creator Management Tools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1c5fa8e16a4_3_283"/>
          <p:cNvSpPr txBox="1"/>
          <p:nvPr>
            <p:ph type="title"/>
          </p:nvPr>
        </p:nvSpPr>
        <p:spPr>
          <a:xfrm>
            <a:off x="1229690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THE FEAR OF BECOMING OBSOLETE</a:t>
            </a:r>
            <a:endParaRPr b="1" sz="3200"/>
          </a:p>
        </p:txBody>
      </p:sp>
      <p:sp>
        <p:nvSpPr>
          <p:cNvPr id="1031" name="Google Shape;1031;g1c5fa8e16a4_3_283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g1c5fa8e16a4_3_283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033" name="Google Shape;1033;g1c5fa8e16a4_3_2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034" name="Google Shape;1034;g1c5fa8e16a4_3_283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g1c5fa8e16a4_3_283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036" name="Google Shape;1036;g1c5fa8e16a4_3_2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037" name="Google Shape;1037;g1c5fa8e16a4_3_2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038" name="Google Shape;1038;g1c5fa8e16a4_3_2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9" name="Google Shape;1039;g1c5fa8e16a4_3_283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040" name="Google Shape;1040;g1c5fa8e16a4_3_283"/>
          <p:cNvSpPr txBox="1"/>
          <p:nvPr>
            <p:ph type="title"/>
          </p:nvPr>
        </p:nvSpPr>
        <p:spPr>
          <a:xfrm>
            <a:off x="1409090" y="2888176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600"/>
              <a:t>Imagine depending on popularity and AI Algorithms for future growth</a:t>
            </a:r>
            <a:endParaRPr b="1" sz="3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1c5fa8e16a4_3_248"/>
          <p:cNvSpPr txBox="1"/>
          <p:nvPr>
            <p:ph type="title"/>
          </p:nvPr>
        </p:nvSpPr>
        <p:spPr>
          <a:xfrm>
            <a:off x="1229690" y="1"/>
            <a:ext cx="973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MEGA CREATORS AREN’T LEFT OUT</a:t>
            </a:r>
            <a:endParaRPr b="1" sz="3200"/>
          </a:p>
        </p:txBody>
      </p:sp>
      <p:sp>
        <p:nvSpPr>
          <p:cNvPr id="1046" name="Google Shape;1046;g1c5fa8e16a4_3_248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g1c5fa8e16a4_3_248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048" name="Google Shape;1048;g1c5fa8e16a4_3_2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049" name="Google Shape;1049;g1c5fa8e16a4_3_248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g1c5fa8e16a4_3_248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051" name="Google Shape;1051;g1c5fa8e16a4_3_2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052" name="Google Shape;1052;g1c5fa8e16a4_3_2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053" name="Google Shape;1053;g1c5fa8e16a4_3_2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4" name="Google Shape;1054;g1c5fa8e16a4_3_248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055" name="Google Shape;1055;g1c5fa8e16a4_3_248"/>
          <p:cNvSpPr txBox="1"/>
          <p:nvPr/>
        </p:nvSpPr>
        <p:spPr>
          <a:xfrm>
            <a:off x="3046500" y="5528000"/>
            <a:ext cx="6291000" cy="852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Even after creators lose popularity, they can work for Home of Creators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g1c5fa8e16a4_3_248"/>
          <p:cNvSpPr txBox="1"/>
          <p:nvPr/>
        </p:nvSpPr>
        <p:spPr>
          <a:xfrm>
            <a:off x="3046400" y="4560700"/>
            <a:ext cx="6291000" cy="852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Providing financial safety for 1M+ followers creators included as mentors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g1c5fa8e16a4_3_248"/>
          <p:cNvSpPr txBox="1"/>
          <p:nvPr/>
        </p:nvSpPr>
        <p:spPr>
          <a:xfrm>
            <a:off x="3046400" y="1830825"/>
            <a:ext cx="6291000" cy="852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</a:t>
            </a:r>
            <a:r>
              <a:rPr lang="en-US" sz="2600">
                <a:solidFill>
                  <a:schemeClr val="dk1"/>
                </a:solidFill>
              </a:rPr>
              <a:t>reators</a:t>
            </a:r>
            <a:r>
              <a:rPr lang="en-US" sz="2600">
                <a:solidFill>
                  <a:schemeClr val="dk1"/>
                </a:solidFill>
              </a:rPr>
              <a:t> feel unstable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g1c5fa8e16a4_3_248"/>
          <p:cNvSpPr txBox="1"/>
          <p:nvPr>
            <p:ph type="title"/>
          </p:nvPr>
        </p:nvSpPr>
        <p:spPr>
          <a:xfrm>
            <a:off x="4802842" y="862688"/>
            <a:ext cx="2586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PROBLEM</a:t>
            </a:r>
            <a:endParaRPr b="1" sz="3200"/>
          </a:p>
        </p:txBody>
      </p:sp>
      <p:sp>
        <p:nvSpPr>
          <p:cNvPr id="1059" name="Google Shape;1059;g1c5fa8e16a4_3_248"/>
          <p:cNvSpPr txBox="1"/>
          <p:nvPr>
            <p:ph type="title"/>
          </p:nvPr>
        </p:nvSpPr>
        <p:spPr>
          <a:xfrm>
            <a:off x="562050" y="4773800"/>
            <a:ext cx="2427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SOLUTION</a:t>
            </a:r>
            <a:endParaRPr b="1" sz="3200"/>
          </a:p>
        </p:txBody>
      </p:sp>
      <p:sp>
        <p:nvSpPr>
          <p:cNvPr id="1060" name="Google Shape;1060;g1c5fa8e16a4_3_248"/>
          <p:cNvSpPr/>
          <p:nvPr/>
        </p:nvSpPr>
        <p:spPr>
          <a:xfrm>
            <a:off x="9394650" y="5010200"/>
            <a:ext cx="854100" cy="852900"/>
          </a:xfrm>
          <a:prstGeom prst="mathPlus">
            <a:avLst>
              <a:gd fmla="val 23520" name="adj1"/>
            </a:avLst>
          </a:prstGeom>
          <a:solidFill>
            <a:srgbClr val="F1D9C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g1c5fa8e16a4_3_248"/>
          <p:cNvSpPr txBox="1"/>
          <p:nvPr>
            <p:ph type="title"/>
          </p:nvPr>
        </p:nvSpPr>
        <p:spPr>
          <a:xfrm>
            <a:off x="9695997" y="4773800"/>
            <a:ext cx="2502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400"/>
              <a:t>Home of Creators podcast</a:t>
            </a:r>
            <a:endParaRPr b="1" sz="2400"/>
          </a:p>
        </p:txBody>
      </p:sp>
      <p:sp>
        <p:nvSpPr>
          <p:cNvPr id="1062" name="Google Shape;1062;g1c5fa8e16a4_3_248"/>
          <p:cNvSpPr/>
          <p:nvPr/>
        </p:nvSpPr>
        <p:spPr>
          <a:xfrm rot="10800000">
            <a:off x="5518505" y="3082673"/>
            <a:ext cx="1155000" cy="1107300"/>
          </a:xfrm>
          <a:prstGeom prst="triangle">
            <a:avLst>
              <a:gd fmla="val 47809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1c5fa8e16a4_4_189"/>
          <p:cNvSpPr txBox="1"/>
          <p:nvPr>
            <p:ph type="title"/>
          </p:nvPr>
        </p:nvSpPr>
        <p:spPr>
          <a:xfrm>
            <a:off x="763526" y="0"/>
            <a:ext cx="10162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>
                <a:solidFill>
                  <a:srgbClr val="4A86E8"/>
                </a:solidFill>
              </a:rPr>
              <a:t>BLUE LABS</a:t>
            </a:r>
            <a:r>
              <a:rPr b="1" lang="en-US" sz="3200"/>
              <a:t> OBJECTIVES </a:t>
            </a:r>
            <a:endParaRPr b="1" sz="3200"/>
          </a:p>
        </p:txBody>
      </p:sp>
      <p:cxnSp>
        <p:nvCxnSpPr>
          <p:cNvPr id="1068" name="Google Shape;1068;g1c5fa8e16a4_4_189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069" name="Google Shape;1069;g1c5fa8e16a4_4_189"/>
          <p:cNvSpPr/>
          <p:nvPr/>
        </p:nvSpPr>
        <p:spPr>
          <a:xfrm>
            <a:off x="4161925" y="1639450"/>
            <a:ext cx="3851100" cy="10446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IMPROVE CUSTOMER NPS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g1c5fa8e16a4_4_189"/>
          <p:cNvSpPr/>
          <p:nvPr/>
        </p:nvSpPr>
        <p:spPr>
          <a:xfrm>
            <a:off x="4161925" y="2868525"/>
            <a:ext cx="3851100" cy="9141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GENERATE ALTERNATIVE REVENUE STREAMS 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071" name="Google Shape;1071;g1c5fa8e16a4_4_189"/>
          <p:cNvSpPr/>
          <p:nvPr/>
        </p:nvSpPr>
        <p:spPr>
          <a:xfrm>
            <a:off x="4178975" y="4007238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REDUCE COST TRANSFORMATION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072" name="Google Shape;1072;g1c5fa8e16a4_4_189"/>
          <p:cNvSpPr/>
          <p:nvPr/>
        </p:nvSpPr>
        <p:spPr>
          <a:xfrm>
            <a:off x="4161925" y="5064050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LEAD DISRUPTIVE AND RADICAL INNOVATION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073" name="Google Shape;1073;g1c5fa8e16a4_4_189"/>
          <p:cNvSpPr/>
          <p:nvPr/>
        </p:nvSpPr>
        <p:spPr>
          <a:xfrm>
            <a:off x="3107525" y="1797100"/>
            <a:ext cx="657900" cy="662400"/>
          </a:xfrm>
          <a:prstGeom prst="smileyFace">
            <a:avLst>
              <a:gd fmla="val 4653" name="adj"/>
            </a:avLst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C46E30"/>
              </a:highlight>
            </a:endParaRPr>
          </a:p>
        </p:txBody>
      </p:sp>
      <p:sp>
        <p:nvSpPr>
          <p:cNvPr id="1074" name="Google Shape;1074;g1c5fa8e16a4_4_189"/>
          <p:cNvSpPr txBox="1"/>
          <p:nvPr/>
        </p:nvSpPr>
        <p:spPr>
          <a:xfrm>
            <a:off x="3062350" y="2817663"/>
            <a:ext cx="653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g1c5fa8e16a4_4_189"/>
          <p:cNvSpPr/>
          <p:nvPr/>
        </p:nvSpPr>
        <p:spPr>
          <a:xfrm>
            <a:off x="3062362" y="4058688"/>
            <a:ext cx="653076" cy="729324"/>
          </a:xfrm>
          <a:prstGeom prst="lightningBol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g1c5fa8e16a4_4_189"/>
          <p:cNvSpPr/>
          <p:nvPr/>
        </p:nvSpPr>
        <p:spPr>
          <a:xfrm>
            <a:off x="3062363" y="5232163"/>
            <a:ext cx="653100" cy="489900"/>
          </a:xfrm>
          <a:prstGeom prst="hear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g1c5fa8e16a4_4_189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g1c5fa8e16a4_4_189">
            <a:hlinkClick action="ppaction://hlinksldjump" r:id="rId3"/>
          </p:cNvPr>
          <p:cNvSpPr/>
          <p:nvPr/>
        </p:nvSpPr>
        <p:spPr>
          <a:xfrm>
            <a:off x="-14493" y="262389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079" name="Google Shape;1079;g1c5fa8e16a4_4_1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1080" name="Google Shape;1080;g1c5fa8e16a4_4_18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g1c5fa8e16a4_4_189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g1c5fa8e16a4_4_189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083" name="Google Shape;1083;g1c5fa8e16a4_4_18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084" name="Google Shape;1084;g1c5fa8e16a4_4_18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5" name="Google Shape;1085;g1c5fa8e16a4_4_189"/>
          <p:cNvGrpSpPr/>
          <p:nvPr/>
        </p:nvGrpSpPr>
        <p:grpSpPr>
          <a:xfrm>
            <a:off x="8409531" y="5064051"/>
            <a:ext cx="1238276" cy="1092654"/>
            <a:chOff x="1615942" y="1093018"/>
            <a:chExt cx="1450142" cy="1211100"/>
          </a:xfrm>
        </p:grpSpPr>
        <p:sp>
          <p:nvSpPr>
            <p:cNvPr id="1086" name="Google Shape;1086;g1c5fa8e16a4_4_189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7" name="Google Shape;1087;g1c5fa8e16a4_4_189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088" name="Google Shape;1088;g1c5fa8e16a4_4_189"/>
          <p:cNvGrpSpPr/>
          <p:nvPr/>
        </p:nvGrpSpPr>
        <p:grpSpPr>
          <a:xfrm>
            <a:off x="8409531" y="1689526"/>
            <a:ext cx="1238276" cy="1092654"/>
            <a:chOff x="1615942" y="1093018"/>
            <a:chExt cx="1450142" cy="1211100"/>
          </a:xfrm>
        </p:grpSpPr>
        <p:sp>
          <p:nvSpPr>
            <p:cNvPr id="1089" name="Google Shape;1089;g1c5fa8e16a4_4_189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90" name="Google Shape;1090;g1c5fa8e16a4_4_189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091" name="Google Shape;1091;g1c5fa8e16a4_4_189"/>
          <p:cNvGrpSpPr/>
          <p:nvPr/>
        </p:nvGrpSpPr>
        <p:grpSpPr>
          <a:xfrm>
            <a:off x="8409531" y="2923926"/>
            <a:ext cx="1238276" cy="1092654"/>
            <a:chOff x="1615942" y="1093018"/>
            <a:chExt cx="1450142" cy="1211100"/>
          </a:xfrm>
        </p:grpSpPr>
        <p:sp>
          <p:nvSpPr>
            <p:cNvPr id="1092" name="Google Shape;1092;g1c5fa8e16a4_4_189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93" name="Google Shape;1093;g1c5fa8e16a4_4_189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1c5fa8e16a4_3_491"/>
          <p:cNvSpPr txBox="1"/>
          <p:nvPr>
            <p:ph type="title"/>
          </p:nvPr>
        </p:nvSpPr>
        <p:spPr>
          <a:xfrm>
            <a:off x="2064602" y="276615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4500">
                <a:solidFill>
                  <a:srgbClr val="4A86E8"/>
                </a:solidFill>
              </a:rPr>
              <a:t>WALMART WONDERLAND</a:t>
            </a:r>
            <a:endParaRPr b="1" sz="4500">
              <a:solidFill>
                <a:srgbClr val="4A86E8"/>
              </a:solidFill>
            </a:endParaRPr>
          </a:p>
        </p:txBody>
      </p:sp>
      <p:sp>
        <p:nvSpPr>
          <p:cNvPr id="1099" name="Google Shape;1099;g1c5fa8e16a4_3_491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g1c5fa8e16a4_3_491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101" name="Google Shape;1101;g1c5fa8e16a4_3_4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102" name="Google Shape;1102;g1c5fa8e16a4_3_491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g1c5fa8e16a4_3_491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104" name="Google Shape;1104;g1c5fa8e16a4_3_49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105" name="Google Shape;1105;g1c5fa8e16a4_3_49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106" name="Google Shape;1106;g1c5fa8e16a4_3_49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1c18f9a6109_0_55"/>
          <p:cNvSpPr txBox="1"/>
          <p:nvPr>
            <p:ph type="title"/>
          </p:nvPr>
        </p:nvSpPr>
        <p:spPr>
          <a:xfrm>
            <a:off x="1047744" y="5950"/>
            <a:ext cx="9744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WALMART WONDERLAND</a:t>
            </a:r>
            <a:endParaRPr b="1" sz="3200"/>
          </a:p>
        </p:txBody>
      </p:sp>
      <p:sp>
        <p:nvSpPr>
          <p:cNvPr id="1112" name="Google Shape;1112;g1c18f9a6109_0_55"/>
          <p:cNvSpPr txBox="1"/>
          <p:nvPr/>
        </p:nvSpPr>
        <p:spPr>
          <a:xfrm>
            <a:off x="2774850" y="6236775"/>
            <a:ext cx="6290400" cy="3693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6237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Creating a live and fun Walmart </a:t>
            </a:r>
            <a:r>
              <a:rPr lang="en-US" sz="1800">
                <a:solidFill>
                  <a:schemeClr val="dk1"/>
                </a:solidFill>
              </a:rPr>
              <a:t>interactive</a:t>
            </a:r>
            <a:r>
              <a:rPr lang="en-US" sz="1800">
                <a:solidFill>
                  <a:schemeClr val="dk1"/>
                </a:solidFill>
              </a:rPr>
              <a:t> experience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g1c18f9a6109_0_55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g1c18f9a6109_0_55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115" name="Google Shape;1115;g1c18f9a6109_0_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sp>
        <p:nvSpPr>
          <p:cNvPr id="1116" name="Google Shape;1116;g1c18f9a6109_0_55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7" name="Google Shape;1117;g1c18f9a6109_0_55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118" name="Google Shape;1118;g1c18f9a6109_0_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119" name="Google Shape;1119;g1c18f9a6109_0_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120" name="Google Shape;1120;g1c18f9a6109_0_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1" name="Google Shape;1121;g1c18f9a6109_0_55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122" name="Google Shape;1122;g1c18f9a6109_0_55"/>
          <p:cNvSpPr txBox="1"/>
          <p:nvPr/>
        </p:nvSpPr>
        <p:spPr>
          <a:xfrm>
            <a:off x="1768350" y="1318300"/>
            <a:ext cx="7871100" cy="83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Specialized and themed </a:t>
            </a:r>
            <a:r>
              <a:rPr lang="en-US" sz="2000">
                <a:solidFill>
                  <a:schemeClr val="dk1"/>
                </a:solidFill>
              </a:rPr>
              <a:t>attractions</a:t>
            </a:r>
            <a:r>
              <a:rPr lang="en-US" sz="2000">
                <a:solidFill>
                  <a:schemeClr val="dk1"/>
                </a:solidFill>
              </a:rPr>
              <a:t> related to Walmart departments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g1c18f9a6109_0_55"/>
          <p:cNvSpPr txBox="1"/>
          <p:nvPr/>
        </p:nvSpPr>
        <p:spPr>
          <a:xfrm>
            <a:off x="1768350" y="2350975"/>
            <a:ext cx="7984200" cy="877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Vancouver - central, good weather, domestic tourist location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g1c18f9a6109_0_55"/>
          <p:cNvSpPr txBox="1"/>
          <p:nvPr/>
        </p:nvSpPr>
        <p:spPr>
          <a:xfrm>
            <a:off x="1768350" y="3605000"/>
            <a:ext cx="7984200" cy="83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Content creator world providing support, a set and visuals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5" name="Google Shape;1125;g1c18f9a6109_0_55"/>
          <p:cNvGrpSpPr/>
          <p:nvPr/>
        </p:nvGrpSpPr>
        <p:grpSpPr>
          <a:xfrm>
            <a:off x="9817806" y="1057251"/>
            <a:ext cx="1238276" cy="1092654"/>
            <a:chOff x="1615942" y="1093018"/>
            <a:chExt cx="1450142" cy="1211100"/>
          </a:xfrm>
        </p:grpSpPr>
        <p:sp>
          <p:nvSpPr>
            <p:cNvPr id="1126" name="Google Shape;1126;g1c18f9a6109_0_55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27" name="Google Shape;1127;g1c18f9a6109_0_55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28" name="Google Shape;1128;g1c18f9a6109_0_55"/>
          <p:cNvGrpSpPr/>
          <p:nvPr/>
        </p:nvGrpSpPr>
        <p:grpSpPr>
          <a:xfrm>
            <a:off x="9817806" y="2149889"/>
            <a:ext cx="1238276" cy="1092654"/>
            <a:chOff x="1615942" y="1093018"/>
            <a:chExt cx="1450142" cy="1211100"/>
          </a:xfrm>
        </p:grpSpPr>
        <p:sp>
          <p:nvSpPr>
            <p:cNvPr id="1129" name="Google Shape;1129;g1c18f9a6109_0_55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30" name="Google Shape;1130;g1c18f9a6109_0_55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31" name="Google Shape;1131;g1c18f9a6109_0_55"/>
          <p:cNvGrpSpPr/>
          <p:nvPr/>
        </p:nvGrpSpPr>
        <p:grpSpPr>
          <a:xfrm>
            <a:off x="9817806" y="3412926"/>
            <a:ext cx="1238276" cy="1092654"/>
            <a:chOff x="1615942" y="1093018"/>
            <a:chExt cx="1450142" cy="1211100"/>
          </a:xfrm>
        </p:grpSpPr>
        <p:sp>
          <p:nvSpPr>
            <p:cNvPr id="1132" name="Google Shape;1132;g1c18f9a6109_0_55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33" name="Google Shape;1133;g1c18f9a6109_0_55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134" name="Google Shape;1134;g1c18f9a6109_0_55"/>
          <p:cNvSpPr txBox="1"/>
          <p:nvPr/>
        </p:nvSpPr>
        <p:spPr>
          <a:xfrm>
            <a:off x="1768350" y="4812825"/>
            <a:ext cx="7984200" cy="75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Can be paid by Walmart Loyalty program points if desired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5" name="Google Shape;1135;g1c18f9a6109_0_55"/>
          <p:cNvGrpSpPr/>
          <p:nvPr/>
        </p:nvGrpSpPr>
        <p:grpSpPr>
          <a:xfrm>
            <a:off x="9872906" y="4675939"/>
            <a:ext cx="1238276" cy="1092654"/>
            <a:chOff x="1615942" y="1093018"/>
            <a:chExt cx="1450142" cy="1211100"/>
          </a:xfrm>
        </p:grpSpPr>
        <p:sp>
          <p:nvSpPr>
            <p:cNvPr id="1136" name="Google Shape;1136;g1c18f9a6109_0_55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37" name="Google Shape;1137;g1c18f9a6109_0_55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1c5fa8e16a4_3_0"/>
          <p:cNvSpPr txBox="1"/>
          <p:nvPr>
            <p:ph type="title"/>
          </p:nvPr>
        </p:nvSpPr>
        <p:spPr>
          <a:xfrm>
            <a:off x="1885206" y="2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WALMART WONDERLAND</a:t>
            </a:r>
            <a:endParaRPr/>
          </a:p>
        </p:txBody>
      </p:sp>
      <p:cxnSp>
        <p:nvCxnSpPr>
          <p:cNvPr id="1143" name="Google Shape;1143;g1c5fa8e16a4_3_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144" name="Google Shape;1144;g1c5fa8e16a4_3_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g1c5fa8e16a4_3_0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146" name="Google Shape;1146;g1c5fa8e16a4_3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147" name="Google Shape;1147;g1c5fa8e16a4_3_0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g1c5fa8e16a4_3_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149" name="Google Shape;1149;g1c5fa8e16a4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150" name="Google Shape;1150;g1c5fa8e16a4_3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151" name="Google Shape;1151;g1c5fa8e16a4_3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g1c5fa8e16a4_3_0"/>
          <p:cNvSpPr/>
          <p:nvPr/>
        </p:nvSpPr>
        <p:spPr>
          <a:xfrm>
            <a:off x="1695075" y="1763200"/>
            <a:ext cx="9265200" cy="349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g1c5fa8e16a4_3_0"/>
          <p:cNvSpPr/>
          <p:nvPr/>
        </p:nvSpPr>
        <p:spPr>
          <a:xfrm>
            <a:off x="1771275" y="1839400"/>
            <a:ext cx="2248200" cy="16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SPORTS</a:t>
            </a:r>
            <a:endParaRPr b="1"/>
          </a:p>
        </p:txBody>
      </p:sp>
      <p:sp>
        <p:nvSpPr>
          <p:cNvPr id="1154" name="Google Shape;1154;g1c5fa8e16a4_3_0"/>
          <p:cNvSpPr/>
          <p:nvPr/>
        </p:nvSpPr>
        <p:spPr>
          <a:xfrm>
            <a:off x="4057275" y="1839400"/>
            <a:ext cx="2248200" cy="16578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TECH</a:t>
            </a:r>
            <a:endParaRPr b="1"/>
          </a:p>
        </p:txBody>
      </p:sp>
      <p:sp>
        <p:nvSpPr>
          <p:cNvPr id="1155" name="Google Shape;1155;g1c5fa8e16a4_3_0"/>
          <p:cNvSpPr/>
          <p:nvPr/>
        </p:nvSpPr>
        <p:spPr>
          <a:xfrm>
            <a:off x="6343275" y="1839400"/>
            <a:ext cx="2248200" cy="16578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FOOD</a:t>
            </a:r>
            <a:endParaRPr b="1"/>
          </a:p>
        </p:txBody>
      </p:sp>
      <p:sp>
        <p:nvSpPr>
          <p:cNvPr id="1156" name="Google Shape;1156;g1c5fa8e16a4_3_0"/>
          <p:cNvSpPr/>
          <p:nvPr/>
        </p:nvSpPr>
        <p:spPr>
          <a:xfrm>
            <a:off x="8629275" y="1839400"/>
            <a:ext cx="2248200" cy="16578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BOOKS</a:t>
            </a:r>
            <a:endParaRPr b="1"/>
          </a:p>
        </p:txBody>
      </p:sp>
      <p:sp>
        <p:nvSpPr>
          <p:cNvPr id="1157" name="Google Shape;1157;g1c5fa8e16a4_3_0"/>
          <p:cNvSpPr/>
          <p:nvPr/>
        </p:nvSpPr>
        <p:spPr>
          <a:xfrm>
            <a:off x="8629275" y="3515800"/>
            <a:ext cx="2248200" cy="16578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FASHION AND BEAUTY</a:t>
            </a:r>
            <a:endParaRPr b="1"/>
          </a:p>
        </p:txBody>
      </p:sp>
      <p:sp>
        <p:nvSpPr>
          <p:cNvPr id="1158" name="Google Shape;1158;g1c5fa8e16a4_3_0"/>
          <p:cNvSpPr/>
          <p:nvPr/>
        </p:nvSpPr>
        <p:spPr>
          <a:xfrm>
            <a:off x="6343275" y="3515800"/>
            <a:ext cx="2248200" cy="1657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HOME</a:t>
            </a:r>
            <a:endParaRPr b="1"/>
          </a:p>
        </p:txBody>
      </p:sp>
      <p:sp>
        <p:nvSpPr>
          <p:cNvPr id="1159" name="Google Shape;1159;g1c5fa8e16a4_3_0"/>
          <p:cNvSpPr/>
          <p:nvPr/>
        </p:nvSpPr>
        <p:spPr>
          <a:xfrm>
            <a:off x="4057275" y="3515800"/>
            <a:ext cx="2248200" cy="1657800"/>
          </a:xfrm>
          <a:prstGeom prst="rect">
            <a:avLst/>
          </a:prstGeom>
          <a:solidFill>
            <a:srgbClr val="C27BA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BEAUTY</a:t>
            </a:r>
            <a:endParaRPr b="1"/>
          </a:p>
        </p:txBody>
      </p:sp>
      <p:sp>
        <p:nvSpPr>
          <p:cNvPr id="1160" name="Google Shape;1160;g1c5fa8e16a4_3_0"/>
          <p:cNvSpPr/>
          <p:nvPr/>
        </p:nvSpPr>
        <p:spPr>
          <a:xfrm>
            <a:off x="1771275" y="3515800"/>
            <a:ext cx="2248200" cy="16578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CONTENT CREATORS </a:t>
            </a:r>
            <a:endParaRPr b="1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42"/>
          <p:cNvSpPr txBox="1"/>
          <p:nvPr>
            <p:ph type="title"/>
          </p:nvPr>
        </p:nvSpPr>
        <p:spPr>
          <a:xfrm>
            <a:off x="1709325" y="0"/>
            <a:ext cx="842168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THE NEXT STOP WALMART WONDERLAND </a:t>
            </a:r>
            <a:endParaRPr b="1" sz="3200"/>
          </a:p>
        </p:txBody>
      </p:sp>
      <p:cxnSp>
        <p:nvCxnSpPr>
          <p:cNvPr id="1166" name="Google Shape;1166;p42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167" name="Google Shape;1167;p42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42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169" name="Google Shape;1169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sp>
        <p:nvSpPr>
          <p:cNvPr id="1170" name="Google Shape;1170;p42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42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172" name="Google Shape;1172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173" name="Google Shape;1173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174" name="Google Shape;1174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73200" y="1477925"/>
            <a:ext cx="4824100" cy="52276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42"/>
          <p:cNvSpPr/>
          <p:nvPr/>
        </p:nvSpPr>
        <p:spPr>
          <a:xfrm>
            <a:off x="3989825" y="1666425"/>
            <a:ext cx="1794600" cy="447000"/>
          </a:xfrm>
          <a:prstGeom prst="rect">
            <a:avLst/>
          </a:prstGeom>
          <a:solidFill>
            <a:srgbClr val="6D9EEB"/>
          </a:solidFill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Shop your clothes </a:t>
            </a:r>
            <a:endParaRPr b="1" sz="1600"/>
          </a:p>
        </p:txBody>
      </p:sp>
      <p:sp>
        <p:nvSpPr>
          <p:cNvPr id="1177" name="Google Shape;1177;p42"/>
          <p:cNvSpPr/>
          <p:nvPr/>
        </p:nvSpPr>
        <p:spPr>
          <a:xfrm>
            <a:off x="1273200" y="4865725"/>
            <a:ext cx="2716500" cy="924900"/>
          </a:xfrm>
          <a:prstGeom prst="rect">
            <a:avLst/>
          </a:prstGeom>
          <a:solidFill>
            <a:srgbClr val="6D9EEB"/>
          </a:solidFill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Enjoy the </a:t>
            </a:r>
            <a:r>
              <a:rPr b="1" lang="en-US" sz="1600"/>
              <a:t>amusement</a:t>
            </a:r>
            <a:r>
              <a:rPr b="1" lang="en-US" sz="1600"/>
              <a:t> park, eat food sold at Walmart</a:t>
            </a:r>
            <a:endParaRPr b="1" sz="1600"/>
          </a:p>
        </p:txBody>
      </p:sp>
      <p:sp>
        <p:nvSpPr>
          <p:cNvPr id="1178" name="Google Shape;1178;p42"/>
          <p:cNvSpPr/>
          <p:nvPr/>
        </p:nvSpPr>
        <p:spPr>
          <a:xfrm rot="5398344">
            <a:off x="6012460" y="2382881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9" name="Google Shape;1179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56689" y="1171575"/>
            <a:ext cx="1011332" cy="1688583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42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181" name="Google Shape;1181;p42"/>
          <p:cNvSpPr/>
          <p:nvPr/>
        </p:nvSpPr>
        <p:spPr>
          <a:xfrm>
            <a:off x="7173500" y="2860146"/>
            <a:ext cx="1417500" cy="447000"/>
          </a:xfrm>
          <a:prstGeom prst="rect">
            <a:avLst/>
          </a:prstGeom>
          <a:solidFill>
            <a:srgbClr val="A4C2F4"/>
          </a:solidFill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Scan your products </a:t>
            </a:r>
            <a:endParaRPr b="1" sz="1600"/>
          </a:p>
        </p:txBody>
      </p:sp>
      <p:sp>
        <p:nvSpPr>
          <p:cNvPr id="1182" name="Google Shape;1182;p42"/>
          <p:cNvSpPr/>
          <p:nvPr/>
        </p:nvSpPr>
        <p:spPr>
          <a:xfrm rot="5398344">
            <a:off x="6012460" y="4001418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42"/>
          <p:cNvSpPr/>
          <p:nvPr/>
        </p:nvSpPr>
        <p:spPr>
          <a:xfrm rot="5398344">
            <a:off x="6012460" y="5619956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42"/>
          <p:cNvSpPr/>
          <p:nvPr/>
        </p:nvSpPr>
        <p:spPr>
          <a:xfrm>
            <a:off x="6756900" y="4533600"/>
            <a:ext cx="2440500" cy="489900"/>
          </a:xfrm>
          <a:prstGeom prst="rect">
            <a:avLst/>
          </a:prstGeom>
          <a:solidFill>
            <a:srgbClr val="A4C2F4"/>
          </a:solidFill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Meet your </a:t>
            </a:r>
            <a:r>
              <a:rPr b="1" lang="en-US" sz="1600"/>
              <a:t>favorite</a:t>
            </a:r>
            <a:r>
              <a:rPr b="1" lang="en-US" sz="1600"/>
              <a:t> influencers </a:t>
            </a:r>
            <a:endParaRPr b="1" sz="1600"/>
          </a:p>
        </p:txBody>
      </p:sp>
      <p:pic>
        <p:nvPicPr>
          <p:cNvPr id="1185" name="Google Shape;1185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38662" y="3331175"/>
            <a:ext cx="1876976" cy="1178411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42"/>
          <p:cNvSpPr/>
          <p:nvPr/>
        </p:nvSpPr>
        <p:spPr>
          <a:xfrm>
            <a:off x="6756900" y="6309925"/>
            <a:ext cx="2440500" cy="489900"/>
          </a:xfrm>
          <a:prstGeom prst="rect">
            <a:avLst/>
          </a:prstGeom>
          <a:solidFill>
            <a:srgbClr val="A4C2F4"/>
          </a:solidFill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Be an influencer for one day </a:t>
            </a:r>
            <a:endParaRPr b="1" sz="1600"/>
          </a:p>
        </p:txBody>
      </p:sp>
      <p:sp>
        <p:nvSpPr>
          <p:cNvPr id="1187" name="Google Shape;1187;p42"/>
          <p:cNvSpPr/>
          <p:nvPr/>
        </p:nvSpPr>
        <p:spPr>
          <a:xfrm rot="5398344">
            <a:off x="9097135" y="4001418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42"/>
          <p:cNvSpPr/>
          <p:nvPr/>
        </p:nvSpPr>
        <p:spPr>
          <a:xfrm>
            <a:off x="10131025" y="3331175"/>
            <a:ext cx="1877100" cy="2565300"/>
          </a:xfrm>
          <a:prstGeom prst="rect">
            <a:avLst/>
          </a:prstGeom>
          <a:solidFill>
            <a:srgbClr val="A4C2F4"/>
          </a:solidFill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Get </a:t>
            </a:r>
            <a:r>
              <a:rPr b="1" lang="en-US" sz="1600"/>
              <a:t>what you scan at the end of your day!</a:t>
            </a:r>
            <a:endParaRPr b="1" sz="1600"/>
          </a:p>
        </p:txBody>
      </p:sp>
      <p:pic>
        <p:nvPicPr>
          <p:cNvPr id="1189" name="Google Shape;1189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172276" y="1666413"/>
            <a:ext cx="1794600" cy="1430092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42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1191" name="Google Shape;1191;p4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65313" y="5131523"/>
            <a:ext cx="794112" cy="117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1c5fa8e16a4_5_1463"/>
          <p:cNvSpPr txBox="1"/>
          <p:nvPr>
            <p:ph type="title"/>
          </p:nvPr>
        </p:nvSpPr>
        <p:spPr>
          <a:xfrm>
            <a:off x="1589806" y="315327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/>
              <a:t>DISNEYLAND</a:t>
            </a:r>
            <a:endParaRPr/>
          </a:p>
        </p:txBody>
      </p:sp>
      <p:sp>
        <p:nvSpPr>
          <p:cNvPr id="1197" name="Google Shape;1197;g1c5fa8e16a4_5_1463"/>
          <p:cNvSpPr/>
          <p:nvPr/>
        </p:nvSpPr>
        <p:spPr>
          <a:xfrm rot="5398344">
            <a:off x="6015385" y="2648531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8" name="Google Shape;1198;g1c5fa8e16a4_5_1463"/>
          <p:cNvSpPr/>
          <p:nvPr/>
        </p:nvSpPr>
        <p:spPr>
          <a:xfrm>
            <a:off x="7381775" y="1962350"/>
            <a:ext cx="3685500" cy="18357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Use Alibaba wholesale model by selling large quantities in low prices  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199" name="Google Shape;1199;g1c5fa8e16a4_5_1463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g1c5fa8e16a4_5_1463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201" name="Google Shape;1201;g1c5fa8e16a4_5_14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202" name="Google Shape;1202;g1c5fa8e16a4_5_1463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g1c5fa8e16a4_5_1463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204" name="Google Shape;1204;g1c5fa8e16a4_5_14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205" name="Google Shape;1205;g1c5fa8e16a4_5_14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206" name="Google Shape;1206;g1c5fa8e16a4_5_146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207" name="Google Shape;1207;g1c5fa8e16a4_5_1463"/>
          <p:cNvSpPr/>
          <p:nvPr/>
        </p:nvSpPr>
        <p:spPr>
          <a:xfrm>
            <a:off x="2035675" y="2049875"/>
            <a:ext cx="3621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Walmart can become the next Alibaba in Canada and North America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1c5fa8e16a4_3_506"/>
          <p:cNvSpPr txBox="1"/>
          <p:nvPr>
            <p:ph type="title"/>
          </p:nvPr>
        </p:nvSpPr>
        <p:spPr>
          <a:xfrm>
            <a:off x="1047744" y="5950"/>
            <a:ext cx="9744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 PROVEN MODEL</a:t>
            </a:r>
            <a:endParaRPr b="1" sz="3200"/>
          </a:p>
        </p:txBody>
      </p:sp>
      <p:sp>
        <p:nvSpPr>
          <p:cNvPr id="1213" name="Google Shape;1213;g1c5fa8e16a4_3_506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g1c5fa8e16a4_3_506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215" name="Google Shape;1215;g1c5fa8e16a4_3_5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216" name="Google Shape;1216;g1c5fa8e16a4_3_506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g1c5fa8e16a4_3_506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218" name="Google Shape;1218;g1c5fa8e16a4_3_5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219" name="Google Shape;1219;g1c5fa8e16a4_3_50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220" name="Google Shape;1220;g1c5fa8e16a4_3_50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1" name="Google Shape;1221;g1c5fa8e16a4_3_506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222" name="Google Shape;1222;g1c5fa8e16a4_3_506"/>
          <p:cNvSpPr txBox="1"/>
          <p:nvPr/>
        </p:nvSpPr>
        <p:spPr>
          <a:xfrm>
            <a:off x="4746100" y="1331650"/>
            <a:ext cx="2821200" cy="647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Disney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3" name="Google Shape;1223;g1c5fa8e16a4_3_506"/>
          <p:cNvSpPr txBox="1"/>
          <p:nvPr/>
        </p:nvSpPr>
        <p:spPr>
          <a:xfrm>
            <a:off x="1237450" y="3262750"/>
            <a:ext cx="9838500" cy="647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Halo effect - all parts of the Disney’s business integrate within the parks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g1c5fa8e16a4_3_506"/>
          <p:cNvSpPr txBox="1"/>
          <p:nvPr/>
        </p:nvSpPr>
        <p:spPr>
          <a:xfrm>
            <a:off x="1176750" y="2297200"/>
            <a:ext cx="9838500" cy="647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Disney’s Amusement Parks is it’s 2nD largest revenue stream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g1c5fa8e16a4_3_506"/>
          <p:cNvSpPr txBox="1"/>
          <p:nvPr/>
        </p:nvSpPr>
        <p:spPr>
          <a:xfrm>
            <a:off x="1176750" y="4228300"/>
            <a:ext cx="9838500" cy="647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Multiple global scale-up opportunities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6" name="Google Shape;1226;g1c5fa8e16a4_3_506"/>
          <p:cNvSpPr txBox="1"/>
          <p:nvPr/>
        </p:nvSpPr>
        <p:spPr>
          <a:xfrm>
            <a:off x="1252950" y="5218900"/>
            <a:ext cx="9838500" cy="647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Capitalizes on Disney’s products (characters)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39"/>
          <p:cNvSpPr txBox="1"/>
          <p:nvPr>
            <p:ph type="title"/>
          </p:nvPr>
        </p:nvSpPr>
        <p:spPr>
          <a:xfrm>
            <a:off x="844711" y="9809"/>
            <a:ext cx="1033456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CREATING TOMORROW’S RETAIL EXPERIENCE - ATTRACTIONS </a:t>
            </a:r>
            <a:endParaRPr b="1" sz="3200"/>
          </a:p>
        </p:txBody>
      </p:sp>
      <p:sp>
        <p:nvSpPr>
          <p:cNvPr id="1232" name="Google Shape;1232;p39"/>
          <p:cNvSpPr/>
          <p:nvPr/>
        </p:nvSpPr>
        <p:spPr>
          <a:xfrm>
            <a:off x="0" y="2012320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39">
            <a:hlinkClick action="ppaction://hlinksldjump" r:id="rId3"/>
          </p:cNvPr>
          <p:cNvSpPr/>
          <p:nvPr/>
        </p:nvSpPr>
        <p:spPr>
          <a:xfrm>
            <a:off x="0" y="3228828"/>
            <a:ext cx="1120877" cy="459194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234" name="Google Shape;1234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sp>
        <p:nvSpPr>
          <p:cNvPr id="1235" name="Google Shape;1235;p39"/>
          <p:cNvSpPr/>
          <p:nvPr/>
        </p:nvSpPr>
        <p:spPr>
          <a:xfrm>
            <a:off x="-14511" y="2592774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39"/>
          <p:cNvSpPr/>
          <p:nvPr/>
        </p:nvSpPr>
        <p:spPr>
          <a:xfrm>
            <a:off x="-14511" y="3846812"/>
            <a:ext cx="881986" cy="489884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237" name="Google Shape;1237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238" name="Google Shape;1238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239" name="Google Shape;1239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0" name="Google Shape;1240;p39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241" name="Google Shape;1241;p39"/>
          <p:cNvSpPr/>
          <p:nvPr/>
        </p:nvSpPr>
        <p:spPr>
          <a:xfrm>
            <a:off x="1279482" y="2115155"/>
            <a:ext cx="2322222" cy="1828306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Rides are decorated as per department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39"/>
          <p:cNvSpPr/>
          <p:nvPr/>
        </p:nvSpPr>
        <p:spPr>
          <a:xfrm>
            <a:off x="3760309" y="2115155"/>
            <a:ext cx="2322222" cy="1828306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Waiting lines and exit are part of a store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39"/>
          <p:cNvSpPr/>
          <p:nvPr/>
        </p:nvSpPr>
        <p:spPr>
          <a:xfrm>
            <a:off x="6241136" y="2115155"/>
            <a:ext cx="2322222" cy="1828306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Customers scan their items and receive products later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p39"/>
          <p:cNvSpPr/>
          <p:nvPr/>
        </p:nvSpPr>
        <p:spPr>
          <a:xfrm>
            <a:off x="8721963" y="2115155"/>
            <a:ext cx="2322222" cy="1828306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Entertainment and music made by those in ‘Home of Creators’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5" name="Google Shape;1245;p39"/>
          <p:cNvSpPr/>
          <p:nvPr/>
        </p:nvSpPr>
        <p:spPr>
          <a:xfrm>
            <a:off x="2049592" y="412963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39"/>
          <p:cNvSpPr/>
          <p:nvPr/>
        </p:nvSpPr>
        <p:spPr>
          <a:xfrm>
            <a:off x="4659260" y="412963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7" name="Google Shape;1247;p39"/>
          <p:cNvSpPr/>
          <p:nvPr/>
        </p:nvSpPr>
        <p:spPr>
          <a:xfrm>
            <a:off x="7070354" y="4091754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39"/>
          <p:cNvSpPr/>
          <p:nvPr/>
        </p:nvSpPr>
        <p:spPr>
          <a:xfrm>
            <a:off x="9747615" y="4091754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1c5fa8e16a4_5_0"/>
          <p:cNvSpPr txBox="1"/>
          <p:nvPr>
            <p:ph type="title"/>
          </p:nvPr>
        </p:nvSpPr>
        <p:spPr>
          <a:xfrm>
            <a:off x="844711" y="9809"/>
            <a:ext cx="10334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CREATING TOMORROW’S RETAIL EXPERIENCE - ATTRACTIONS </a:t>
            </a:r>
            <a:endParaRPr b="1" sz="3200"/>
          </a:p>
        </p:txBody>
      </p:sp>
      <p:sp>
        <p:nvSpPr>
          <p:cNvPr id="1254" name="Google Shape;1254;g1c5fa8e16a4_5_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5" name="Google Shape;1255;g1c5fa8e16a4_5_0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256" name="Google Shape;1256;g1c5fa8e16a4_5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257" name="Google Shape;1257;g1c5fa8e16a4_5_0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g1c5fa8e16a4_5_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259" name="Google Shape;1259;g1c5fa8e16a4_5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260" name="Google Shape;1260;g1c5fa8e16a4_5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261" name="Google Shape;1261;g1c5fa8e16a4_5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2" name="Google Shape;1262;g1c5fa8e16a4_5_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263" name="Google Shape;1263;g1c5fa8e16a4_5_0"/>
          <p:cNvSpPr/>
          <p:nvPr/>
        </p:nvSpPr>
        <p:spPr>
          <a:xfrm>
            <a:off x="2590725" y="3228825"/>
            <a:ext cx="2747700" cy="9741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ENTRY</a:t>
            </a:r>
            <a:endParaRPr b="1" sz="2400"/>
          </a:p>
        </p:txBody>
      </p:sp>
      <p:sp>
        <p:nvSpPr>
          <p:cNvPr id="1264" name="Google Shape;1264;g1c5fa8e16a4_5_0"/>
          <p:cNvSpPr/>
          <p:nvPr/>
        </p:nvSpPr>
        <p:spPr>
          <a:xfrm>
            <a:off x="5263350" y="2015000"/>
            <a:ext cx="2089206" cy="3201930"/>
          </a:xfrm>
          <a:prstGeom prst="lightningBol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5" name="Google Shape;1265;g1c5fa8e16a4_5_0"/>
          <p:cNvSpPr/>
          <p:nvPr/>
        </p:nvSpPr>
        <p:spPr>
          <a:xfrm>
            <a:off x="7671600" y="3228825"/>
            <a:ext cx="2747700" cy="9741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EXIT</a:t>
            </a:r>
            <a:endParaRPr b="1" sz="2400"/>
          </a:p>
        </p:txBody>
      </p:sp>
      <p:sp>
        <p:nvSpPr>
          <p:cNvPr id="1266" name="Google Shape;1266;g1c5fa8e16a4_5_0"/>
          <p:cNvSpPr/>
          <p:nvPr/>
        </p:nvSpPr>
        <p:spPr>
          <a:xfrm>
            <a:off x="3581325" y="4626525"/>
            <a:ext cx="590400" cy="590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/>
              <a:t>1</a:t>
            </a:r>
            <a:endParaRPr b="1" sz="2000"/>
          </a:p>
        </p:txBody>
      </p:sp>
      <p:sp>
        <p:nvSpPr>
          <p:cNvPr id="1267" name="Google Shape;1267;g1c5fa8e16a4_5_0"/>
          <p:cNvSpPr/>
          <p:nvPr/>
        </p:nvSpPr>
        <p:spPr>
          <a:xfrm>
            <a:off x="6383150" y="5495475"/>
            <a:ext cx="590400" cy="590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/>
              <a:t>2</a:t>
            </a:r>
            <a:endParaRPr b="1" sz="2000"/>
          </a:p>
        </p:txBody>
      </p:sp>
      <p:sp>
        <p:nvSpPr>
          <p:cNvPr id="1268" name="Google Shape;1268;g1c5fa8e16a4_5_0"/>
          <p:cNvSpPr/>
          <p:nvPr/>
        </p:nvSpPr>
        <p:spPr>
          <a:xfrm>
            <a:off x="8930575" y="4626525"/>
            <a:ext cx="590400" cy="590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/>
              <a:t>3</a:t>
            </a:r>
            <a:endParaRPr b="1" sz="20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1c5fa8e16a4_5_27"/>
          <p:cNvSpPr txBox="1"/>
          <p:nvPr>
            <p:ph type="title"/>
          </p:nvPr>
        </p:nvSpPr>
        <p:spPr>
          <a:xfrm>
            <a:off x="844711" y="9809"/>
            <a:ext cx="10334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CREATING TOMORROW’S RETAIL EXPERIENCE - ATTRACTIONS </a:t>
            </a:r>
            <a:endParaRPr b="1" sz="3200"/>
          </a:p>
        </p:txBody>
      </p:sp>
      <p:sp>
        <p:nvSpPr>
          <p:cNvPr id="1274" name="Google Shape;1274;g1c5fa8e16a4_5_27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g1c5fa8e16a4_5_27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276" name="Google Shape;1276;g1c5fa8e16a4_5_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277" name="Google Shape;1277;g1c5fa8e16a4_5_27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g1c5fa8e16a4_5_27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279" name="Google Shape;1279;g1c5fa8e16a4_5_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280" name="Google Shape;1280;g1c5fa8e16a4_5_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281" name="Google Shape;1281;g1c5fa8e16a4_5_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2" name="Google Shape;1282;g1c5fa8e16a4_5_27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283" name="Google Shape;1283;g1c5fa8e16a4_5_27"/>
          <p:cNvSpPr/>
          <p:nvPr/>
        </p:nvSpPr>
        <p:spPr>
          <a:xfrm>
            <a:off x="2706875" y="1312050"/>
            <a:ext cx="2747700" cy="9741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ENTRY</a:t>
            </a:r>
            <a:endParaRPr b="1" sz="2400"/>
          </a:p>
        </p:txBody>
      </p:sp>
      <p:sp>
        <p:nvSpPr>
          <p:cNvPr id="1284" name="Google Shape;1284;g1c5fa8e16a4_5_27"/>
          <p:cNvSpPr/>
          <p:nvPr/>
        </p:nvSpPr>
        <p:spPr>
          <a:xfrm>
            <a:off x="7202675" y="1312050"/>
            <a:ext cx="2747700" cy="9741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EXIT</a:t>
            </a:r>
            <a:endParaRPr b="1" sz="2400"/>
          </a:p>
        </p:txBody>
      </p:sp>
      <p:sp>
        <p:nvSpPr>
          <p:cNvPr id="1285" name="Google Shape;1285;g1c5fa8e16a4_5_27"/>
          <p:cNvSpPr/>
          <p:nvPr/>
        </p:nvSpPr>
        <p:spPr>
          <a:xfrm>
            <a:off x="3639950" y="2447475"/>
            <a:ext cx="590400" cy="590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/>
              <a:t>1</a:t>
            </a:r>
            <a:endParaRPr b="1" sz="2000"/>
          </a:p>
        </p:txBody>
      </p:sp>
      <p:sp>
        <p:nvSpPr>
          <p:cNvPr id="1286" name="Google Shape;1286;g1c5fa8e16a4_5_27"/>
          <p:cNvSpPr/>
          <p:nvPr/>
        </p:nvSpPr>
        <p:spPr>
          <a:xfrm>
            <a:off x="8440550" y="2447475"/>
            <a:ext cx="590400" cy="590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/>
              <a:t>3</a:t>
            </a:r>
            <a:endParaRPr b="1" sz="2000"/>
          </a:p>
        </p:txBody>
      </p:sp>
      <p:sp>
        <p:nvSpPr>
          <p:cNvPr id="1287" name="Google Shape;1287;g1c5fa8e16a4_5_27"/>
          <p:cNvSpPr txBox="1"/>
          <p:nvPr/>
        </p:nvSpPr>
        <p:spPr>
          <a:xfrm>
            <a:off x="2010300" y="3368600"/>
            <a:ext cx="8966100" cy="98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Physical products and screens showing popular products of that category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8" name="Google Shape;1288;g1c5fa8e16a4_5_27"/>
          <p:cNvSpPr txBox="1"/>
          <p:nvPr/>
        </p:nvSpPr>
        <p:spPr>
          <a:xfrm>
            <a:off x="2010300" y="4511600"/>
            <a:ext cx="8966100" cy="98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Customers use their phone on the park’s app to scan products they want, adding to their cart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9" name="Google Shape;1289;g1c5fa8e16a4_5_27"/>
          <p:cNvSpPr txBox="1"/>
          <p:nvPr/>
        </p:nvSpPr>
        <p:spPr>
          <a:xfrm>
            <a:off x="2010300" y="5730800"/>
            <a:ext cx="8966100" cy="98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Items are to be picked up at the Walmart Wonderland Exit (run by Walmart employees)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1c5fa8e16a4_5_49"/>
          <p:cNvSpPr txBox="1"/>
          <p:nvPr>
            <p:ph type="title"/>
          </p:nvPr>
        </p:nvSpPr>
        <p:spPr>
          <a:xfrm>
            <a:off x="844711" y="9809"/>
            <a:ext cx="10334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CREATING TOMORROW’S RETAIL EXPERIENCE - ATTRACTIONS </a:t>
            </a:r>
            <a:endParaRPr b="1" sz="3200"/>
          </a:p>
        </p:txBody>
      </p:sp>
      <p:sp>
        <p:nvSpPr>
          <p:cNvPr id="1295" name="Google Shape;1295;g1c5fa8e16a4_5_49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g1c5fa8e16a4_5_49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297" name="Google Shape;1297;g1c5fa8e16a4_5_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298" name="Google Shape;1298;g1c5fa8e16a4_5_49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9" name="Google Shape;1299;g1c5fa8e16a4_5_49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300" name="Google Shape;1300;g1c5fa8e16a4_5_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301" name="Google Shape;1301;g1c5fa8e16a4_5_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302" name="Google Shape;1302;g1c5fa8e16a4_5_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3" name="Google Shape;1303;g1c5fa8e16a4_5_49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304" name="Google Shape;1304;g1c5fa8e16a4_5_49"/>
          <p:cNvSpPr/>
          <p:nvPr/>
        </p:nvSpPr>
        <p:spPr>
          <a:xfrm>
            <a:off x="2367750" y="1938800"/>
            <a:ext cx="2089206" cy="3201930"/>
          </a:xfrm>
          <a:prstGeom prst="lightningBol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g1c5fa8e16a4_5_49"/>
          <p:cNvSpPr/>
          <p:nvPr/>
        </p:nvSpPr>
        <p:spPr>
          <a:xfrm>
            <a:off x="3487550" y="5419275"/>
            <a:ext cx="590400" cy="590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/>
              <a:t>2</a:t>
            </a:r>
            <a:endParaRPr b="1" sz="2000"/>
          </a:p>
        </p:txBody>
      </p:sp>
      <p:cxnSp>
        <p:nvCxnSpPr>
          <p:cNvPr id="1306" name="Google Shape;1306;g1c5fa8e16a4_5_49"/>
          <p:cNvCxnSpPr/>
          <p:nvPr/>
        </p:nvCxnSpPr>
        <p:spPr>
          <a:xfrm rot="-5400000">
            <a:off x="5628150" y="4135900"/>
            <a:ext cx="2224500" cy="22254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7" name="Google Shape;1307;g1c5fa8e16a4_5_49"/>
          <p:cNvCxnSpPr/>
          <p:nvPr/>
        </p:nvCxnSpPr>
        <p:spPr>
          <a:xfrm rot="-5400000">
            <a:off x="7837950" y="2011929"/>
            <a:ext cx="2224500" cy="22254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8" name="Google Shape;1308;g1c5fa8e16a4_5_49"/>
          <p:cNvSpPr/>
          <p:nvPr/>
        </p:nvSpPr>
        <p:spPr>
          <a:xfrm>
            <a:off x="7419150" y="4038600"/>
            <a:ext cx="1021800" cy="7266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g1c5fa8e16a4_5_49"/>
          <p:cNvSpPr/>
          <p:nvPr/>
        </p:nvSpPr>
        <p:spPr>
          <a:xfrm>
            <a:off x="8866950" y="2590800"/>
            <a:ext cx="1021800" cy="7266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g1c5fa8e16a4_5_49"/>
          <p:cNvSpPr txBox="1"/>
          <p:nvPr/>
        </p:nvSpPr>
        <p:spPr>
          <a:xfrm>
            <a:off x="9964950" y="2632025"/>
            <a:ext cx="17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Basketball hoop</a:t>
            </a:r>
            <a:endParaRPr/>
          </a:p>
        </p:txBody>
      </p:sp>
      <p:sp>
        <p:nvSpPr>
          <p:cNvPr id="1311" name="Google Shape;1311;g1c5fa8e16a4_5_49"/>
          <p:cNvSpPr txBox="1"/>
          <p:nvPr/>
        </p:nvSpPr>
        <p:spPr>
          <a:xfrm>
            <a:off x="8745750" y="4079825"/>
            <a:ext cx="17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Wave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1c17358d524_1_0"/>
          <p:cNvSpPr txBox="1"/>
          <p:nvPr>
            <p:ph type="title"/>
          </p:nvPr>
        </p:nvSpPr>
        <p:spPr>
          <a:xfrm>
            <a:off x="844711" y="9809"/>
            <a:ext cx="10334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USING WALMART’S SCALE AND SCOPE</a:t>
            </a:r>
            <a:endParaRPr b="1" sz="3200"/>
          </a:p>
        </p:txBody>
      </p:sp>
      <p:sp>
        <p:nvSpPr>
          <p:cNvPr id="1317" name="Google Shape;1317;g1c17358d524_1_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g1c17358d524_1_0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319" name="Google Shape;1319;g1c17358d524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sp>
        <p:nvSpPr>
          <p:cNvPr id="1320" name="Google Shape;1320;g1c17358d524_1_0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g1c17358d524_1_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322" name="Google Shape;1322;g1c17358d524_1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323" name="Google Shape;1323;g1c17358d524_1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324" name="Google Shape;1324;g1c17358d524_1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5" name="Google Shape;1325;g1c17358d524_1_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326" name="Google Shape;1326;g1c17358d524_1_0"/>
          <p:cNvSpPr/>
          <p:nvPr/>
        </p:nvSpPr>
        <p:spPr>
          <a:xfrm>
            <a:off x="2520955" y="615518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g1c17358d524_1_0"/>
          <p:cNvSpPr/>
          <p:nvPr/>
        </p:nvSpPr>
        <p:spPr>
          <a:xfrm>
            <a:off x="5927160" y="612653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8" name="Google Shape;1328;g1c17358d524_1_0"/>
          <p:cNvSpPr/>
          <p:nvPr/>
        </p:nvSpPr>
        <p:spPr>
          <a:xfrm>
            <a:off x="9243992" y="6155179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g1c17358d524_1_0"/>
          <p:cNvSpPr/>
          <p:nvPr/>
        </p:nvSpPr>
        <p:spPr>
          <a:xfrm>
            <a:off x="1374423" y="3221873"/>
            <a:ext cx="2961900" cy="24879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Uses Walmart’s teams for implementation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Walmart-only employees run park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30" name="Google Shape;1330;g1c17358d524_1_0"/>
          <p:cNvSpPr/>
          <p:nvPr/>
        </p:nvSpPr>
        <p:spPr>
          <a:xfrm>
            <a:off x="4710498" y="3262748"/>
            <a:ext cx="2961900" cy="24879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Easy to provide park and store needs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Strong partnerships (ability to outsource)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31" name="Google Shape;1331;g1c17358d524_1_0"/>
          <p:cNvSpPr/>
          <p:nvPr/>
        </p:nvSpPr>
        <p:spPr>
          <a:xfrm>
            <a:off x="8109873" y="3290398"/>
            <a:ext cx="2961900" cy="24879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Able to invest large sum of money into Walmart Wonderland</a:t>
            </a:r>
            <a:r>
              <a:rPr lang="en-US" sz="2000">
                <a:solidFill>
                  <a:schemeClr val="dk1"/>
                </a:solidFill>
              </a:rPr>
              <a:t> 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g1c17358d524_1_0"/>
          <p:cNvSpPr txBox="1"/>
          <p:nvPr/>
        </p:nvSpPr>
        <p:spPr>
          <a:xfrm>
            <a:off x="1656350" y="1819400"/>
            <a:ext cx="2410200" cy="1209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200">
                <a:solidFill>
                  <a:schemeClr val="dk1"/>
                </a:solidFill>
              </a:rPr>
              <a:t>Workforce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1333" name="Google Shape;1333;g1c17358d524_1_0"/>
          <p:cNvSpPr txBox="1"/>
          <p:nvPr/>
        </p:nvSpPr>
        <p:spPr>
          <a:xfrm>
            <a:off x="5057150" y="1806050"/>
            <a:ext cx="2410200" cy="1209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200">
                <a:solidFill>
                  <a:schemeClr val="dk1"/>
                </a:solidFill>
              </a:rPr>
              <a:t>Supply Chain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1334" name="Google Shape;1334;g1c17358d524_1_0"/>
          <p:cNvSpPr txBox="1"/>
          <p:nvPr/>
        </p:nvSpPr>
        <p:spPr>
          <a:xfrm>
            <a:off x="8303200" y="1872775"/>
            <a:ext cx="2410200" cy="1209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200">
                <a:solidFill>
                  <a:schemeClr val="dk1"/>
                </a:solidFill>
              </a:rPr>
              <a:t>Financial Capability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1c5fa8e16a4_5_80"/>
          <p:cNvSpPr txBox="1"/>
          <p:nvPr>
            <p:ph type="title"/>
          </p:nvPr>
        </p:nvSpPr>
        <p:spPr>
          <a:xfrm>
            <a:off x="971004" y="0"/>
            <a:ext cx="974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PROMISE TO REGENERATE</a:t>
            </a:r>
            <a:endParaRPr b="1" sz="3200"/>
          </a:p>
        </p:txBody>
      </p:sp>
      <p:sp>
        <p:nvSpPr>
          <p:cNvPr id="1340" name="Google Shape;1340;g1c5fa8e16a4_5_80"/>
          <p:cNvSpPr/>
          <p:nvPr/>
        </p:nvSpPr>
        <p:spPr>
          <a:xfrm>
            <a:off x="6733050" y="2415125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g1c5fa8e16a4_5_80"/>
          <p:cNvSpPr/>
          <p:nvPr/>
        </p:nvSpPr>
        <p:spPr>
          <a:xfrm>
            <a:off x="6733050" y="3253325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g1c5fa8e16a4_5_80"/>
          <p:cNvSpPr/>
          <p:nvPr/>
        </p:nvSpPr>
        <p:spPr>
          <a:xfrm>
            <a:off x="6733050" y="4091525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/>
              <a:t>3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g1c5fa8e16a4_5_80"/>
          <p:cNvSpPr/>
          <p:nvPr/>
        </p:nvSpPr>
        <p:spPr>
          <a:xfrm>
            <a:off x="6733050" y="4929725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/>
              <a:t>4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g1c5fa8e16a4_5_8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5" name="Google Shape;1345;g1c5fa8e16a4_5_80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346" name="Google Shape;1346;g1c5fa8e16a4_5_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347" name="Google Shape;1347;g1c5fa8e16a4_5_80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8" name="Google Shape;1348;g1c5fa8e16a4_5_8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349" name="Google Shape;1349;g1c5fa8e16a4_5_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350" name="Google Shape;1350;g1c5fa8e16a4_5_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351" name="Google Shape;1351;g1c5fa8e16a4_5_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2" name="Google Shape;1352;g1c5fa8e16a4_5_8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353" name="Google Shape;1353;g1c5fa8e16a4_5_80"/>
          <p:cNvSpPr/>
          <p:nvPr/>
        </p:nvSpPr>
        <p:spPr>
          <a:xfrm>
            <a:off x="1398111" y="3291439"/>
            <a:ext cx="3409800" cy="15240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2100">
                <a:solidFill>
                  <a:schemeClr val="lt1"/>
                </a:solidFill>
              </a:rPr>
              <a:t>Alliance to protecting our </a:t>
            </a:r>
            <a:r>
              <a:rPr b="1" lang="en-US" sz="2100">
                <a:solidFill>
                  <a:schemeClr val="lt1"/>
                </a:solidFill>
              </a:rPr>
              <a:t>environment</a:t>
            </a:r>
            <a:r>
              <a:rPr b="1" lang="en-US" sz="2100">
                <a:solidFill>
                  <a:schemeClr val="lt1"/>
                </a:solidFill>
              </a:rPr>
              <a:t> 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g1c5fa8e16a4_5_80"/>
          <p:cNvSpPr txBox="1"/>
          <p:nvPr/>
        </p:nvSpPr>
        <p:spPr>
          <a:xfrm>
            <a:off x="7374550" y="2458204"/>
            <a:ext cx="4256100" cy="646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Recycled water throughout park, recycling bins provided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5" name="Google Shape;1355;g1c5fa8e16a4_5_80"/>
          <p:cNvSpPr txBox="1"/>
          <p:nvPr/>
        </p:nvSpPr>
        <p:spPr>
          <a:xfrm>
            <a:off x="7374550" y="3337105"/>
            <a:ext cx="4256100" cy="36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Receipts to be received by park app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g1c5fa8e16a4_5_80"/>
          <p:cNvSpPr txBox="1"/>
          <p:nvPr/>
        </p:nvSpPr>
        <p:spPr>
          <a:xfrm>
            <a:off x="7374550" y="4174325"/>
            <a:ext cx="4256100" cy="646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Park to be built from recycled materials, green building: eco-friendly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g1c5fa8e16a4_5_80"/>
          <p:cNvSpPr txBox="1"/>
          <p:nvPr/>
        </p:nvSpPr>
        <p:spPr>
          <a:xfrm>
            <a:off x="7374550" y="5015489"/>
            <a:ext cx="4256100" cy="646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Part of revenue goes to conversation parks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g1c5fa8e16a4_5_80"/>
          <p:cNvSpPr/>
          <p:nvPr/>
        </p:nvSpPr>
        <p:spPr>
          <a:xfrm>
            <a:off x="7667001" y="1336718"/>
            <a:ext cx="3671100" cy="7845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800"/>
              <a:t>HOW DO WE REGENERATE</a:t>
            </a:r>
            <a:endParaRPr b="1" i="0" sz="1800" u="none" cap="none" strike="noStrike">
              <a:solidFill>
                <a:srgbClr val="000000"/>
              </a:solidFill>
            </a:endParaRPr>
          </a:p>
        </p:txBody>
      </p:sp>
      <p:sp>
        <p:nvSpPr>
          <p:cNvPr id="1359" name="Google Shape;1359;g1c5fa8e16a4_5_80"/>
          <p:cNvSpPr/>
          <p:nvPr/>
        </p:nvSpPr>
        <p:spPr>
          <a:xfrm rot="5400000">
            <a:off x="5289906" y="3565848"/>
            <a:ext cx="1155000" cy="1107300"/>
          </a:xfrm>
          <a:prstGeom prst="triangle">
            <a:avLst>
              <a:gd fmla="val 47809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g1c5fa8e16a4_5_747"/>
          <p:cNvSpPr txBox="1"/>
          <p:nvPr>
            <p:ph type="title"/>
          </p:nvPr>
        </p:nvSpPr>
        <p:spPr>
          <a:xfrm>
            <a:off x="821540" y="20066"/>
            <a:ext cx="10117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WALMART ‘HOME OF CREATORS’ WORLD</a:t>
            </a:r>
            <a:endParaRPr b="1" sz="3200"/>
          </a:p>
        </p:txBody>
      </p:sp>
      <p:sp>
        <p:nvSpPr>
          <p:cNvPr id="1365" name="Google Shape;1365;g1c5fa8e16a4_5_747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g1c5fa8e16a4_5_747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367" name="Google Shape;1367;g1c5fa8e16a4_5_7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368" name="Google Shape;1368;g1c5fa8e16a4_5_747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9" name="Google Shape;1369;g1c5fa8e16a4_5_747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370" name="Google Shape;1370;g1c5fa8e16a4_5_7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371" name="Google Shape;1371;g1c5fa8e16a4_5_7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372" name="Google Shape;1372;g1c5fa8e16a4_5_7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3" name="Google Shape;1373;g1c5fa8e16a4_5_747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374" name="Google Shape;1374;g1c5fa8e16a4_5_747"/>
          <p:cNvSpPr txBox="1"/>
          <p:nvPr/>
        </p:nvSpPr>
        <p:spPr>
          <a:xfrm>
            <a:off x="1598975" y="1883925"/>
            <a:ext cx="2826300" cy="1859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Access to </a:t>
            </a:r>
            <a:r>
              <a:rPr lang="en-US" sz="2200">
                <a:solidFill>
                  <a:schemeClr val="dk1"/>
                </a:solidFill>
              </a:rPr>
              <a:t>Creator Set Onsite with all tech and equipment, other support if need be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375" name="Google Shape;1375;g1c5fa8e16a4_5_747"/>
          <p:cNvSpPr txBox="1"/>
          <p:nvPr/>
        </p:nvSpPr>
        <p:spPr>
          <a:xfrm>
            <a:off x="3100604" y="4336377"/>
            <a:ext cx="2934600" cy="166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Marketing</a:t>
            </a:r>
            <a:r>
              <a:rPr lang="en-US" sz="2200">
                <a:solidFill>
                  <a:schemeClr val="dk1"/>
                </a:solidFill>
              </a:rPr>
              <a:t> opportunities for them and Walmart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g1c5fa8e16a4_5_747"/>
          <p:cNvSpPr txBox="1"/>
          <p:nvPr/>
        </p:nvSpPr>
        <p:spPr>
          <a:xfrm>
            <a:off x="7153300" y="4336375"/>
            <a:ext cx="2826300" cy="177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Highest performing </a:t>
            </a:r>
            <a:r>
              <a:rPr lang="en-US" sz="2200">
                <a:solidFill>
                  <a:schemeClr val="dk1"/>
                </a:solidFill>
              </a:rPr>
              <a:t>content creators will have their products as part of the world’s store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7" name="Google Shape;1377;g1c5fa8e16a4_5_747"/>
          <p:cNvSpPr txBox="1"/>
          <p:nvPr/>
        </p:nvSpPr>
        <p:spPr>
          <a:xfrm>
            <a:off x="8573125" y="1968375"/>
            <a:ext cx="2616600" cy="19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Ability to provide </a:t>
            </a:r>
            <a:r>
              <a:rPr lang="en-US" sz="2200">
                <a:solidFill>
                  <a:schemeClr val="dk1"/>
                </a:solidFill>
              </a:rPr>
              <a:t>entertainment</a:t>
            </a:r>
            <a:r>
              <a:rPr lang="en-US" sz="2200">
                <a:solidFill>
                  <a:schemeClr val="dk1"/>
                </a:solidFill>
              </a:rPr>
              <a:t> </a:t>
            </a:r>
            <a:r>
              <a:rPr lang="en-US" sz="2200">
                <a:solidFill>
                  <a:schemeClr val="dk1"/>
                </a:solidFill>
              </a:rPr>
              <a:t>throughout</a:t>
            </a:r>
            <a:r>
              <a:rPr lang="en-US" sz="2200">
                <a:solidFill>
                  <a:schemeClr val="dk1"/>
                </a:solidFill>
              </a:rPr>
              <a:t> out via  shows, music in attractions, art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g1c5fa8e16a4_5_747"/>
          <p:cNvSpPr txBox="1"/>
          <p:nvPr/>
        </p:nvSpPr>
        <p:spPr>
          <a:xfrm>
            <a:off x="5190900" y="1883925"/>
            <a:ext cx="2616600" cy="19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Provides exclusive places to film (all exclusive access to all Wonderworld locations)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g1c5fa8e16a4_5_1092"/>
          <p:cNvSpPr txBox="1"/>
          <p:nvPr>
            <p:ph type="title"/>
          </p:nvPr>
        </p:nvSpPr>
        <p:spPr>
          <a:xfrm>
            <a:off x="844711" y="9809"/>
            <a:ext cx="10334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MARKETING </a:t>
            </a:r>
            <a:r>
              <a:rPr b="1" lang="en-US" sz="3200"/>
              <a:t>OPPORTUNITiES</a:t>
            </a:r>
            <a:endParaRPr b="1" sz="3200"/>
          </a:p>
        </p:txBody>
      </p:sp>
      <p:sp>
        <p:nvSpPr>
          <p:cNvPr id="1384" name="Google Shape;1384;g1c5fa8e16a4_5_1092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g1c5fa8e16a4_5_1092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386" name="Google Shape;1386;g1c5fa8e16a4_5_10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387" name="Google Shape;1387;g1c5fa8e16a4_5_1092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g1c5fa8e16a4_5_1092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389" name="Google Shape;1389;g1c5fa8e16a4_5_10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390" name="Google Shape;1390;g1c5fa8e16a4_5_109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391" name="Google Shape;1391;g1c5fa8e16a4_5_109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2" name="Google Shape;1392;g1c5fa8e16a4_5_1092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393" name="Google Shape;1393;g1c5fa8e16a4_5_1092"/>
          <p:cNvSpPr/>
          <p:nvPr/>
        </p:nvSpPr>
        <p:spPr>
          <a:xfrm>
            <a:off x="1279482" y="2115155"/>
            <a:ext cx="2322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Live-streaming of behind the scenes of their content creation, attractions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94" name="Google Shape;1394;g1c5fa8e16a4_5_1092"/>
          <p:cNvSpPr/>
          <p:nvPr/>
        </p:nvSpPr>
        <p:spPr>
          <a:xfrm>
            <a:off x="3760309" y="2115155"/>
            <a:ext cx="2322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Creating promos for upcoming attractions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g1c5fa8e16a4_5_1092"/>
          <p:cNvSpPr/>
          <p:nvPr/>
        </p:nvSpPr>
        <p:spPr>
          <a:xfrm>
            <a:off x="6241136" y="2115155"/>
            <a:ext cx="2322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Promoting their product as seen/used </a:t>
            </a:r>
            <a:r>
              <a:rPr lang="en-US" sz="2000">
                <a:solidFill>
                  <a:schemeClr val="dk1"/>
                </a:solidFill>
              </a:rPr>
              <a:t>throughout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g1c5fa8e16a4_5_1092"/>
          <p:cNvSpPr/>
          <p:nvPr/>
        </p:nvSpPr>
        <p:spPr>
          <a:xfrm>
            <a:off x="8721963" y="2115155"/>
            <a:ext cx="2322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Partnerships with other + Creator for a day program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g1c5fa8e16a4_5_1092"/>
          <p:cNvSpPr/>
          <p:nvPr/>
        </p:nvSpPr>
        <p:spPr>
          <a:xfrm>
            <a:off x="2049592" y="412963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g1c5fa8e16a4_5_1092"/>
          <p:cNvSpPr/>
          <p:nvPr/>
        </p:nvSpPr>
        <p:spPr>
          <a:xfrm>
            <a:off x="4659260" y="412963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g1c5fa8e16a4_5_1092"/>
          <p:cNvSpPr/>
          <p:nvPr/>
        </p:nvSpPr>
        <p:spPr>
          <a:xfrm>
            <a:off x="7070354" y="4091754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g1c5fa8e16a4_5_1092"/>
          <p:cNvSpPr/>
          <p:nvPr/>
        </p:nvSpPr>
        <p:spPr>
          <a:xfrm>
            <a:off x="9747615" y="4091754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g1c5fa8e16a4_5_1062"/>
          <p:cNvSpPr txBox="1"/>
          <p:nvPr>
            <p:ph type="title"/>
          </p:nvPr>
        </p:nvSpPr>
        <p:spPr>
          <a:xfrm>
            <a:off x="1047744" y="5950"/>
            <a:ext cx="9744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CREATOR FOR A DAY</a:t>
            </a:r>
            <a:endParaRPr b="1" sz="3200"/>
          </a:p>
        </p:txBody>
      </p:sp>
      <p:sp>
        <p:nvSpPr>
          <p:cNvPr id="1406" name="Google Shape;1406;g1c5fa8e16a4_5_1062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g1c5fa8e16a4_5_1062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408" name="Google Shape;1408;g1c5fa8e16a4_5_10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409" name="Google Shape;1409;g1c5fa8e16a4_5_1062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g1c5fa8e16a4_5_1062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411" name="Google Shape;1411;g1c5fa8e16a4_5_10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412" name="Google Shape;1412;g1c5fa8e16a4_5_10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413" name="Google Shape;1413;g1c5fa8e16a4_5_10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4" name="Google Shape;1414;g1c5fa8e16a4_5_1062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415" name="Google Shape;1415;g1c5fa8e16a4_5_1062"/>
          <p:cNvSpPr txBox="1"/>
          <p:nvPr/>
        </p:nvSpPr>
        <p:spPr>
          <a:xfrm>
            <a:off x="1768350" y="1318300"/>
            <a:ext cx="7871100" cy="83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Allowing general to take part in content </a:t>
            </a:r>
            <a:r>
              <a:rPr lang="en-US" sz="2000">
                <a:solidFill>
                  <a:schemeClr val="dk1"/>
                </a:solidFill>
              </a:rPr>
              <a:t>creation</a:t>
            </a:r>
            <a:r>
              <a:rPr lang="en-US" sz="2000">
                <a:solidFill>
                  <a:schemeClr val="dk1"/>
                </a:solidFill>
              </a:rPr>
              <a:t> for a day, enter a raffle to win when they buy tickets in advance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g1c5fa8e16a4_5_1062"/>
          <p:cNvSpPr txBox="1"/>
          <p:nvPr/>
        </p:nvSpPr>
        <p:spPr>
          <a:xfrm>
            <a:off x="1768350" y="2350975"/>
            <a:ext cx="7984200" cy="877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Content creators provide ideas, support and take part in creating with them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g1c5fa8e16a4_5_1062"/>
          <p:cNvSpPr txBox="1"/>
          <p:nvPr/>
        </p:nvSpPr>
        <p:spPr>
          <a:xfrm>
            <a:off x="1768350" y="3605000"/>
            <a:ext cx="7984200" cy="83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Interactive</a:t>
            </a:r>
            <a:r>
              <a:rPr lang="en-US" sz="2000">
                <a:solidFill>
                  <a:schemeClr val="dk1"/>
                </a:solidFill>
              </a:rPr>
              <a:t>, </a:t>
            </a:r>
            <a:r>
              <a:rPr lang="en-US" sz="2000">
                <a:solidFill>
                  <a:schemeClr val="dk1"/>
                </a:solidFill>
              </a:rPr>
              <a:t>meaningful</a:t>
            </a:r>
            <a:r>
              <a:rPr lang="en-US" sz="2000">
                <a:solidFill>
                  <a:schemeClr val="dk1"/>
                </a:solidFill>
              </a:rPr>
              <a:t> and unique experience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8" name="Google Shape;1418;g1c5fa8e16a4_5_1062"/>
          <p:cNvGrpSpPr/>
          <p:nvPr/>
        </p:nvGrpSpPr>
        <p:grpSpPr>
          <a:xfrm>
            <a:off x="9817806" y="2149889"/>
            <a:ext cx="1238276" cy="1092654"/>
            <a:chOff x="1615942" y="1093018"/>
            <a:chExt cx="1450142" cy="1211100"/>
          </a:xfrm>
        </p:grpSpPr>
        <p:sp>
          <p:nvSpPr>
            <p:cNvPr id="1419" name="Google Shape;1419;g1c5fa8e16a4_5_1062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0" name="Google Shape;1420;g1c5fa8e16a4_5_1062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21" name="Google Shape;1421;g1c5fa8e16a4_5_1062"/>
          <p:cNvGrpSpPr/>
          <p:nvPr/>
        </p:nvGrpSpPr>
        <p:grpSpPr>
          <a:xfrm>
            <a:off x="9817806" y="3412926"/>
            <a:ext cx="1238276" cy="1092654"/>
            <a:chOff x="1615942" y="1093018"/>
            <a:chExt cx="1450142" cy="1211100"/>
          </a:xfrm>
        </p:grpSpPr>
        <p:sp>
          <p:nvSpPr>
            <p:cNvPr id="1422" name="Google Shape;1422;g1c5fa8e16a4_5_1062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3" name="Google Shape;1423;g1c5fa8e16a4_5_1062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424" name="Google Shape;1424;g1c5fa8e16a4_5_1062"/>
          <p:cNvSpPr txBox="1"/>
          <p:nvPr/>
        </p:nvSpPr>
        <p:spPr>
          <a:xfrm>
            <a:off x="1768350" y="4812825"/>
            <a:ext cx="7984200" cy="75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Create account in ‘Home of Creators’ which they can keep building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5" name="Google Shape;1425;g1c5fa8e16a4_5_1062"/>
          <p:cNvGrpSpPr/>
          <p:nvPr/>
        </p:nvGrpSpPr>
        <p:grpSpPr>
          <a:xfrm>
            <a:off x="9872906" y="4675939"/>
            <a:ext cx="1238276" cy="1092654"/>
            <a:chOff x="1615942" y="1093018"/>
            <a:chExt cx="1450142" cy="1211100"/>
          </a:xfrm>
        </p:grpSpPr>
        <p:sp>
          <p:nvSpPr>
            <p:cNvPr id="1426" name="Google Shape;1426;g1c5fa8e16a4_5_1062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7" name="Google Shape;1427;g1c5fa8e16a4_5_1062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28" name="Google Shape;1428;g1c5fa8e16a4_5_1062"/>
          <p:cNvGrpSpPr/>
          <p:nvPr/>
        </p:nvGrpSpPr>
        <p:grpSpPr>
          <a:xfrm>
            <a:off x="9817806" y="1006889"/>
            <a:ext cx="1238276" cy="1092654"/>
            <a:chOff x="1615942" y="1093018"/>
            <a:chExt cx="1450142" cy="1211100"/>
          </a:xfrm>
        </p:grpSpPr>
        <p:sp>
          <p:nvSpPr>
            <p:cNvPr id="1429" name="Google Shape;1429;g1c5fa8e16a4_5_1062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30" name="Google Shape;1430;g1c5fa8e16a4_5_1062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1c5fa8e16a4_5_401"/>
          <p:cNvSpPr txBox="1"/>
          <p:nvPr>
            <p:ph type="title"/>
          </p:nvPr>
        </p:nvSpPr>
        <p:spPr>
          <a:xfrm>
            <a:off x="763526" y="0"/>
            <a:ext cx="10162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>
                <a:solidFill>
                  <a:srgbClr val="4A86E8"/>
                </a:solidFill>
              </a:rPr>
              <a:t>BLUE LABS</a:t>
            </a:r>
            <a:r>
              <a:rPr b="1" lang="en-US" sz="3200"/>
              <a:t> OBJECTIVES</a:t>
            </a:r>
            <a:endParaRPr b="1" sz="3200"/>
          </a:p>
        </p:txBody>
      </p:sp>
      <p:cxnSp>
        <p:nvCxnSpPr>
          <p:cNvPr id="1436" name="Google Shape;1436;g1c5fa8e16a4_5_401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437" name="Google Shape;1437;g1c5fa8e16a4_5_401"/>
          <p:cNvSpPr/>
          <p:nvPr/>
        </p:nvSpPr>
        <p:spPr>
          <a:xfrm>
            <a:off x="4161925" y="1639450"/>
            <a:ext cx="3851100" cy="10446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IMPROVE CUSTOMER NPS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g1c5fa8e16a4_5_401"/>
          <p:cNvSpPr/>
          <p:nvPr/>
        </p:nvSpPr>
        <p:spPr>
          <a:xfrm>
            <a:off x="4161925" y="2868525"/>
            <a:ext cx="3851100" cy="9141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GENERATE ALTERNATIVE REVENUE STREAMS 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439" name="Google Shape;1439;g1c5fa8e16a4_5_401"/>
          <p:cNvSpPr/>
          <p:nvPr/>
        </p:nvSpPr>
        <p:spPr>
          <a:xfrm>
            <a:off x="4178975" y="4007238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REDUCE COST TRANSFORMATION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440" name="Google Shape;1440;g1c5fa8e16a4_5_401"/>
          <p:cNvSpPr/>
          <p:nvPr/>
        </p:nvSpPr>
        <p:spPr>
          <a:xfrm>
            <a:off x="4161925" y="5064050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LEAD DISRUPTIVE AND RADICAL INNOVATION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441" name="Google Shape;1441;g1c5fa8e16a4_5_401"/>
          <p:cNvSpPr/>
          <p:nvPr/>
        </p:nvSpPr>
        <p:spPr>
          <a:xfrm>
            <a:off x="3107525" y="1797100"/>
            <a:ext cx="657900" cy="662400"/>
          </a:xfrm>
          <a:prstGeom prst="smileyFace">
            <a:avLst>
              <a:gd fmla="val 4653" name="adj"/>
            </a:avLst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C46E30"/>
              </a:highlight>
            </a:endParaRPr>
          </a:p>
        </p:txBody>
      </p:sp>
      <p:sp>
        <p:nvSpPr>
          <p:cNvPr id="1442" name="Google Shape;1442;g1c5fa8e16a4_5_401"/>
          <p:cNvSpPr txBox="1"/>
          <p:nvPr/>
        </p:nvSpPr>
        <p:spPr>
          <a:xfrm>
            <a:off x="3062350" y="2817663"/>
            <a:ext cx="653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3" name="Google Shape;1443;g1c5fa8e16a4_5_401"/>
          <p:cNvSpPr/>
          <p:nvPr/>
        </p:nvSpPr>
        <p:spPr>
          <a:xfrm>
            <a:off x="3062362" y="4058688"/>
            <a:ext cx="653076" cy="729324"/>
          </a:xfrm>
          <a:prstGeom prst="lightningBol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g1c5fa8e16a4_5_401"/>
          <p:cNvSpPr/>
          <p:nvPr/>
        </p:nvSpPr>
        <p:spPr>
          <a:xfrm>
            <a:off x="3062363" y="5232163"/>
            <a:ext cx="653100" cy="489900"/>
          </a:xfrm>
          <a:prstGeom prst="hear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g1c5fa8e16a4_5_401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g1c5fa8e16a4_5_401">
            <a:hlinkClick action="ppaction://hlinksldjump" r:id="rId3"/>
          </p:cNvPr>
          <p:cNvSpPr/>
          <p:nvPr/>
        </p:nvSpPr>
        <p:spPr>
          <a:xfrm>
            <a:off x="-14493" y="262389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447" name="Google Shape;1447;g1c5fa8e16a4_5_4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1448" name="Google Shape;1448;g1c5fa8e16a4_5_4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g1c5fa8e16a4_5_401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0" name="Google Shape;1450;g1c5fa8e16a4_5_401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451" name="Google Shape;1451;g1c5fa8e16a4_5_40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452" name="Google Shape;1452;g1c5fa8e16a4_5_40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3" name="Google Shape;1453;g1c5fa8e16a4_5_401"/>
          <p:cNvGrpSpPr/>
          <p:nvPr/>
        </p:nvGrpSpPr>
        <p:grpSpPr>
          <a:xfrm>
            <a:off x="8351256" y="1615426"/>
            <a:ext cx="1238276" cy="1092654"/>
            <a:chOff x="1615942" y="1093018"/>
            <a:chExt cx="1450142" cy="1211100"/>
          </a:xfrm>
        </p:grpSpPr>
        <p:sp>
          <p:nvSpPr>
            <p:cNvPr id="1454" name="Google Shape;1454;g1c5fa8e16a4_5_40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55" name="Google Shape;1455;g1c5fa8e16a4_5_40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56" name="Google Shape;1456;g1c5fa8e16a4_5_401"/>
          <p:cNvGrpSpPr/>
          <p:nvPr/>
        </p:nvGrpSpPr>
        <p:grpSpPr>
          <a:xfrm>
            <a:off x="8351256" y="5064051"/>
            <a:ext cx="1238276" cy="1092654"/>
            <a:chOff x="1615942" y="1093018"/>
            <a:chExt cx="1450142" cy="1211100"/>
          </a:xfrm>
        </p:grpSpPr>
        <p:sp>
          <p:nvSpPr>
            <p:cNvPr id="1457" name="Google Shape;1457;g1c5fa8e16a4_5_40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58" name="Google Shape;1458;g1c5fa8e16a4_5_40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59" name="Google Shape;1459;g1c5fa8e16a4_5_401"/>
          <p:cNvGrpSpPr/>
          <p:nvPr/>
        </p:nvGrpSpPr>
        <p:grpSpPr>
          <a:xfrm>
            <a:off x="8351256" y="2882676"/>
            <a:ext cx="1238276" cy="1092654"/>
            <a:chOff x="1615942" y="1093018"/>
            <a:chExt cx="1450142" cy="1211100"/>
          </a:xfrm>
        </p:grpSpPr>
        <p:sp>
          <p:nvSpPr>
            <p:cNvPr id="1460" name="Google Shape;1460;g1c5fa8e16a4_5_40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61" name="Google Shape;1461;g1c5fa8e16a4_5_40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1c5fa8e16a4_2_603"/>
          <p:cNvSpPr txBox="1"/>
          <p:nvPr>
            <p:ph type="title"/>
          </p:nvPr>
        </p:nvSpPr>
        <p:spPr>
          <a:xfrm>
            <a:off x="1709325" y="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ADDITIONAL REVENUE STREAMS </a:t>
            </a:r>
            <a:endParaRPr b="1" sz="3200"/>
          </a:p>
        </p:txBody>
      </p:sp>
      <p:cxnSp>
        <p:nvCxnSpPr>
          <p:cNvPr id="1467" name="Google Shape;1467;g1c5fa8e16a4_2_603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468" name="Google Shape;1468;g1c5fa8e16a4_2_603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g1c5fa8e16a4_2_603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470" name="Google Shape;1470;g1c5fa8e16a4_2_6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471" name="Google Shape;1471;g1c5fa8e16a4_2_603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g1c5fa8e16a4_2_603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473" name="Google Shape;1473;g1c5fa8e16a4_2_60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474" name="Google Shape;1474;g1c5fa8e16a4_2_60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475" name="Google Shape;1475;g1c5fa8e16a4_2_60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476" name="Google Shape;1476;g1c5fa8e16a4_2_603"/>
          <p:cNvSpPr/>
          <p:nvPr/>
        </p:nvSpPr>
        <p:spPr>
          <a:xfrm>
            <a:off x="2674470" y="2115155"/>
            <a:ext cx="2322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Walmart as a wholesale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g1c5fa8e16a4_2_603"/>
          <p:cNvSpPr/>
          <p:nvPr/>
        </p:nvSpPr>
        <p:spPr>
          <a:xfrm>
            <a:off x="7109184" y="2115155"/>
            <a:ext cx="2322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Supply Chain as a service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8" name="Google Shape;1478;g1c5fa8e16a4_2_603"/>
          <p:cNvSpPr/>
          <p:nvPr/>
        </p:nvSpPr>
        <p:spPr>
          <a:xfrm>
            <a:off x="3444580" y="412963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g1c5fa8e16a4_2_603"/>
          <p:cNvSpPr/>
          <p:nvPr/>
        </p:nvSpPr>
        <p:spPr>
          <a:xfrm>
            <a:off x="8008135" y="412963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g1c5fa8e16a4_2_467"/>
          <p:cNvSpPr txBox="1"/>
          <p:nvPr>
            <p:ph type="title"/>
          </p:nvPr>
        </p:nvSpPr>
        <p:spPr>
          <a:xfrm>
            <a:off x="821540" y="20066"/>
            <a:ext cx="10117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ADDITIONAL REVENUE STREAMS </a:t>
            </a:r>
            <a:endParaRPr b="1" sz="3200"/>
          </a:p>
        </p:txBody>
      </p:sp>
      <p:sp>
        <p:nvSpPr>
          <p:cNvPr id="1485" name="Google Shape;1485;g1c5fa8e16a4_2_467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6" name="Google Shape;1486;g1c5fa8e16a4_2_467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487" name="Google Shape;1487;g1c5fa8e16a4_2_4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488" name="Google Shape;1488;g1c5fa8e16a4_2_467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9" name="Google Shape;1489;g1c5fa8e16a4_2_467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490" name="Google Shape;1490;g1c5fa8e16a4_2_4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491" name="Google Shape;1491;g1c5fa8e16a4_2_4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492" name="Google Shape;1492;g1c5fa8e16a4_2_4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3" name="Google Shape;1493;g1c5fa8e16a4_2_467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494" name="Google Shape;1494;g1c5fa8e16a4_2_467"/>
          <p:cNvSpPr/>
          <p:nvPr/>
        </p:nvSpPr>
        <p:spPr>
          <a:xfrm>
            <a:off x="4721025" y="1492262"/>
            <a:ext cx="24819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Walmart as a wholesale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95" name="Google Shape;1495;g1c5fa8e16a4_2_467"/>
          <p:cNvSpPr txBox="1"/>
          <p:nvPr/>
        </p:nvSpPr>
        <p:spPr>
          <a:xfrm>
            <a:off x="943525" y="3677750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Use the size, </a:t>
            </a:r>
            <a:r>
              <a:rPr lang="en-US" sz="1800">
                <a:solidFill>
                  <a:schemeClr val="dk1"/>
                </a:solidFill>
              </a:rPr>
              <a:t>expertise</a:t>
            </a:r>
            <a:r>
              <a:rPr lang="en-US" sz="1800">
                <a:solidFill>
                  <a:schemeClr val="dk1"/>
                </a:solidFill>
              </a:rPr>
              <a:t> and power of Walmart to be the next leading figure in the wholesale industry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6" name="Google Shape;1496;g1c5fa8e16a4_2_467"/>
          <p:cNvSpPr/>
          <p:nvPr/>
        </p:nvSpPr>
        <p:spPr>
          <a:xfrm rot="5398344">
            <a:off x="8819810" y="4366306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7" name="Google Shape;1497;g1c5fa8e16a4_2_467"/>
          <p:cNvSpPr/>
          <p:nvPr/>
        </p:nvSpPr>
        <p:spPr>
          <a:xfrm rot="5398344">
            <a:off x="5925585" y="4355981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8" name="Google Shape;1498;g1c5fa8e16a4_2_467"/>
          <p:cNvSpPr/>
          <p:nvPr/>
        </p:nvSpPr>
        <p:spPr>
          <a:xfrm rot="5398344">
            <a:off x="2962572" y="4366306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9" name="Google Shape;1499;g1c5fa8e16a4_2_467"/>
          <p:cNvSpPr txBox="1"/>
          <p:nvPr/>
        </p:nvSpPr>
        <p:spPr>
          <a:xfrm>
            <a:off x="1485900" y="5452863"/>
            <a:ext cx="653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0" name="Google Shape;1500;g1c5fa8e16a4_2_467"/>
          <p:cNvSpPr txBox="1"/>
          <p:nvPr/>
        </p:nvSpPr>
        <p:spPr>
          <a:xfrm>
            <a:off x="10570650" y="5499075"/>
            <a:ext cx="534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$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1" name="Google Shape;1501;g1c5fa8e16a4_2_467"/>
          <p:cNvGrpSpPr/>
          <p:nvPr/>
        </p:nvGrpSpPr>
        <p:grpSpPr>
          <a:xfrm>
            <a:off x="4867410" y="5602838"/>
            <a:ext cx="406500" cy="715863"/>
            <a:chOff x="3334661" y="2739153"/>
            <a:chExt cx="406500" cy="715863"/>
          </a:xfrm>
        </p:grpSpPr>
        <p:sp>
          <p:nvSpPr>
            <p:cNvPr id="1502" name="Google Shape;1502;g1c5fa8e16a4_2_467"/>
            <p:cNvSpPr/>
            <p:nvPr/>
          </p:nvSpPr>
          <p:spPr>
            <a:xfrm>
              <a:off x="3334661" y="3095916"/>
              <a:ext cx="406500" cy="359100"/>
            </a:xfrm>
            <a:prstGeom prst="snip2SameRect">
              <a:avLst>
                <a:gd fmla="val 16667" name="adj1"/>
                <a:gd fmla="val 0" name="adj2"/>
              </a:avLst>
            </a:prstGeom>
            <a:solidFill>
              <a:srgbClr val="FFFFFF"/>
            </a:solidFill>
            <a:ln cap="flat" cmpd="sng" w="28575">
              <a:solidFill>
                <a:srgbClr val="C46E3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03" name="Google Shape;1503;g1c5fa8e16a4_2_467"/>
            <p:cNvSpPr/>
            <p:nvPr/>
          </p:nvSpPr>
          <p:spPr>
            <a:xfrm>
              <a:off x="3399977" y="2739153"/>
              <a:ext cx="280200" cy="261000"/>
            </a:xfrm>
            <a:prstGeom prst="ellipse">
              <a:avLst/>
            </a:prstGeom>
            <a:solidFill>
              <a:srgbClr val="FFFFFF"/>
            </a:solidFill>
            <a:ln cap="flat" cmpd="sng" w="28575">
              <a:solidFill>
                <a:srgbClr val="C46E3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504" name="Google Shape;1504;g1c5fa8e16a4_2_467"/>
          <p:cNvSpPr/>
          <p:nvPr/>
        </p:nvSpPr>
        <p:spPr>
          <a:xfrm>
            <a:off x="7633825" y="5671430"/>
            <a:ext cx="653100" cy="578700"/>
          </a:xfrm>
          <a:prstGeom prst="rightArrow">
            <a:avLst>
              <a:gd fmla="val 50000" name="adj1"/>
              <a:gd fmla="val 51227" name="adj2"/>
            </a:avLst>
          </a:prstGeom>
          <a:solidFill>
            <a:srgbClr val="FFFFFF"/>
          </a:solidFill>
          <a:ln cap="flat" cmpd="sng" w="28575">
            <a:solidFill>
              <a:srgbClr val="C46E3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5" name="Google Shape;1505;g1c5fa8e16a4_2_467"/>
          <p:cNvSpPr txBox="1"/>
          <p:nvPr/>
        </p:nvSpPr>
        <p:spPr>
          <a:xfrm>
            <a:off x="1045350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r>
              <a:rPr b="0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6" name="Google Shape;1506;g1c5fa8e16a4_2_467"/>
          <p:cNvSpPr txBox="1"/>
          <p:nvPr/>
        </p:nvSpPr>
        <p:spPr>
          <a:xfrm>
            <a:off x="4303550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People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7" name="Google Shape;1507;g1c5fa8e16a4_2_467"/>
          <p:cNvSpPr txBox="1"/>
          <p:nvPr/>
        </p:nvSpPr>
        <p:spPr>
          <a:xfrm>
            <a:off x="10152775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Cost</a:t>
            </a:r>
            <a:r>
              <a:rPr b="0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8" name="Google Shape;1508;g1c5fa8e16a4_2_467"/>
          <p:cNvSpPr txBox="1"/>
          <p:nvPr/>
        </p:nvSpPr>
        <p:spPr>
          <a:xfrm>
            <a:off x="7193275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Action</a:t>
            </a:r>
            <a:r>
              <a:rPr b="0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9" name="Google Shape;1509;g1c5fa8e16a4_2_467"/>
          <p:cNvSpPr txBox="1"/>
          <p:nvPr/>
        </p:nvSpPr>
        <p:spPr>
          <a:xfrm>
            <a:off x="3916675" y="3641125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Wholesale marketplace for buyers looking to purchase large quantities of products at the lowest price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510" name="Google Shape;1510;g1c5fa8e16a4_2_467"/>
          <p:cNvSpPr txBox="1"/>
          <p:nvPr/>
        </p:nvSpPr>
        <p:spPr>
          <a:xfrm>
            <a:off x="6810013" y="3641125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Walmart will become a wholesaler for other companies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1" name="Google Shape;1511;g1c5fa8e16a4_2_467"/>
          <p:cNvSpPr txBox="1"/>
          <p:nvPr/>
        </p:nvSpPr>
        <p:spPr>
          <a:xfrm>
            <a:off x="9774775" y="3677750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The customers will pay for the service based on their needs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1c5fa8e16a4_2_569"/>
          <p:cNvSpPr txBox="1"/>
          <p:nvPr>
            <p:ph type="title"/>
          </p:nvPr>
        </p:nvSpPr>
        <p:spPr>
          <a:xfrm>
            <a:off x="1748056" y="2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/>
              <a:t>ALIBABA RETAIL VS WHOLESALE</a:t>
            </a:r>
            <a:endParaRPr b="1"/>
          </a:p>
        </p:txBody>
      </p:sp>
      <p:sp>
        <p:nvSpPr>
          <p:cNvPr id="1517" name="Google Shape;1517;g1c5fa8e16a4_2_569"/>
          <p:cNvSpPr txBox="1"/>
          <p:nvPr/>
        </p:nvSpPr>
        <p:spPr>
          <a:xfrm>
            <a:off x="2660548" y="5601145"/>
            <a:ext cx="3140100" cy="3693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6237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Model and Implement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8" name="Google Shape;1518;g1c5fa8e16a4_2_569" title="תרשים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350" y="1641025"/>
            <a:ext cx="5288549" cy="325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9" name="Google Shape;1519;g1c5fa8e16a4_2_569"/>
          <p:cNvSpPr/>
          <p:nvPr/>
        </p:nvSpPr>
        <p:spPr>
          <a:xfrm rot="5398344">
            <a:off x="6701185" y="3029531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g1c5fa8e16a4_2_569"/>
          <p:cNvSpPr/>
          <p:nvPr/>
        </p:nvSpPr>
        <p:spPr>
          <a:xfrm>
            <a:off x="8219975" y="1657550"/>
            <a:ext cx="3685500" cy="18357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Use Alibaba wholesale model by selling large </a:t>
            </a:r>
            <a:r>
              <a:rPr lang="en-US" sz="2000">
                <a:solidFill>
                  <a:schemeClr val="dk1"/>
                </a:solidFill>
              </a:rPr>
              <a:t>quantities</a:t>
            </a:r>
            <a:r>
              <a:rPr lang="en-US" sz="2000">
                <a:solidFill>
                  <a:schemeClr val="dk1"/>
                </a:solidFill>
              </a:rPr>
              <a:t> in low prices  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521" name="Google Shape;1521;g1c5fa8e16a4_2_569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2" name="Google Shape;1522;g1c5fa8e16a4_2_569">
            <a:hlinkClick action="ppaction://hlinksldjump" r:id="rId4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523" name="Google Shape;1523;g1c5fa8e16a4_2_5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524" name="Google Shape;1524;g1c5fa8e16a4_2_569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g1c5fa8e16a4_2_569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526" name="Google Shape;1526;g1c5fa8e16a4_2_5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527" name="Google Shape;1527;g1c5fa8e16a4_2_56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528" name="Google Shape;1528;g1c5fa8e16a4_2_56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529" name="Google Shape;1529;g1c5fa8e16a4_2_569"/>
          <p:cNvSpPr/>
          <p:nvPr/>
        </p:nvSpPr>
        <p:spPr>
          <a:xfrm rot="-10799172">
            <a:off x="9439785" y="4175318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g1c5fa8e16a4_2_569"/>
          <p:cNvSpPr/>
          <p:nvPr/>
        </p:nvSpPr>
        <p:spPr>
          <a:xfrm>
            <a:off x="8284075" y="4793075"/>
            <a:ext cx="36213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Walmart can become the next Alibaba in Canada and North </a:t>
            </a:r>
            <a:r>
              <a:rPr lang="en-US" sz="2000">
                <a:solidFill>
                  <a:schemeClr val="dk1"/>
                </a:solidFill>
              </a:rPr>
              <a:t>America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1531" name="Google Shape;1531;g1c5fa8e16a4_2_569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1c5fa8e16a4_2_513"/>
          <p:cNvSpPr txBox="1"/>
          <p:nvPr>
            <p:ph type="title"/>
          </p:nvPr>
        </p:nvSpPr>
        <p:spPr>
          <a:xfrm>
            <a:off x="821540" y="20066"/>
            <a:ext cx="10117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ADDITIONAL REVENUE STREAMS </a:t>
            </a:r>
            <a:endParaRPr b="1" sz="3200"/>
          </a:p>
        </p:txBody>
      </p:sp>
      <p:sp>
        <p:nvSpPr>
          <p:cNvPr id="1537" name="Google Shape;1537;g1c5fa8e16a4_2_513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8" name="Google Shape;1538;g1c5fa8e16a4_2_513">
            <a:hlinkClick action="ppaction://hlinksldjump" r:id="rId3"/>
          </p:cNvPr>
          <p:cNvSpPr/>
          <p:nvPr/>
        </p:nvSpPr>
        <p:spPr>
          <a:xfrm>
            <a:off x="0" y="3228828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539" name="Google Shape;1539;g1c5fa8e16a4_2_5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540" name="Google Shape;1540;g1c5fa8e16a4_2_513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1" name="Google Shape;1541;g1c5fa8e16a4_2_513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542" name="Google Shape;1542;g1c5fa8e16a4_2_5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543" name="Google Shape;1543;g1c5fa8e16a4_2_5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544" name="Google Shape;1544;g1c5fa8e16a4_2_5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5" name="Google Shape;1545;g1c5fa8e16a4_2_513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546" name="Google Shape;1546;g1c5fa8e16a4_2_513"/>
          <p:cNvSpPr/>
          <p:nvPr/>
        </p:nvSpPr>
        <p:spPr>
          <a:xfrm>
            <a:off x="4721025" y="1492262"/>
            <a:ext cx="2481900" cy="1828200"/>
          </a:xfrm>
          <a:prstGeom prst="rect">
            <a:avLst/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Supply chain as a service </a:t>
            </a:r>
            <a:endParaRPr sz="24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547" name="Google Shape;1547;g1c5fa8e16a4_2_513"/>
          <p:cNvSpPr txBox="1"/>
          <p:nvPr/>
        </p:nvSpPr>
        <p:spPr>
          <a:xfrm>
            <a:off x="943525" y="3677750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The “Power of Walmart” can be </a:t>
            </a:r>
            <a:r>
              <a:rPr lang="en-US" sz="1800">
                <a:solidFill>
                  <a:schemeClr val="dk1"/>
                </a:solidFill>
              </a:rPr>
              <a:t>utilized</a:t>
            </a:r>
            <a:r>
              <a:rPr lang="en-US" sz="1800">
                <a:solidFill>
                  <a:schemeClr val="dk1"/>
                </a:solidFill>
              </a:rPr>
              <a:t> to support in the viability and implementation of innovation </a:t>
            </a:r>
            <a:r>
              <a:rPr lang="en-US" sz="1800">
                <a:solidFill>
                  <a:schemeClr val="dk1"/>
                </a:solidFill>
              </a:rPr>
              <a:t>solution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8" name="Google Shape;1548;g1c5fa8e16a4_2_513"/>
          <p:cNvSpPr/>
          <p:nvPr/>
        </p:nvSpPr>
        <p:spPr>
          <a:xfrm rot="5398344">
            <a:off x="8819810" y="4366306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9" name="Google Shape;1549;g1c5fa8e16a4_2_513"/>
          <p:cNvSpPr/>
          <p:nvPr/>
        </p:nvSpPr>
        <p:spPr>
          <a:xfrm rot="5398344">
            <a:off x="5925585" y="4355981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0" name="Google Shape;1550;g1c5fa8e16a4_2_513"/>
          <p:cNvSpPr/>
          <p:nvPr/>
        </p:nvSpPr>
        <p:spPr>
          <a:xfrm rot="5398344">
            <a:off x="2962572" y="4366306"/>
            <a:ext cx="1245900" cy="482400"/>
          </a:xfrm>
          <a:prstGeom prst="triangle">
            <a:avLst>
              <a:gd fmla="val 52456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1" name="Google Shape;1551;g1c5fa8e16a4_2_513"/>
          <p:cNvSpPr txBox="1"/>
          <p:nvPr/>
        </p:nvSpPr>
        <p:spPr>
          <a:xfrm>
            <a:off x="1485900" y="5452863"/>
            <a:ext cx="653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2" name="Google Shape;1552;g1c5fa8e16a4_2_513"/>
          <p:cNvSpPr txBox="1"/>
          <p:nvPr/>
        </p:nvSpPr>
        <p:spPr>
          <a:xfrm>
            <a:off x="10570650" y="5499075"/>
            <a:ext cx="534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$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3" name="Google Shape;1553;g1c5fa8e16a4_2_513"/>
          <p:cNvGrpSpPr/>
          <p:nvPr/>
        </p:nvGrpSpPr>
        <p:grpSpPr>
          <a:xfrm>
            <a:off x="4867410" y="5602838"/>
            <a:ext cx="406500" cy="715863"/>
            <a:chOff x="3334661" y="2739153"/>
            <a:chExt cx="406500" cy="715863"/>
          </a:xfrm>
        </p:grpSpPr>
        <p:sp>
          <p:nvSpPr>
            <p:cNvPr id="1554" name="Google Shape;1554;g1c5fa8e16a4_2_513"/>
            <p:cNvSpPr/>
            <p:nvPr/>
          </p:nvSpPr>
          <p:spPr>
            <a:xfrm>
              <a:off x="3334661" y="3095916"/>
              <a:ext cx="406500" cy="359100"/>
            </a:xfrm>
            <a:prstGeom prst="snip2SameRect">
              <a:avLst>
                <a:gd fmla="val 16667" name="adj1"/>
                <a:gd fmla="val 0" name="adj2"/>
              </a:avLst>
            </a:prstGeom>
            <a:solidFill>
              <a:srgbClr val="FFFFFF"/>
            </a:solidFill>
            <a:ln cap="flat" cmpd="sng" w="28575">
              <a:solidFill>
                <a:srgbClr val="C46E3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55" name="Google Shape;1555;g1c5fa8e16a4_2_513"/>
            <p:cNvSpPr/>
            <p:nvPr/>
          </p:nvSpPr>
          <p:spPr>
            <a:xfrm>
              <a:off x="3399977" y="2739153"/>
              <a:ext cx="280200" cy="261000"/>
            </a:xfrm>
            <a:prstGeom prst="ellipse">
              <a:avLst/>
            </a:prstGeom>
            <a:solidFill>
              <a:srgbClr val="FFFFFF"/>
            </a:solidFill>
            <a:ln cap="flat" cmpd="sng" w="28575">
              <a:solidFill>
                <a:srgbClr val="C46E3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556" name="Google Shape;1556;g1c5fa8e16a4_2_513"/>
          <p:cNvSpPr/>
          <p:nvPr/>
        </p:nvSpPr>
        <p:spPr>
          <a:xfrm>
            <a:off x="7633825" y="5671430"/>
            <a:ext cx="653100" cy="578700"/>
          </a:xfrm>
          <a:prstGeom prst="rightArrow">
            <a:avLst>
              <a:gd fmla="val 50000" name="adj1"/>
              <a:gd fmla="val 51227" name="adj2"/>
            </a:avLst>
          </a:prstGeom>
          <a:solidFill>
            <a:srgbClr val="FFFFFF"/>
          </a:solidFill>
          <a:ln cap="flat" cmpd="sng" w="28575">
            <a:solidFill>
              <a:srgbClr val="C46E3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57" name="Google Shape;1557;g1c5fa8e16a4_2_513"/>
          <p:cNvSpPr txBox="1"/>
          <p:nvPr/>
        </p:nvSpPr>
        <p:spPr>
          <a:xfrm>
            <a:off x="1045350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r>
              <a:rPr b="0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8" name="Google Shape;1558;g1c5fa8e16a4_2_513"/>
          <p:cNvSpPr txBox="1"/>
          <p:nvPr/>
        </p:nvSpPr>
        <p:spPr>
          <a:xfrm>
            <a:off x="4303550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People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9" name="Google Shape;1559;g1c5fa8e16a4_2_513"/>
          <p:cNvSpPr txBox="1"/>
          <p:nvPr/>
        </p:nvSpPr>
        <p:spPr>
          <a:xfrm>
            <a:off x="10152775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Cost</a:t>
            </a:r>
            <a:r>
              <a:rPr b="0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0" name="Google Shape;1560;g1c5fa8e16a4_2_513"/>
          <p:cNvSpPr txBox="1"/>
          <p:nvPr/>
        </p:nvSpPr>
        <p:spPr>
          <a:xfrm>
            <a:off x="7193275" y="6392650"/>
            <a:ext cx="1534200" cy="446400"/>
          </a:xfrm>
          <a:prstGeom prst="rect">
            <a:avLst/>
          </a:prstGeom>
          <a:noFill/>
          <a:ln cap="flat" cmpd="sng" w="952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Action</a:t>
            </a:r>
            <a:r>
              <a:rPr b="0" i="0" lang="en-US" sz="17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g1c5fa8e16a4_2_513"/>
          <p:cNvSpPr txBox="1"/>
          <p:nvPr/>
        </p:nvSpPr>
        <p:spPr>
          <a:xfrm>
            <a:off x="3916675" y="3641125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Business with partial </a:t>
            </a:r>
            <a:r>
              <a:rPr lang="en-US" sz="1900">
                <a:solidFill>
                  <a:schemeClr val="dk1"/>
                </a:solidFill>
              </a:rPr>
              <a:t>products that needs Walmart supply chain</a:t>
            </a:r>
            <a:r>
              <a:rPr lang="en-U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562" name="Google Shape;1562;g1c5fa8e16a4_2_513"/>
          <p:cNvSpPr txBox="1"/>
          <p:nvPr/>
        </p:nvSpPr>
        <p:spPr>
          <a:xfrm>
            <a:off x="6810013" y="3641125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Full service that </a:t>
            </a:r>
            <a:r>
              <a:rPr lang="en-US" sz="1800">
                <a:solidFill>
                  <a:schemeClr val="dk1"/>
                </a:solidFill>
              </a:rPr>
              <a:t>includes</a:t>
            </a:r>
            <a:r>
              <a:rPr lang="en-US" sz="1800">
                <a:solidFill>
                  <a:schemeClr val="dk1"/>
                </a:solidFill>
              </a:rPr>
              <a:t> :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delivery, storage, returns and other logistics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563" name="Google Shape;1563;g1c5fa8e16a4_2_513"/>
          <p:cNvSpPr txBox="1"/>
          <p:nvPr/>
        </p:nvSpPr>
        <p:spPr>
          <a:xfrm>
            <a:off x="9774775" y="3677750"/>
            <a:ext cx="2300700" cy="1925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The customers will pay for the service based on their needs 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g1b118f6d0ca_0_798"/>
          <p:cNvSpPr txBox="1"/>
          <p:nvPr>
            <p:ph type="title"/>
          </p:nvPr>
        </p:nvSpPr>
        <p:spPr>
          <a:xfrm>
            <a:off x="683051" y="182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IMPLEMENTATION TIMELINE </a:t>
            </a:r>
            <a:endParaRPr b="1" sz="3200"/>
          </a:p>
        </p:txBody>
      </p:sp>
      <p:sp>
        <p:nvSpPr>
          <p:cNvPr id="1569" name="Google Shape;1569;g1b118f6d0ca_0_798"/>
          <p:cNvSpPr txBox="1"/>
          <p:nvPr/>
        </p:nvSpPr>
        <p:spPr>
          <a:xfrm>
            <a:off x="2053241" y="2208564"/>
            <a:ext cx="2057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IDEATION STAGE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0" name="Google Shape;1570;g1b118f6d0ca_0_798"/>
          <p:cNvSpPr txBox="1"/>
          <p:nvPr/>
        </p:nvSpPr>
        <p:spPr>
          <a:xfrm>
            <a:off x="2844221" y="1620981"/>
            <a:ext cx="20577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7272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PRIORITIZE AND CONDUCT RESEARCH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1" name="Google Shape;1571;g1b118f6d0ca_0_798"/>
          <p:cNvSpPr txBox="1"/>
          <p:nvPr>
            <p:ph idx="1" type="body"/>
          </p:nvPr>
        </p:nvSpPr>
        <p:spPr>
          <a:xfrm>
            <a:off x="1684420" y="3281560"/>
            <a:ext cx="731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/>
              <a:t>2023</a:t>
            </a:r>
            <a:endParaRPr/>
          </a:p>
        </p:txBody>
      </p:sp>
      <p:sp>
        <p:nvSpPr>
          <p:cNvPr id="1572" name="Google Shape;1572;g1b118f6d0ca_0_798"/>
          <p:cNvSpPr txBox="1"/>
          <p:nvPr>
            <p:ph idx="2" type="body"/>
          </p:nvPr>
        </p:nvSpPr>
        <p:spPr>
          <a:xfrm>
            <a:off x="273598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JAN</a:t>
            </a:r>
            <a:endParaRPr/>
          </a:p>
        </p:txBody>
      </p:sp>
      <p:sp>
        <p:nvSpPr>
          <p:cNvPr id="1573" name="Google Shape;1573;g1b118f6d0ca_0_798"/>
          <p:cNvSpPr txBox="1"/>
          <p:nvPr>
            <p:ph idx="3" type="body"/>
          </p:nvPr>
        </p:nvSpPr>
        <p:spPr>
          <a:xfrm>
            <a:off x="352390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FEB</a:t>
            </a:r>
            <a:endParaRPr/>
          </a:p>
        </p:txBody>
      </p:sp>
      <p:sp>
        <p:nvSpPr>
          <p:cNvPr id="1574" name="Google Shape;1574;g1b118f6d0ca_0_798"/>
          <p:cNvSpPr txBox="1"/>
          <p:nvPr>
            <p:ph idx="4" type="body"/>
          </p:nvPr>
        </p:nvSpPr>
        <p:spPr>
          <a:xfrm>
            <a:off x="431182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MAR</a:t>
            </a:r>
            <a:endParaRPr/>
          </a:p>
        </p:txBody>
      </p:sp>
      <p:sp>
        <p:nvSpPr>
          <p:cNvPr id="1575" name="Google Shape;1575;g1b118f6d0ca_0_798"/>
          <p:cNvSpPr txBox="1"/>
          <p:nvPr>
            <p:ph idx="5" type="body"/>
          </p:nvPr>
        </p:nvSpPr>
        <p:spPr>
          <a:xfrm>
            <a:off x="509974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APR</a:t>
            </a:r>
            <a:endParaRPr/>
          </a:p>
        </p:txBody>
      </p:sp>
      <p:sp>
        <p:nvSpPr>
          <p:cNvPr id="1576" name="Google Shape;1576;g1b118f6d0ca_0_798"/>
          <p:cNvSpPr txBox="1"/>
          <p:nvPr>
            <p:ph idx="7" type="body"/>
          </p:nvPr>
        </p:nvSpPr>
        <p:spPr>
          <a:xfrm>
            <a:off x="588766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MAY</a:t>
            </a:r>
            <a:endParaRPr/>
          </a:p>
        </p:txBody>
      </p:sp>
      <p:sp>
        <p:nvSpPr>
          <p:cNvPr id="1577" name="Google Shape;1577;g1b118f6d0ca_0_798"/>
          <p:cNvSpPr txBox="1"/>
          <p:nvPr>
            <p:ph idx="8" type="body"/>
          </p:nvPr>
        </p:nvSpPr>
        <p:spPr>
          <a:xfrm>
            <a:off x="667558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JUN</a:t>
            </a:r>
            <a:endParaRPr/>
          </a:p>
        </p:txBody>
      </p:sp>
      <p:sp>
        <p:nvSpPr>
          <p:cNvPr id="1578" name="Google Shape;1578;g1b118f6d0ca_0_798"/>
          <p:cNvSpPr txBox="1"/>
          <p:nvPr>
            <p:ph idx="9" type="body"/>
          </p:nvPr>
        </p:nvSpPr>
        <p:spPr>
          <a:xfrm>
            <a:off x="746350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JUL</a:t>
            </a:r>
            <a:endParaRPr/>
          </a:p>
        </p:txBody>
      </p:sp>
      <p:sp>
        <p:nvSpPr>
          <p:cNvPr id="1579" name="Google Shape;1579;g1b118f6d0ca_0_798"/>
          <p:cNvSpPr txBox="1"/>
          <p:nvPr>
            <p:ph idx="14" type="body"/>
          </p:nvPr>
        </p:nvSpPr>
        <p:spPr>
          <a:xfrm>
            <a:off x="825142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AUG</a:t>
            </a:r>
            <a:endParaRPr/>
          </a:p>
        </p:txBody>
      </p:sp>
      <p:sp>
        <p:nvSpPr>
          <p:cNvPr id="1580" name="Google Shape;1580;g1b118f6d0ca_0_798"/>
          <p:cNvSpPr txBox="1"/>
          <p:nvPr>
            <p:ph idx="15" type="body"/>
          </p:nvPr>
        </p:nvSpPr>
        <p:spPr>
          <a:xfrm>
            <a:off x="903934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SEP</a:t>
            </a:r>
            <a:endParaRPr/>
          </a:p>
        </p:txBody>
      </p:sp>
      <p:sp>
        <p:nvSpPr>
          <p:cNvPr id="1581" name="Google Shape;1581;g1b118f6d0ca_0_798"/>
          <p:cNvSpPr txBox="1"/>
          <p:nvPr>
            <p:ph idx="13" type="body"/>
          </p:nvPr>
        </p:nvSpPr>
        <p:spPr>
          <a:xfrm>
            <a:off x="982726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OCT</a:t>
            </a:r>
            <a:endParaRPr/>
          </a:p>
        </p:txBody>
      </p:sp>
      <p:sp>
        <p:nvSpPr>
          <p:cNvPr id="1582" name="Google Shape;1582;g1b118f6d0ca_0_798"/>
          <p:cNvSpPr txBox="1"/>
          <p:nvPr>
            <p:ph idx="16" type="body"/>
          </p:nvPr>
        </p:nvSpPr>
        <p:spPr>
          <a:xfrm>
            <a:off x="10615181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NOV</a:t>
            </a:r>
            <a:endParaRPr/>
          </a:p>
        </p:txBody>
      </p:sp>
      <p:sp>
        <p:nvSpPr>
          <p:cNvPr id="1583" name="Google Shape;1583;g1b118f6d0ca_0_798"/>
          <p:cNvSpPr txBox="1"/>
          <p:nvPr>
            <p:ph idx="17" type="body"/>
          </p:nvPr>
        </p:nvSpPr>
        <p:spPr>
          <a:xfrm>
            <a:off x="11403106" y="3429000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DEC</a:t>
            </a:r>
            <a:endParaRPr/>
          </a:p>
        </p:txBody>
      </p:sp>
      <p:sp>
        <p:nvSpPr>
          <p:cNvPr id="1584" name="Google Shape;1584;g1b118f6d0ca_0_798"/>
          <p:cNvSpPr txBox="1"/>
          <p:nvPr>
            <p:ph idx="6" type="body"/>
          </p:nvPr>
        </p:nvSpPr>
        <p:spPr>
          <a:xfrm>
            <a:off x="1684421" y="4219316"/>
            <a:ext cx="731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/>
              <a:t>2024</a:t>
            </a:r>
            <a:endParaRPr/>
          </a:p>
        </p:txBody>
      </p:sp>
      <p:sp>
        <p:nvSpPr>
          <p:cNvPr id="1585" name="Google Shape;1585;g1b118f6d0ca_0_798"/>
          <p:cNvSpPr txBox="1"/>
          <p:nvPr>
            <p:ph idx="18" type="body"/>
          </p:nvPr>
        </p:nvSpPr>
        <p:spPr>
          <a:xfrm>
            <a:off x="2739936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JAN</a:t>
            </a:r>
            <a:endParaRPr/>
          </a:p>
        </p:txBody>
      </p:sp>
      <p:sp>
        <p:nvSpPr>
          <p:cNvPr id="1586" name="Google Shape;1586;g1b118f6d0ca_0_798"/>
          <p:cNvSpPr txBox="1"/>
          <p:nvPr>
            <p:ph idx="19" type="body"/>
          </p:nvPr>
        </p:nvSpPr>
        <p:spPr>
          <a:xfrm>
            <a:off x="3527623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FEB</a:t>
            </a:r>
            <a:endParaRPr/>
          </a:p>
        </p:txBody>
      </p:sp>
      <p:sp>
        <p:nvSpPr>
          <p:cNvPr id="1587" name="Google Shape;1587;g1b118f6d0ca_0_798"/>
          <p:cNvSpPr txBox="1"/>
          <p:nvPr>
            <p:ph idx="20" type="body"/>
          </p:nvPr>
        </p:nvSpPr>
        <p:spPr>
          <a:xfrm>
            <a:off x="4315310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MAR</a:t>
            </a:r>
            <a:endParaRPr/>
          </a:p>
        </p:txBody>
      </p:sp>
      <p:sp>
        <p:nvSpPr>
          <p:cNvPr id="1588" name="Google Shape;1588;g1b118f6d0ca_0_798"/>
          <p:cNvSpPr txBox="1"/>
          <p:nvPr>
            <p:ph idx="21" type="body"/>
          </p:nvPr>
        </p:nvSpPr>
        <p:spPr>
          <a:xfrm>
            <a:off x="5102997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APR</a:t>
            </a:r>
            <a:endParaRPr/>
          </a:p>
        </p:txBody>
      </p:sp>
      <p:sp>
        <p:nvSpPr>
          <p:cNvPr id="1589" name="Google Shape;1589;g1b118f6d0ca_0_798"/>
          <p:cNvSpPr txBox="1"/>
          <p:nvPr>
            <p:ph idx="22" type="body"/>
          </p:nvPr>
        </p:nvSpPr>
        <p:spPr>
          <a:xfrm>
            <a:off x="5890684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MAY</a:t>
            </a:r>
            <a:endParaRPr/>
          </a:p>
        </p:txBody>
      </p:sp>
      <p:sp>
        <p:nvSpPr>
          <p:cNvPr id="1590" name="Google Shape;1590;g1b118f6d0ca_0_798"/>
          <p:cNvSpPr txBox="1"/>
          <p:nvPr>
            <p:ph idx="23" type="body"/>
          </p:nvPr>
        </p:nvSpPr>
        <p:spPr>
          <a:xfrm>
            <a:off x="6678371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JUN</a:t>
            </a:r>
            <a:endParaRPr/>
          </a:p>
        </p:txBody>
      </p:sp>
      <p:sp>
        <p:nvSpPr>
          <p:cNvPr id="1591" name="Google Shape;1591;g1b118f6d0ca_0_798"/>
          <p:cNvSpPr txBox="1"/>
          <p:nvPr>
            <p:ph idx="24" type="body"/>
          </p:nvPr>
        </p:nvSpPr>
        <p:spPr>
          <a:xfrm>
            <a:off x="7466058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JUL</a:t>
            </a:r>
            <a:endParaRPr/>
          </a:p>
        </p:txBody>
      </p:sp>
      <p:sp>
        <p:nvSpPr>
          <p:cNvPr id="1592" name="Google Shape;1592;g1b118f6d0ca_0_798"/>
          <p:cNvSpPr txBox="1"/>
          <p:nvPr>
            <p:ph idx="26" type="body"/>
          </p:nvPr>
        </p:nvSpPr>
        <p:spPr>
          <a:xfrm>
            <a:off x="8253745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AUG</a:t>
            </a:r>
            <a:endParaRPr/>
          </a:p>
        </p:txBody>
      </p:sp>
      <p:sp>
        <p:nvSpPr>
          <p:cNvPr id="1593" name="Google Shape;1593;g1b118f6d0ca_0_798"/>
          <p:cNvSpPr txBox="1"/>
          <p:nvPr>
            <p:ph idx="27" type="body"/>
          </p:nvPr>
        </p:nvSpPr>
        <p:spPr>
          <a:xfrm>
            <a:off x="9041432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SEP</a:t>
            </a:r>
            <a:endParaRPr/>
          </a:p>
        </p:txBody>
      </p:sp>
      <p:sp>
        <p:nvSpPr>
          <p:cNvPr id="1594" name="Google Shape;1594;g1b118f6d0ca_0_798"/>
          <p:cNvSpPr txBox="1"/>
          <p:nvPr>
            <p:ph idx="25" type="body"/>
          </p:nvPr>
        </p:nvSpPr>
        <p:spPr>
          <a:xfrm>
            <a:off x="9829119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OCT</a:t>
            </a:r>
            <a:endParaRPr/>
          </a:p>
        </p:txBody>
      </p:sp>
      <p:sp>
        <p:nvSpPr>
          <p:cNvPr id="1595" name="Google Shape;1595;g1b118f6d0ca_0_798"/>
          <p:cNvSpPr txBox="1"/>
          <p:nvPr>
            <p:ph idx="28" type="body"/>
          </p:nvPr>
        </p:nvSpPr>
        <p:spPr>
          <a:xfrm>
            <a:off x="10616806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NOV</a:t>
            </a:r>
            <a:endParaRPr/>
          </a:p>
        </p:txBody>
      </p:sp>
      <p:sp>
        <p:nvSpPr>
          <p:cNvPr id="1596" name="Google Shape;1596;g1b118f6d0ca_0_798"/>
          <p:cNvSpPr txBox="1"/>
          <p:nvPr>
            <p:ph idx="29" type="body"/>
          </p:nvPr>
        </p:nvSpPr>
        <p:spPr>
          <a:xfrm>
            <a:off x="11404493" y="4352544"/>
            <a:ext cx="6402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8107"/>
              <a:buNone/>
            </a:pPr>
            <a:r>
              <a:rPr lang="en-US"/>
              <a:t>DEC</a:t>
            </a:r>
            <a:endParaRPr/>
          </a:p>
        </p:txBody>
      </p:sp>
      <p:cxnSp>
        <p:nvCxnSpPr>
          <p:cNvPr id="1597" name="Google Shape;1597;g1b118f6d0ca_0_798"/>
          <p:cNvCxnSpPr>
            <a:endCxn id="1598" idx="0"/>
          </p:cNvCxnSpPr>
          <p:nvPr/>
        </p:nvCxnSpPr>
        <p:spPr>
          <a:xfrm>
            <a:off x="3082000" y="2831391"/>
            <a:ext cx="360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98" name="Google Shape;1598;g1b118f6d0ca_0_798"/>
          <p:cNvSpPr/>
          <p:nvPr/>
        </p:nvSpPr>
        <p:spPr>
          <a:xfrm>
            <a:off x="2822200" y="3364791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g1b118f6d0ca_0_798"/>
          <p:cNvSpPr/>
          <p:nvPr/>
        </p:nvSpPr>
        <p:spPr>
          <a:xfrm>
            <a:off x="3607958" y="3366703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g1b118f6d0ca_0_798"/>
          <p:cNvSpPr txBox="1"/>
          <p:nvPr/>
        </p:nvSpPr>
        <p:spPr>
          <a:xfrm>
            <a:off x="2029150" y="5133234"/>
            <a:ext cx="20577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HOME OF CREATORS PROTOTYPE LAUNCHED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1" name="Google Shape;1601;g1b118f6d0ca_0_798"/>
          <p:cNvCxnSpPr>
            <a:stCxn id="1602" idx="2"/>
          </p:cNvCxnSpPr>
          <p:nvPr/>
        </p:nvCxnSpPr>
        <p:spPr>
          <a:xfrm>
            <a:off x="3055958" y="4565496"/>
            <a:ext cx="2100" cy="53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03" name="Google Shape;1603;g1b118f6d0ca_0_798"/>
          <p:cNvSpPr txBox="1"/>
          <p:nvPr/>
        </p:nvSpPr>
        <p:spPr>
          <a:xfrm>
            <a:off x="5176673" y="5133213"/>
            <a:ext cx="20577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FOCUS GROUPS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4" name="Google Shape;1604;g1b118f6d0ca_0_798"/>
          <p:cNvCxnSpPr>
            <a:stCxn id="1605" idx="2"/>
          </p:cNvCxnSpPr>
          <p:nvPr/>
        </p:nvCxnSpPr>
        <p:spPr>
          <a:xfrm>
            <a:off x="6204251" y="4565496"/>
            <a:ext cx="1200" cy="53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06" name="Google Shape;1606;g1b118f6d0ca_0_798"/>
          <p:cNvSpPr txBox="1"/>
          <p:nvPr/>
        </p:nvSpPr>
        <p:spPr>
          <a:xfrm>
            <a:off x="8351719" y="5133213"/>
            <a:ext cx="20577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7272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FINISH BUILDING WONDERLAND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7" name="Google Shape;1607;g1b118f6d0ca_0_798"/>
          <p:cNvCxnSpPr>
            <a:stCxn id="1608" idx="2"/>
          </p:cNvCxnSpPr>
          <p:nvPr/>
        </p:nvCxnSpPr>
        <p:spPr>
          <a:xfrm>
            <a:off x="9361896" y="4565496"/>
            <a:ext cx="0" cy="53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02" name="Google Shape;1602;g1b118f6d0ca_0_798"/>
          <p:cNvSpPr/>
          <p:nvPr/>
        </p:nvSpPr>
        <p:spPr>
          <a:xfrm>
            <a:off x="2792558" y="4290696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5" name="Google Shape;1605;g1b118f6d0ca_0_798"/>
          <p:cNvSpPr/>
          <p:nvPr/>
        </p:nvSpPr>
        <p:spPr>
          <a:xfrm>
            <a:off x="5940851" y="4290696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8" name="Google Shape;1608;g1b118f6d0ca_0_798"/>
          <p:cNvSpPr/>
          <p:nvPr/>
        </p:nvSpPr>
        <p:spPr>
          <a:xfrm>
            <a:off x="9098496" y="4290696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9" name="Google Shape;1609;g1b118f6d0ca_0_798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610" name="Google Shape;1610;g1b118f6d0ca_0_798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g1b118f6d0ca_0_798">
            <a:hlinkClick action="ppaction://hlinksldjump" r:id="rId3"/>
          </p:cNvPr>
          <p:cNvSpPr/>
          <p:nvPr/>
        </p:nvSpPr>
        <p:spPr>
          <a:xfrm>
            <a:off x="-14500" y="3235091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612" name="Google Shape;1612;g1b118f6d0ca_0_7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sp>
        <p:nvSpPr>
          <p:cNvPr id="1613" name="Google Shape;1613;g1b118f6d0ca_0_798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4" name="Google Shape;1614;g1b118f6d0ca_0_798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615" name="Google Shape;1615;g1b118f6d0ca_0_7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616" name="Google Shape;1616;g1b118f6d0ca_0_79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617" name="Google Shape;1617;g1b118f6d0ca_0_79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8" name="Google Shape;1618;g1b118f6d0ca_0_798"/>
          <p:cNvCxnSpPr>
            <a:stCxn id="1599" idx="0"/>
            <a:endCxn id="1570" idx="2"/>
          </p:cNvCxnSpPr>
          <p:nvPr/>
        </p:nvCxnSpPr>
        <p:spPr>
          <a:xfrm flipH="1" rot="10800000">
            <a:off x="3871358" y="2182903"/>
            <a:ext cx="1800" cy="118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9" name="Google Shape;1619;g1b118f6d0ca_0_798"/>
          <p:cNvSpPr txBox="1"/>
          <p:nvPr/>
        </p:nvSpPr>
        <p:spPr>
          <a:xfrm>
            <a:off x="4415441" y="2208564"/>
            <a:ext cx="2057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7272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FINALIZE CUSTOMER FEEDBACK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0" name="Google Shape;1620;g1b118f6d0ca_0_798"/>
          <p:cNvCxnSpPr>
            <a:endCxn id="1621" idx="0"/>
          </p:cNvCxnSpPr>
          <p:nvPr/>
        </p:nvCxnSpPr>
        <p:spPr>
          <a:xfrm>
            <a:off x="5444200" y="2831391"/>
            <a:ext cx="360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21" name="Google Shape;1621;g1b118f6d0ca_0_798"/>
          <p:cNvSpPr/>
          <p:nvPr/>
        </p:nvSpPr>
        <p:spPr>
          <a:xfrm>
            <a:off x="5184400" y="3364791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2" name="Google Shape;1622;g1b118f6d0ca_0_798"/>
          <p:cNvSpPr txBox="1"/>
          <p:nvPr/>
        </p:nvSpPr>
        <p:spPr>
          <a:xfrm>
            <a:off x="5206421" y="1620981"/>
            <a:ext cx="20577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7272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GAIN BOARD SUPPORT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g1b118f6d0ca_0_798"/>
          <p:cNvSpPr/>
          <p:nvPr/>
        </p:nvSpPr>
        <p:spPr>
          <a:xfrm>
            <a:off x="5970158" y="3366703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4" name="Google Shape;1624;g1b118f6d0ca_0_798"/>
          <p:cNvCxnSpPr>
            <a:stCxn id="1623" idx="0"/>
            <a:endCxn id="1622" idx="2"/>
          </p:cNvCxnSpPr>
          <p:nvPr/>
        </p:nvCxnSpPr>
        <p:spPr>
          <a:xfrm flipH="1" rot="10800000">
            <a:off x="6233558" y="2182903"/>
            <a:ext cx="1800" cy="118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5" name="Google Shape;1625;g1b118f6d0ca_0_798"/>
          <p:cNvSpPr txBox="1"/>
          <p:nvPr/>
        </p:nvSpPr>
        <p:spPr>
          <a:xfrm>
            <a:off x="7568621" y="1620981"/>
            <a:ext cx="20577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0"/>
              <a:buFont typeface="Arial"/>
              <a:buNone/>
            </a:pPr>
            <a:r>
              <a:rPr lang="en-US" sz="1290">
                <a:solidFill>
                  <a:schemeClr val="dk1"/>
                </a:solidFill>
              </a:rPr>
              <a:t>FINISH IMPLEMENTATION PLAN</a:t>
            </a:r>
            <a:endParaRPr b="0" i="0" sz="103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6" name="Google Shape;1626;g1b118f6d0ca_0_798"/>
          <p:cNvSpPr/>
          <p:nvPr/>
        </p:nvSpPr>
        <p:spPr>
          <a:xfrm>
            <a:off x="8332358" y="3366703"/>
            <a:ext cx="526800" cy="27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7" name="Google Shape;1627;g1b118f6d0ca_0_798"/>
          <p:cNvCxnSpPr>
            <a:stCxn id="1626" idx="0"/>
            <a:endCxn id="1625" idx="2"/>
          </p:cNvCxnSpPr>
          <p:nvPr/>
        </p:nvCxnSpPr>
        <p:spPr>
          <a:xfrm flipH="1" rot="10800000">
            <a:off x="8595758" y="2182903"/>
            <a:ext cx="1800" cy="118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1c5fa8e16a4_4_210"/>
          <p:cNvSpPr txBox="1"/>
          <p:nvPr>
            <p:ph type="title"/>
          </p:nvPr>
        </p:nvSpPr>
        <p:spPr>
          <a:xfrm>
            <a:off x="763526" y="0"/>
            <a:ext cx="10162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>
                <a:solidFill>
                  <a:srgbClr val="4A86E8"/>
                </a:solidFill>
              </a:rPr>
              <a:t>BLUE LABS</a:t>
            </a:r>
            <a:r>
              <a:rPr b="1" lang="en-US" sz="3200"/>
              <a:t> OBJECTIVES </a:t>
            </a:r>
            <a:endParaRPr b="1" sz="3200"/>
          </a:p>
        </p:txBody>
      </p:sp>
      <p:cxnSp>
        <p:nvCxnSpPr>
          <p:cNvPr id="1633" name="Google Shape;1633;g1c5fa8e16a4_4_210"/>
          <p:cNvCxnSpPr/>
          <p:nvPr/>
        </p:nvCxnSpPr>
        <p:spPr>
          <a:xfrm>
            <a:off x="2496000" y="117157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634" name="Google Shape;1634;g1c5fa8e16a4_4_210"/>
          <p:cNvSpPr/>
          <p:nvPr/>
        </p:nvSpPr>
        <p:spPr>
          <a:xfrm>
            <a:off x="4161925" y="1639450"/>
            <a:ext cx="3851100" cy="10446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IMPROVE CUSTOMER NPS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5" name="Google Shape;1635;g1c5fa8e16a4_4_210"/>
          <p:cNvSpPr/>
          <p:nvPr/>
        </p:nvSpPr>
        <p:spPr>
          <a:xfrm>
            <a:off x="4161925" y="2868525"/>
            <a:ext cx="3851100" cy="9141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GENERATE ALTERNATIVE REVENUE STREAMS 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636" name="Google Shape;1636;g1c5fa8e16a4_4_210"/>
          <p:cNvSpPr/>
          <p:nvPr/>
        </p:nvSpPr>
        <p:spPr>
          <a:xfrm>
            <a:off x="4178975" y="4007238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REDUCE COST TRANSFORMATION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637" name="Google Shape;1637;g1c5fa8e16a4_4_210"/>
          <p:cNvSpPr/>
          <p:nvPr/>
        </p:nvSpPr>
        <p:spPr>
          <a:xfrm>
            <a:off x="4161925" y="5064050"/>
            <a:ext cx="3851100" cy="8322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LEAD DISRUPTIVE AND RADICAL INNOVATION</a:t>
            </a:r>
            <a:endParaRPr b="1" i="0" sz="1800" u="none" cap="none" strike="noStrike">
              <a:solidFill>
                <a:schemeClr val="lt1"/>
              </a:solidFill>
            </a:endParaRPr>
          </a:p>
        </p:txBody>
      </p:sp>
      <p:sp>
        <p:nvSpPr>
          <p:cNvPr id="1638" name="Google Shape;1638;g1c5fa8e16a4_4_210"/>
          <p:cNvSpPr/>
          <p:nvPr/>
        </p:nvSpPr>
        <p:spPr>
          <a:xfrm>
            <a:off x="3107525" y="1797100"/>
            <a:ext cx="657900" cy="662400"/>
          </a:xfrm>
          <a:prstGeom prst="smileyFace">
            <a:avLst>
              <a:gd fmla="val 4653" name="adj"/>
            </a:avLst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C46E30"/>
              </a:highlight>
            </a:endParaRPr>
          </a:p>
        </p:txBody>
      </p:sp>
      <p:sp>
        <p:nvSpPr>
          <p:cNvPr id="1639" name="Google Shape;1639;g1c5fa8e16a4_4_210"/>
          <p:cNvSpPr txBox="1"/>
          <p:nvPr/>
        </p:nvSpPr>
        <p:spPr>
          <a:xfrm>
            <a:off x="3062350" y="2817663"/>
            <a:ext cx="653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C46E3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400" u="none" cap="none" strike="noStrike">
              <a:solidFill>
                <a:srgbClr val="C46E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0" name="Google Shape;1640;g1c5fa8e16a4_4_210"/>
          <p:cNvSpPr/>
          <p:nvPr/>
        </p:nvSpPr>
        <p:spPr>
          <a:xfrm>
            <a:off x="3062362" y="4058688"/>
            <a:ext cx="653076" cy="729324"/>
          </a:xfrm>
          <a:prstGeom prst="lightningBol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g1c5fa8e16a4_4_210"/>
          <p:cNvSpPr/>
          <p:nvPr/>
        </p:nvSpPr>
        <p:spPr>
          <a:xfrm>
            <a:off x="3062363" y="5232163"/>
            <a:ext cx="653100" cy="489900"/>
          </a:xfrm>
          <a:prstGeom prst="heart">
            <a:avLst/>
          </a:prstGeom>
          <a:solidFill>
            <a:schemeClr val="lt1"/>
          </a:solidFill>
          <a:ln cap="flat" cmpd="sng" w="28575">
            <a:solidFill>
              <a:srgbClr val="C46E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g1c5fa8e16a4_4_210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3" name="Google Shape;1643;g1c5fa8e16a4_4_210">
            <a:hlinkClick action="ppaction://hlinksldjump" r:id="rId3"/>
          </p:cNvPr>
          <p:cNvSpPr/>
          <p:nvPr/>
        </p:nvSpPr>
        <p:spPr>
          <a:xfrm>
            <a:off x="-14493" y="2623890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644" name="Google Shape;1644;g1c5fa8e16a4_4_2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1645" name="Google Shape;1645;g1c5fa8e16a4_4_2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646" name="Google Shape;1646;g1c5fa8e16a4_4_210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7" name="Google Shape;1647;g1c5fa8e16a4_4_210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648" name="Google Shape;1648;g1c5fa8e16a4_4_2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649" name="Google Shape;1649;g1c5fa8e16a4_4_2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0" name="Google Shape;1650;g1c5fa8e16a4_4_210"/>
          <p:cNvGrpSpPr/>
          <p:nvPr/>
        </p:nvGrpSpPr>
        <p:grpSpPr>
          <a:xfrm>
            <a:off x="8457106" y="5064051"/>
            <a:ext cx="1238276" cy="1092654"/>
            <a:chOff x="1615942" y="1093018"/>
            <a:chExt cx="1450142" cy="1211100"/>
          </a:xfrm>
        </p:grpSpPr>
        <p:sp>
          <p:nvSpPr>
            <p:cNvPr id="1651" name="Google Shape;1651;g1c5fa8e16a4_4_210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52" name="Google Shape;1652;g1c5fa8e16a4_4_210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653" name="Google Shape;1653;g1c5fa8e16a4_4_210"/>
          <p:cNvGrpSpPr/>
          <p:nvPr/>
        </p:nvGrpSpPr>
        <p:grpSpPr>
          <a:xfrm>
            <a:off x="8457106" y="3921651"/>
            <a:ext cx="1238276" cy="1092654"/>
            <a:chOff x="1615942" y="1093018"/>
            <a:chExt cx="1450142" cy="1211100"/>
          </a:xfrm>
        </p:grpSpPr>
        <p:sp>
          <p:nvSpPr>
            <p:cNvPr id="1654" name="Google Shape;1654;g1c5fa8e16a4_4_210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55" name="Google Shape;1655;g1c5fa8e16a4_4_210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656" name="Google Shape;1656;g1c5fa8e16a4_4_210"/>
          <p:cNvGrpSpPr/>
          <p:nvPr/>
        </p:nvGrpSpPr>
        <p:grpSpPr>
          <a:xfrm>
            <a:off x="8392781" y="2779251"/>
            <a:ext cx="1238276" cy="1092654"/>
            <a:chOff x="1615942" y="1093018"/>
            <a:chExt cx="1450142" cy="1211100"/>
          </a:xfrm>
        </p:grpSpPr>
        <p:sp>
          <p:nvSpPr>
            <p:cNvPr id="1657" name="Google Shape;1657;g1c5fa8e16a4_4_210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58" name="Google Shape;1658;g1c5fa8e16a4_4_210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1c5fa8e16a4_7_21"/>
          <p:cNvSpPr txBox="1"/>
          <p:nvPr>
            <p:ph type="ctrTitle"/>
          </p:nvPr>
        </p:nvSpPr>
        <p:spPr>
          <a:xfrm>
            <a:off x="6096000" y="2571235"/>
            <a:ext cx="5074800" cy="17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b="1" lang="en-US" sz="4000"/>
              <a:t>RISK MITIGATION &amp; SUMMARY </a:t>
            </a:r>
            <a:endParaRPr b="1" sz="40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rgbClr val="F7F6F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g1c5fa8e16a4_5_1113"/>
          <p:cNvSpPr txBox="1"/>
          <p:nvPr>
            <p:ph type="title"/>
          </p:nvPr>
        </p:nvSpPr>
        <p:spPr>
          <a:xfrm>
            <a:off x="1619925" y="0"/>
            <a:ext cx="8421600" cy="10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RISK MITIGATION </a:t>
            </a:r>
            <a:endParaRPr b="1" sz="3200"/>
          </a:p>
        </p:txBody>
      </p:sp>
      <p:cxnSp>
        <p:nvCxnSpPr>
          <p:cNvPr id="1669" name="Google Shape;1669;g1c5fa8e16a4_5_1113"/>
          <p:cNvCxnSpPr/>
          <p:nvPr/>
        </p:nvCxnSpPr>
        <p:spPr>
          <a:xfrm>
            <a:off x="2473375" y="990176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670" name="Google Shape;1670;g1c5fa8e16a4_5_1113"/>
          <p:cNvSpPr/>
          <p:nvPr/>
        </p:nvSpPr>
        <p:spPr>
          <a:xfrm>
            <a:off x="1304303" y="2570266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1" name="Google Shape;1671;g1c5fa8e16a4_5_1113"/>
          <p:cNvSpPr/>
          <p:nvPr/>
        </p:nvSpPr>
        <p:spPr>
          <a:xfrm>
            <a:off x="1304303" y="5627704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/>
              <a:t>3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2" name="Google Shape;1672;g1c5fa8e16a4_5_1113"/>
          <p:cNvSpPr/>
          <p:nvPr/>
        </p:nvSpPr>
        <p:spPr>
          <a:xfrm>
            <a:off x="2190385" y="2243649"/>
            <a:ext cx="2018400" cy="1122300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Home of cerators 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3" name="Google Shape;1673;g1c5fa8e16a4_5_1113"/>
          <p:cNvSpPr/>
          <p:nvPr/>
        </p:nvSpPr>
        <p:spPr>
          <a:xfrm>
            <a:off x="2190385" y="3677761"/>
            <a:ext cx="2018400" cy="1122300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Walmart Wonderland 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4" name="Google Shape;1674;g1c5fa8e16a4_5_1113"/>
          <p:cNvSpPr/>
          <p:nvPr/>
        </p:nvSpPr>
        <p:spPr>
          <a:xfrm>
            <a:off x="3853161" y="2235849"/>
            <a:ext cx="3775800" cy="1181100"/>
          </a:xfrm>
          <a:prstGeom prst="chevron">
            <a:avLst>
              <a:gd fmla="val 50000" name="adj"/>
            </a:avLst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Creators will not use the service </a:t>
            </a:r>
            <a:endParaRPr i="0" sz="1800" u="none" cap="none" strike="noStrike">
              <a:solidFill>
                <a:srgbClr val="000000"/>
              </a:solidFill>
            </a:endParaRPr>
          </a:p>
        </p:txBody>
      </p:sp>
      <p:sp>
        <p:nvSpPr>
          <p:cNvPr id="1675" name="Google Shape;1675;g1c5fa8e16a4_5_1113"/>
          <p:cNvSpPr/>
          <p:nvPr/>
        </p:nvSpPr>
        <p:spPr>
          <a:xfrm>
            <a:off x="3907503" y="3694780"/>
            <a:ext cx="3775800" cy="1181100"/>
          </a:xfrm>
          <a:prstGeom prst="chevron">
            <a:avLst>
              <a:gd fmla="val 50000" name="adj"/>
            </a:avLst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Big competition with DIsney and </a:t>
            </a:r>
            <a:r>
              <a:rPr lang="en-US" sz="1800"/>
              <a:t>Universal</a:t>
            </a:r>
            <a:r>
              <a:rPr lang="en-US" sz="1800"/>
              <a:t> </a:t>
            </a:r>
            <a:r>
              <a:rPr lang="en-US" sz="1800"/>
              <a:t>Studios</a:t>
            </a:r>
            <a:r>
              <a:rPr lang="en-US" sz="1800"/>
              <a:t>  </a:t>
            </a:r>
            <a:endParaRPr sz="1800"/>
          </a:p>
        </p:txBody>
      </p:sp>
      <p:sp>
        <p:nvSpPr>
          <p:cNvPr id="1676" name="Google Shape;1676;g1c5fa8e16a4_5_1113"/>
          <p:cNvSpPr/>
          <p:nvPr/>
        </p:nvSpPr>
        <p:spPr>
          <a:xfrm>
            <a:off x="3874799" y="1453025"/>
            <a:ext cx="3559800" cy="5298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RISK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7" name="Google Shape;1677;g1c5fa8e16a4_5_1113"/>
          <p:cNvSpPr/>
          <p:nvPr/>
        </p:nvSpPr>
        <p:spPr>
          <a:xfrm>
            <a:off x="7303810" y="1424976"/>
            <a:ext cx="3442500" cy="585900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MITIGATION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8" name="Google Shape;1678;g1c5fa8e16a4_5_1113"/>
          <p:cNvSpPr/>
          <p:nvPr/>
        </p:nvSpPr>
        <p:spPr>
          <a:xfrm>
            <a:off x="0" y="201232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9" name="Google Shape;1679;g1c5fa8e16a4_5_1113">
            <a:hlinkClick action="ppaction://hlinksldjump" r:id="rId3"/>
          </p:cNvPr>
          <p:cNvSpPr/>
          <p:nvPr/>
        </p:nvSpPr>
        <p:spPr>
          <a:xfrm>
            <a:off x="1610" y="3823985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680" name="Google Shape;1680;g1c5fa8e16a4_5_11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sp>
        <p:nvSpPr>
          <p:cNvPr id="1681" name="Google Shape;1681;g1c5fa8e16a4_5_1113"/>
          <p:cNvSpPr/>
          <p:nvPr/>
        </p:nvSpPr>
        <p:spPr>
          <a:xfrm>
            <a:off x="-14511" y="259277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2" name="Google Shape;1682;g1c5fa8e16a4_5_1113"/>
          <p:cNvSpPr/>
          <p:nvPr/>
        </p:nvSpPr>
        <p:spPr>
          <a:xfrm>
            <a:off x="0" y="3234014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683" name="Google Shape;1683;g1c5fa8e16a4_5_11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684" name="Google Shape;1684;g1c5fa8e16a4_5_11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882467"/>
            <a:ext cx="429985" cy="414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bulb" id="1685" name="Google Shape;1685;g1c5fa8e16a4_5_11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686" name="Google Shape;1686;g1c5fa8e16a4_5_1113"/>
          <p:cNvSpPr/>
          <p:nvPr/>
        </p:nvSpPr>
        <p:spPr>
          <a:xfrm>
            <a:off x="7434561" y="2214249"/>
            <a:ext cx="3775800" cy="1181100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</a:t>
            </a:r>
            <a:r>
              <a:rPr lang="en-US" sz="1800"/>
              <a:t>Collaboration</a:t>
            </a:r>
            <a:r>
              <a:rPr lang="en-US" sz="1800"/>
              <a:t> with Mr. Beast to </a:t>
            </a:r>
            <a:r>
              <a:rPr lang="en-US" sz="1800"/>
              <a:t>attract</a:t>
            </a:r>
            <a:r>
              <a:rPr lang="en-US" sz="1800"/>
              <a:t> the </a:t>
            </a:r>
            <a:r>
              <a:rPr lang="en-US" sz="1800"/>
              <a:t>audience</a:t>
            </a:r>
            <a:r>
              <a:rPr lang="en-US" sz="1800"/>
              <a:t> + </a:t>
            </a:r>
            <a:r>
              <a:rPr lang="en-US" sz="1800"/>
              <a:t>Capitalize</a:t>
            </a:r>
            <a:r>
              <a:rPr lang="en-US" sz="1800"/>
              <a:t> on relationships </a:t>
            </a:r>
            <a:endParaRPr i="0" sz="1800" u="none" cap="none" strike="noStrike">
              <a:solidFill>
                <a:srgbClr val="000000"/>
              </a:solidFill>
            </a:endParaRPr>
          </a:p>
        </p:txBody>
      </p:sp>
      <p:sp>
        <p:nvSpPr>
          <p:cNvPr id="1687" name="Google Shape;1687;g1c5fa8e16a4_5_1113"/>
          <p:cNvSpPr/>
          <p:nvPr/>
        </p:nvSpPr>
        <p:spPr>
          <a:xfrm>
            <a:off x="7434561" y="3694774"/>
            <a:ext cx="3775800" cy="1181100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Use the influencers to attract clients, get feedback and improve based on customers needs </a:t>
            </a:r>
            <a:endParaRPr i="0" sz="1800" u="none" cap="none" strike="noStrike">
              <a:solidFill>
                <a:srgbClr val="000000"/>
              </a:solidFill>
            </a:endParaRPr>
          </a:p>
        </p:txBody>
      </p:sp>
      <p:sp>
        <p:nvSpPr>
          <p:cNvPr id="1688" name="Google Shape;1688;g1c5fa8e16a4_5_1113"/>
          <p:cNvSpPr/>
          <p:nvPr/>
        </p:nvSpPr>
        <p:spPr>
          <a:xfrm>
            <a:off x="2190385" y="5334011"/>
            <a:ext cx="2018400" cy="1122300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Time to market 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9" name="Google Shape;1689;g1c5fa8e16a4_5_1113"/>
          <p:cNvSpPr/>
          <p:nvPr/>
        </p:nvSpPr>
        <p:spPr>
          <a:xfrm>
            <a:off x="3907503" y="5351030"/>
            <a:ext cx="3775800" cy="1181100"/>
          </a:xfrm>
          <a:prstGeom prst="chevron">
            <a:avLst>
              <a:gd fmla="val 50000" name="adj"/>
            </a:avLst>
          </a:prstGeom>
          <a:solidFill>
            <a:srgbClr val="F1D9C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Implementation</a:t>
            </a:r>
            <a:r>
              <a:rPr lang="en-US" sz="1800"/>
              <a:t> plan may take time </a:t>
            </a:r>
            <a:endParaRPr sz="1800"/>
          </a:p>
        </p:txBody>
      </p:sp>
      <p:sp>
        <p:nvSpPr>
          <p:cNvPr id="1690" name="Google Shape;1690;g1c5fa8e16a4_5_1113"/>
          <p:cNvSpPr/>
          <p:nvPr/>
        </p:nvSpPr>
        <p:spPr>
          <a:xfrm>
            <a:off x="7434561" y="5351024"/>
            <a:ext cx="3775800" cy="1181100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Use Walmart </a:t>
            </a:r>
            <a:r>
              <a:rPr lang="en-US" sz="1800"/>
              <a:t>strength</a:t>
            </a:r>
            <a:r>
              <a:rPr lang="en-US" sz="1800"/>
              <a:t>, power and </a:t>
            </a:r>
            <a:r>
              <a:rPr lang="en-US" sz="1800"/>
              <a:t>experience + First in the market </a:t>
            </a:r>
            <a:endParaRPr i="0" sz="1800" u="none" cap="none" strike="noStrike">
              <a:solidFill>
                <a:srgbClr val="000000"/>
              </a:solidFill>
            </a:endParaRPr>
          </a:p>
        </p:txBody>
      </p:sp>
      <p:sp>
        <p:nvSpPr>
          <p:cNvPr id="1691" name="Google Shape;1691;g1c5fa8e16a4_5_1113"/>
          <p:cNvSpPr/>
          <p:nvPr/>
        </p:nvSpPr>
        <p:spPr>
          <a:xfrm>
            <a:off x="1304303" y="4098992"/>
            <a:ext cx="528600" cy="534900"/>
          </a:xfrm>
          <a:prstGeom prst="ellipse">
            <a:avLst/>
          </a:prstGeom>
          <a:solidFill>
            <a:srgbClr val="F1D9C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g1c5fa8e16a4_2_681"/>
          <p:cNvSpPr txBox="1"/>
          <p:nvPr>
            <p:ph type="title"/>
          </p:nvPr>
        </p:nvSpPr>
        <p:spPr>
          <a:xfrm>
            <a:off x="1570126" y="4380"/>
            <a:ext cx="8421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3200"/>
              <a:t>KEY ISSUES</a:t>
            </a:r>
            <a:endParaRPr b="1" sz="3200"/>
          </a:p>
        </p:txBody>
      </p:sp>
      <p:sp>
        <p:nvSpPr>
          <p:cNvPr id="1698" name="Google Shape;1698;g1c5fa8e16a4_2_681"/>
          <p:cNvSpPr/>
          <p:nvPr/>
        </p:nvSpPr>
        <p:spPr>
          <a:xfrm>
            <a:off x="-1" y="258349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9" name="Google Shape;1699;g1c5fa8e16a4_2_681"/>
          <p:cNvSpPr/>
          <p:nvPr/>
        </p:nvSpPr>
        <p:spPr>
          <a:xfrm>
            <a:off x="1734950" y="1980475"/>
            <a:ext cx="2831700" cy="4007100"/>
          </a:xfrm>
          <a:prstGeom prst="rect">
            <a:avLst/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How can Blue Labs shape the retail experience of tomorrow ?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0" name="Google Shape;1700;g1c5fa8e16a4_2_681"/>
          <p:cNvSpPr/>
          <p:nvPr/>
        </p:nvSpPr>
        <p:spPr>
          <a:xfrm>
            <a:off x="5672275" y="1984825"/>
            <a:ext cx="5289900" cy="7557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Size &amp; Scale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1" name="Google Shape;1701;g1c5fa8e16a4_2_681"/>
          <p:cNvSpPr/>
          <p:nvPr/>
        </p:nvSpPr>
        <p:spPr>
          <a:xfrm rot="5400000">
            <a:off x="4862600" y="2119003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2" name="Google Shape;1702;g1c5fa8e16a4_2_681"/>
          <p:cNvCxnSpPr/>
          <p:nvPr/>
        </p:nvCxnSpPr>
        <p:spPr>
          <a:xfrm>
            <a:off x="2427174" y="994599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1703" name="Google Shape;1703;g1c5fa8e16a4_2_681">
            <a:hlinkClick action="ppaction://hlinksldjump" r:id="rId3"/>
          </p:cNvPr>
          <p:cNvSpPr/>
          <p:nvPr/>
        </p:nvSpPr>
        <p:spPr>
          <a:xfrm>
            <a:off x="-1" y="2000184"/>
            <a:ext cx="1120800" cy="459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704" name="Google Shape;1704;g1c5fa8e16a4_2_6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269" y="2012320"/>
            <a:ext cx="411780" cy="447058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30"/>
              </a:srgbClr>
            </a:outerShdw>
          </a:effectLst>
        </p:spPr>
      </p:pic>
      <p:pic>
        <p:nvPicPr>
          <p:cNvPr descr="Lightbulb" id="1705" name="Google Shape;1705;g1c5fa8e16a4_2_68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269" y="2634940"/>
            <a:ext cx="423810" cy="39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706" name="Google Shape;1706;g1c5fa8e16a4_2_681"/>
          <p:cNvSpPr/>
          <p:nvPr/>
        </p:nvSpPr>
        <p:spPr>
          <a:xfrm>
            <a:off x="-16747" y="3204870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7" name="Google Shape;1707;g1c5fa8e16a4_2_681"/>
          <p:cNvSpPr/>
          <p:nvPr/>
        </p:nvSpPr>
        <p:spPr>
          <a:xfrm>
            <a:off x="-14511" y="3846812"/>
            <a:ext cx="882000" cy="48990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ullseye" id="1708" name="Google Shape;1708;g1c5fa8e16a4_2_6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094" y="3262738"/>
            <a:ext cx="417955" cy="415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709" name="Google Shape;1709;g1c5fa8e16a4_2_6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4094" y="3922577"/>
            <a:ext cx="429985" cy="414119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g1c5fa8e16a4_2_681"/>
          <p:cNvSpPr/>
          <p:nvPr/>
        </p:nvSpPr>
        <p:spPr>
          <a:xfrm>
            <a:off x="5672275" y="2991500"/>
            <a:ext cx="5289900" cy="8433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Current infrastrastructure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1" name="Google Shape;1711;g1c5fa8e16a4_2_681"/>
          <p:cNvSpPr/>
          <p:nvPr/>
        </p:nvSpPr>
        <p:spPr>
          <a:xfrm rot="5400000">
            <a:off x="4862600" y="3183053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2" name="Google Shape;1712;g1c5fa8e16a4_2_681"/>
          <p:cNvSpPr/>
          <p:nvPr/>
        </p:nvSpPr>
        <p:spPr>
          <a:xfrm>
            <a:off x="5672275" y="3998175"/>
            <a:ext cx="5289900" cy="7557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Revenue Streams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3" name="Google Shape;1713;g1c5fa8e16a4_2_681"/>
          <p:cNvSpPr/>
          <p:nvPr/>
        </p:nvSpPr>
        <p:spPr>
          <a:xfrm rot="5400000">
            <a:off x="4862600" y="4183578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4" name="Google Shape;1714;g1c5fa8e16a4_2_681"/>
          <p:cNvSpPr/>
          <p:nvPr/>
        </p:nvSpPr>
        <p:spPr>
          <a:xfrm>
            <a:off x="5672275" y="4976075"/>
            <a:ext cx="5237100" cy="7557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Trends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5" name="Google Shape;1715;g1c5fa8e16a4_2_681"/>
          <p:cNvSpPr/>
          <p:nvPr/>
        </p:nvSpPr>
        <p:spPr>
          <a:xfrm rot="5400000">
            <a:off x="4862600" y="5184103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6" name="Google Shape;1716;g1c5fa8e16a4_2_681"/>
          <p:cNvSpPr/>
          <p:nvPr/>
        </p:nvSpPr>
        <p:spPr>
          <a:xfrm>
            <a:off x="5672275" y="5923625"/>
            <a:ext cx="5237100" cy="755700"/>
          </a:xfrm>
          <a:prstGeom prst="rect">
            <a:avLst/>
          </a:prstGeom>
          <a:solidFill>
            <a:srgbClr val="F1D9C7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400"/>
              <a:t>Involving creator commerce and alternatives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7" name="Google Shape;1717;g1c5fa8e16a4_2_681"/>
          <p:cNvSpPr/>
          <p:nvPr/>
        </p:nvSpPr>
        <p:spPr>
          <a:xfrm rot="5400000">
            <a:off x="4862600" y="6184628"/>
            <a:ext cx="755700" cy="233700"/>
          </a:xfrm>
          <a:prstGeom prst="triangle">
            <a:avLst>
              <a:gd fmla="val 50000" name="adj"/>
            </a:avLst>
          </a:prstGeom>
          <a:solidFill>
            <a:srgbClr val="F1D9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8" name="Google Shape;1718;g1c5fa8e16a4_2_681"/>
          <p:cNvGrpSpPr/>
          <p:nvPr/>
        </p:nvGrpSpPr>
        <p:grpSpPr>
          <a:xfrm>
            <a:off x="10962172" y="2834200"/>
            <a:ext cx="1055413" cy="918135"/>
            <a:chOff x="1615942" y="1093018"/>
            <a:chExt cx="1450142" cy="1211100"/>
          </a:xfrm>
        </p:grpSpPr>
        <p:sp>
          <p:nvSpPr>
            <p:cNvPr id="1719" name="Google Shape;1719;g1c5fa8e16a4_2_68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0" name="Google Shape;1720;g1c5fa8e16a4_2_68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721" name="Google Shape;1721;g1c5fa8e16a4_2_681"/>
          <p:cNvGrpSpPr/>
          <p:nvPr/>
        </p:nvGrpSpPr>
        <p:grpSpPr>
          <a:xfrm>
            <a:off x="10962172" y="1922550"/>
            <a:ext cx="1055413" cy="918135"/>
            <a:chOff x="1615942" y="1093018"/>
            <a:chExt cx="1450142" cy="1211100"/>
          </a:xfrm>
        </p:grpSpPr>
        <p:sp>
          <p:nvSpPr>
            <p:cNvPr id="1722" name="Google Shape;1722;g1c5fa8e16a4_2_68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3" name="Google Shape;1723;g1c5fa8e16a4_2_68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724" name="Google Shape;1724;g1c5fa8e16a4_2_681"/>
          <p:cNvGrpSpPr/>
          <p:nvPr/>
        </p:nvGrpSpPr>
        <p:grpSpPr>
          <a:xfrm>
            <a:off x="10962172" y="3834725"/>
            <a:ext cx="1055413" cy="918135"/>
            <a:chOff x="1615942" y="1093018"/>
            <a:chExt cx="1450142" cy="1211100"/>
          </a:xfrm>
        </p:grpSpPr>
        <p:sp>
          <p:nvSpPr>
            <p:cNvPr id="1725" name="Google Shape;1725;g1c5fa8e16a4_2_68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6" name="Google Shape;1726;g1c5fa8e16a4_2_68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727" name="Google Shape;1727;g1c5fa8e16a4_2_681"/>
          <p:cNvGrpSpPr/>
          <p:nvPr/>
        </p:nvGrpSpPr>
        <p:grpSpPr>
          <a:xfrm>
            <a:off x="10962172" y="5835775"/>
            <a:ext cx="1055413" cy="918135"/>
            <a:chOff x="1615942" y="1093018"/>
            <a:chExt cx="1450142" cy="1211100"/>
          </a:xfrm>
        </p:grpSpPr>
        <p:sp>
          <p:nvSpPr>
            <p:cNvPr id="1728" name="Google Shape;1728;g1c5fa8e16a4_2_68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9" name="Google Shape;1729;g1c5fa8e16a4_2_68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730" name="Google Shape;1730;g1c5fa8e16a4_2_681"/>
          <p:cNvGrpSpPr/>
          <p:nvPr/>
        </p:nvGrpSpPr>
        <p:grpSpPr>
          <a:xfrm>
            <a:off x="11007772" y="4835250"/>
            <a:ext cx="1055413" cy="918135"/>
            <a:chOff x="1615942" y="1093018"/>
            <a:chExt cx="1450142" cy="1211100"/>
          </a:xfrm>
        </p:grpSpPr>
        <p:sp>
          <p:nvSpPr>
            <p:cNvPr id="1731" name="Google Shape;1731;g1c5fa8e16a4_2_681"/>
            <p:cNvSpPr/>
            <p:nvPr/>
          </p:nvSpPr>
          <p:spPr>
            <a:xfrm rot="1968183">
              <a:off x="1643141" y="1716607"/>
              <a:ext cx="913701" cy="36914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32" name="Google Shape;1732;g1c5fa8e16a4_2_681"/>
            <p:cNvSpPr/>
            <p:nvPr/>
          </p:nvSpPr>
          <p:spPr>
            <a:xfrm rot="-3418496">
              <a:off x="1980889" y="1513924"/>
              <a:ext cx="1204391" cy="369288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g1c5fa8e16a4_2_387"/>
          <p:cNvSpPr txBox="1"/>
          <p:nvPr>
            <p:ph type="ctrTitle"/>
          </p:nvPr>
        </p:nvSpPr>
        <p:spPr>
          <a:xfrm>
            <a:off x="2200200" y="1445846"/>
            <a:ext cx="8150400" cy="342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b="1" lang="en-US" sz="4800"/>
              <a:t>“ If you are not uncomfortable you are not doing it right”</a:t>
            </a:r>
            <a:endParaRPr b="1" sz="48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t/>
            </a:r>
            <a:endParaRPr b="1" sz="48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b="1" lang="en-US" sz="3300">
                <a:solidFill>
                  <a:srgbClr val="4A86E8"/>
                </a:solidFill>
              </a:rPr>
              <a:t>Blue labs</a:t>
            </a:r>
            <a:r>
              <a:rPr b="1" lang="en-US" sz="3300"/>
              <a:t> team</a:t>
            </a:r>
            <a:endParaRPr b="1" sz="33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g1c0e6a38a0b_0_35"/>
          <p:cNvSpPr txBox="1"/>
          <p:nvPr>
            <p:ph type="ctrTitle"/>
          </p:nvPr>
        </p:nvSpPr>
        <p:spPr>
          <a:xfrm>
            <a:off x="3236147" y="72400"/>
            <a:ext cx="59226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b="1" lang="en-US"/>
              <a:t>QUESTIONS AND ANSWERS </a:t>
            </a:r>
            <a:endParaRPr/>
          </a:p>
        </p:txBody>
      </p:sp>
      <p:sp>
        <p:nvSpPr>
          <p:cNvPr id="1743" name="Google Shape;1743;g1c0e6a38a0b_0_35"/>
          <p:cNvSpPr txBox="1"/>
          <p:nvPr>
            <p:ph idx="12" type="sldNum"/>
          </p:nvPr>
        </p:nvSpPr>
        <p:spPr>
          <a:xfrm>
            <a:off x="7669029" y="5992557"/>
            <a:ext cx="1774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4" name="Google Shape;1744;g1c0e6a38a0b_0_35">
            <a:hlinkClick action="ppaction://hlinksldjump" r:id="rId3"/>
          </p:cNvPr>
          <p:cNvSpPr/>
          <p:nvPr/>
        </p:nvSpPr>
        <p:spPr>
          <a:xfrm>
            <a:off x="4745606" y="1880041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Analysis &amp; Alternatives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5" name="Google Shape;1745;g1c0e6a38a0b_0_35">
            <a:hlinkClick action="ppaction://hlinksldjump" r:id="rId4"/>
          </p:cNvPr>
          <p:cNvSpPr/>
          <p:nvPr/>
        </p:nvSpPr>
        <p:spPr>
          <a:xfrm>
            <a:off x="3574701" y="1880041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6" name="Google Shape;1746;g1c0e6a38a0b_0_35"/>
          <p:cNvSpPr/>
          <p:nvPr/>
        </p:nvSpPr>
        <p:spPr>
          <a:xfrm>
            <a:off x="7105782" y="4327155"/>
            <a:ext cx="1288800" cy="696300"/>
          </a:xfrm>
          <a:prstGeom prst="homePlate">
            <a:avLst>
              <a:gd fmla="val 50000" name="adj"/>
            </a:avLst>
          </a:prstGeom>
          <a:solidFill>
            <a:srgbClr val="F1D9C7"/>
          </a:solidFill>
          <a:ln cap="flat" cmpd="sng" w="12700">
            <a:solidFill>
              <a:srgbClr val="B7B2A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7" name="Google Shape;1747;g1c0e6a38a0b_0_35">
            <a:hlinkClick/>
          </p:cNvPr>
          <p:cNvSpPr/>
          <p:nvPr/>
        </p:nvSpPr>
        <p:spPr>
          <a:xfrm>
            <a:off x="4745606" y="3047690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Recommendations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8" name="Google Shape;1748;g1c0e6a38a0b_0_35">
            <a:hlinkClick/>
          </p:cNvPr>
          <p:cNvSpPr/>
          <p:nvPr/>
        </p:nvSpPr>
        <p:spPr>
          <a:xfrm>
            <a:off x="3574701" y="3047690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9" name="Google Shape;1749;g1c0e6a38a0b_0_35">
            <a:hlinkClick action="ppaction://hlinksldjump" r:id="rId5"/>
          </p:cNvPr>
          <p:cNvSpPr/>
          <p:nvPr/>
        </p:nvSpPr>
        <p:spPr>
          <a:xfrm>
            <a:off x="4745606" y="4215339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Implementation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0" name="Google Shape;1750;g1c0e6a38a0b_0_35">
            <a:hlinkClick action="ppaction://hlinksldjump" r:id="rId6"/>
          </p:cNvPr>
          <p:cNvSpPr/>
          <p:nvPr/>
        </p:nvSpPr>
        <p:spPr>
          <a:xfrm>
            <a:off x="3574701" y="4215339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1" name="Google Shape;1751;g1c0e6a38a0b_0_35">
            <a:hlinkClick/>
          </p:cNvPr>
          <p:cNvSpPr/>
          <p:nvPr/>
        </p:nvSpPr>
        <p:spPr>
          <a:xfrm>
            <a:off x="4745606" y="5382988"/>
            <a:ext cx="5194726" cy="950851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Financial Analysis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2" name="Google Shape;1752;g1c0e6a38a0b_0_35">
            <a:hlinkClick/>
          </p:cNvPr>
          <p:cNvSpPr/>
          <p:nvPr/>
        </p:nvSpPr>
        <p:spPr>
          <a:xfrm>
            <a:off x="3574701" y="5382988"/>
            <a:ext cx="1414104" cy="950851"/>
          </a:xfrm>
          <a:prstGeom prst="homePlate">
            <a:avLst>
              <a:gd fmla="val 50000" name="adj"/>
            </a:avLst>
          </a:prstGeom>
          <a:solidFill>
            <a:srgbClr val="E2B08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e chart" id="1753" name="Google Shape;1753;g1c0e6a38a0b_0_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97121" y="2113150"/>
            <a:ext cx="613086" cy="610316"/>
          </a:xfrm>
          <a:prstGeom prst="rect">
            <a:avLst/>
          </a:prstGeom>
          <a:noFill/>
          <a:ln>
            <a:noFill/>
          </a:ln>
          <a:effectLst>
            <a:outerShdw blurRad="139700" rotWithShape="0" algn="tl" dir="2700000" dist="38100">
              <a:srgbClr val="7F7F7F">
                <a:alpha val="63529"/>
              </a:srgbClr>
            </a:outerShdw>
          </a:effectLst>
        </p:spPr>
      </p:pic>
      <p:pic>
        <p:nvPicPr>
          <p:cNvPr descr="Lightbulb" id="1754" name="Google Shape;1754;g1c0e6a38a0b_0_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68545" y="3234618"/>
            <a:ext cx="668358" cy="6341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seye" id="1755" name="Google Shape;1755;g1c0e6a38a0b_0_3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831832" y="4390125"/>
            <a:ext cx="576495" cy="590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with gears" id="1756" name="Google Shape;1756;g1c0e6a38a0b_0_3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66545" y="5555428"/>
            <a:ext cx="586524" cy="542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7" name="Google Shape;1757;g1c0e6a38a0b_0_35"/>
          <p:cNvCxnSpPr/>
          <p:nvPr/>
        </p:nvCxnSpPr>
        <p:spPr>
          <a:xfrm>
            <a:off x="2473375" y="990176"/>
            <a:ext cx="7200000" cy="0"/>
          </a:xfrm>
          <a:prstGeom prst="straightConnector1">
            <a:avLst/>
          </a:prstGeom>
          <a:noFill/>
          <a:ln cap="flat" cmpd="sng" w="22850">
            <a:solidFill>
              <a:srgbClr val="E2B08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noline">
  <a:themeElements>
    <a:clrScheme name="Custom 16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2022-10-30T22:19:30Z</dcterms:created>
  <dc:creator>M b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