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sldIdLst>
    <p:sldId id="357" r:id="rId5"/>
    <p:sldId id="383" r:id="rId6"/>
    <p:sldId id="346" r:id="rId7"/>
    <p:sldId id="2450" r:id="rId8"/>
    <p:sldId id="2489" r:id="rId9"/>
    <p:sldId id="2501" r:id="rId10"/>
    <p:sldId id="2490" r:id="rId11"/>
    <p:sldId id="2479" r:id="rId12"/>
    <p:sldId id="2513" r:id="rId13"/>
    <p:sldId id="2455" r:id="rId14"/>
    <p:sldId id="351" r:id="rId15"/>
    <p:sldId id="2451" r:id="rId16"/>
    <p:sldId id="2476" r:id="rId17"/>
    <p:sldId id="2482" r:id="rId18"/>
    <p:sldId id="2504" r:id="rId19"/>
    <p:sldId id="2505" r:id="rId20"/>
    <p:sldId id="2506" r:id="rId21"/>
    <p:sldId id="2510" r:id="rId22"/>
    <p:sldId id="2477" r:id="rId23"/>
    <p:sldId id="2484" r:id="rId24"/>
    <p:sldId id="2485" r:id="rId25"/>
    <p:sldId id="2452" r:id="rId26"/>
    <p:sldId id="2457" r:id="rId27"/>
    <p:sldId id="2512" r:id="rId28"/>
    <p:sldId id="2464" r:id="rId29"/>
    <p:sldId id="2503" r:id="rId30"/>
    <p:sldId id="2514" r:id="rId31"/>
    <p:sldId id="2516" r:id="rId32"/>
    <p:sldId id="2453" r:id="rId33"/>
    <p:sldId id="369" r:id="rId34"/>
    <p:sldId id="372" r:id="rId35"/>
    <p:sldId id="2515" r:id="rId36"/>
    <p:sldId id="2509" r:id="rId37"/>
    <p:sldId id="251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92A4CBB-5F1A-884F-BB41-1DA225ADE517}">
          <p14:sldIdLst>
            <p14:sldId id="357"/>
            <p14:sldId id="383"/>
            <p14:sldId id="346"/>
            <p14:sldId id="2450"/>
            <p14:sldId id="2489"/>
            <p14:sldId id="2501"/>
            <p14:sldId id="2490"/>
            <p14:sldId id="2479"/>
            <p14:sldId id="2513"/>
            <p14:sldId id="2455"/>
            <p14:sldId id="351"/>
            <p14:sldId id="2451"/>
            <p14:sldId id="2476"/>
            <p14:sldId id="2482"/>
            <p14:sldId id="2504"/>
            <p14:sldId id="2505"/>
            <p14:sldId id="2506"/>
            <p14:sldId id="2510"/>
            <p14:sldId id="2477"/>
            <p14:sldId id="2484"/>
            <p14:sldId id="2485"/>
            <p14:sldId id="2452"/>
            <p14:sldId id="2457"/>
            <p14:sldId id="2512"/>
            <p14:sldId id="2464"/>
            <p14:sldId id="2503"/>
            <p14:sldId id="2514"/>
            <p14:sldId id="2516"/>
            <p14:sldId id="2453"/>
            <p14:sldId id="369"/>
            <p14:sldId id="372"/>
            <p14:sldId id="2515"/>
          </p14:sldIdLst>
        </p14:section>
        <p14:section name="Appendix" id="{ACF1FBFA-D807-4A44-B8FE-8C96C63607E0}">
          <p14:sldIdLst>
            <p14:sldId id="2509"/>
            <p14:sldId id="25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344"/>
    <a:srgbClr val="88B6BB"/>
    <a:srgbClr val="1F8380"/>
    <a:srgbClr val="7DA4B1"/>
    <a:srgbClr val="24595B"/>
    <a:srgbClr val="42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590C0-99C0-274F-A49A-9F0636115F27}" v="5619" dt="2023-01-02T20:09:04.277"/>
    <p1510:client id="{37580A9B-3CF6-D94F-9883-657A034B619C}" v="19" dt="2023-01-02T05:56:33.451"/>
    <p1510:client id="{45125FA3-4B37-4992-8ECC-9390A9DCED7F}" v="2672" dt="2023-01-02T20:10:44.908"/>
    <p1510:client id="{81C86CF7-5201-B64E-BF47-AA2DA578C583}" v="60" dt="2023-01-02T02:11:06.512"/>
    <p1510:client id="{AAB804C0-002A-4915-88C1-CC6FCDC8F743}" v="5" dt="2023-01-02T16:07:12.692"/>
    <p1510:client id="{AFE06C08-039F-8A40-A508-90544B45DE16}" v="3194" dt="2023-01-02T20:08:50.866"/>
    <p1510:client id="{B5176D3C-C0D0-E647-ACA8-7B13CD400E37}" v="1358" dt="2023-01-02T20:08:13.0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38" autoAdjust="0"/>
    <p:restoredTop sz="94648"/>
  </p:normalViewPr>
  <p:slideViewPr>
    <p:cSldViewPr snapToGrid="0">
      <p:cViewPr varScale="1">
        <p:scale>
          <a:sx n="62" d="100"/>
          <a:sy n="62" d="100"/>
        </p:scale>
        <p:origin x="4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200" err="1"/>
              <a:t>Mamaland</a:t>
            </a:r>
            <a:r>
              <a:rPr lang="en-US" sz="2200" baseline="0"/>
              <a:t> Safari</a:t>
            </a:r>
            <a:r>
              <a:rPr lang="en-US" sz="2200"/>
              <a:t>s Revenue and Expenses 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1600"/>
              <a:t>(million UGX)</a:t>
            </a:r>
          </a:p>
        </c:rich>
      </c:tx>
      <c:layout>
        <c:manualLayout>
          <c:xMode val="edge"/>
          <c:yMode val="edge"/>
          <c:x val="0.14996790295276657"/>
          <c:y val="6.15787839270117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  <c:pt idx="3">
                  <c:v>2025-2026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850</c:v>
                </c:pt>
                <c:pt idx="1">
                  <c:v>1050</c:v>
                </c:pt>
                <c:pt idx="2">
                  <c:v>1400</c:v>
                </c:pt>
                <c:pt idx="3">
                  <c:v>1950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6-0C48-BB95-6F3B059541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  <c:pt idx="3">
                  <c:v>2025-2026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810</c:v>
                </c:pt>
                <c:pt idx="1">
                  <c:v>960</c:v>
                </c:pt>
                <c:pt idx="2">
                  <c:v>1180</c:v>
                </c:pt>
                <c:pt idx="3">
                  <c:v>1600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B6-0C48-BB95-6F3B05954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27504592"/>
        <c:axId val="561825040"/>
      </c:barChart>
      <c:catAx>
        <c:axId val="92750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825040"/>
        <c:crosses val="autoZero"/>
        <c:auto val="1"/>
        <c:lblAlgn val="ctr"/>
        <c:lblOffset val="100"/>
        <c:noMultiLvlLbl val="0"/>
      </c:catAx>
      <c:valAx>
        <c:axId val="561825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2750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8F343-D321-B84C-912D-F158E2234A0B}" type="datetimeFigureOut">
              <a:rPr lang="en-GB" smtClean="0"/>
              <a:t>02/01/2023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ACCC5-9B3E-4B46-A258-140EECB5B9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69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854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852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240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241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941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52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kedin.com/in/nipunvarshneya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linkedin.com/in/soniaeclark" TargetMode="External"/><Relationship Id="rId5" Type="http://schemas.openxmlformats.org/officeDocument/2006/relationships/image" Target="../media/image3.jpeg"/><Relationship Id="rId10" Type="http://schemas.openxmlformats.org/officeDocument/2006/relationships/hyperlink" Target="https://www.linkedin.com/in/cmnicholson" TargetMode="External"/><Relationship Id="rId4" Type="http://schemas.openxmlformats.org/officeDocument/2006/relationships/hyperlink" Target="http://www.linkedin.com/in/luke-orwin" TargetMode="External"/><Relationship Id="rId9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CABC-FF83-A9CC-3B03-EADB3AB2C97E}"/>
              </a:ext>
            </a:extLst>
          </p:cNvPr>
          <p:cNvSpPr txBox="1">
            <a:spLocks/>
          </p:cNvSpPr>
          <p:nvPr userDrawn="1"/>
        </p:nvSpPr>
        <p:spPr>
          <a:xfrm>
            <a:off x="0" y="2028019"/>
            <a:ext cx="12206599" cy="1175606"/>
          </a:xfrm>
          <a:prstGeom prst="rect">
            <a:avLst/>
          </a:prstGeom>
          <a:solidFill>
            <a:srgbClr val="1B434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66A063-6246-0793-0556-F2F03C7C9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732" y="2028019"/>
            <a:ext cx="11743733" cy="1175606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Catchy title linked to real problem and hook</a:t>
            </a:r>
          </a:p>
        </p:txBody>
      </p:sp>
      <p:pic>
        <p:nvPicPr>
          <p:cNvPr id="8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DE37E9-176A-3070-EF39-C37C333ACE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187" t="28247" r="25831" b="33560"/>
          <a:stretch/>
        </p:blipFill>
        <p:spPr>
          <a:xfrm>
            <a:off x="10371018" y="0"/>
            <a:ext cx="1592736" cy="1561237"/>
          </a:xfrm>
          <a:prstGeom prst="rect">
            <a:avLst/>
          </a:prstGeom>
        </p:spPr>
      </p:pic>
      <p:sp>
        <p:nvSpPr>
          <p:cNvPr id="9" name="Slide Number Placeholder 42">
            <a:extLst>
              <a:ext uri="{FF2B5EF4-FFF2-40B4-BE49-F238E27FC236}">
                <a16:creationId xmlns:a16="http://schemas.microsoft.com/office/drawing/2014/main" id="{D9339955-94A5-D48E-47FE-6559BF827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1D130F-982D-034B-B0C9-F7E35B1CDBFA}"/>
              </a:ext>
            </a:extLst>
          </p:cNvPr>
          <p:cNvSpPr txBox="1">
            <a:spLocks/>
          </p:cNvSpPr>
          <p:nvPr userDrawn="1"/>
        </p:nvSpPr>
        <p:spPr>
          <a:xfrm>
            <a:off x="238732" y="1643429"/>
            <a:ext cx="11743733" cy="38459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0" i="1">
                <a:solidFill>
                  <a:srgbClr val="1B4344"/>
                </a:solidFill>
              </a:rPr>
              <a:t>JOHN MOLSON MBA International Case Competition 2023</a:t>
            </a:r>
          </a:p>
        </p:txBody>
      </p:sp>
      <p:pic>
        <p:nvPicPr>
          <p:cNvPr id="5" name="Picture 4" descr="A person in a suit smiling&#10;&#10;Description automatically generated with medium confidence">
            <a:extLst>
              <a:ext uri="{FF2B5EF4-FFF2-40B4-BE49-F238E27FC236}">
                <a16:creationId xmlns:a16="http://schemas.microsoft.com/office/drawing/2014/main" id="{3E09D2E3-644B-EB17-5864-8543CAE79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633" r="9505" b="40569"/>
          <a:stretch/>
        </p:blipFill>
        <p:spPr>
          <a:xfrm>
            <a:off x="1424094" y="4087023"/>
            <a:ext cx="1530850" cy="1538213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0BCC16-86A5-196B-F099-CFF4B4E789EB}"/>
              </a:ext>
            </a:extLst>
          </p:cNvPr>
          <p:cNvSpPr/>
          <p:nvPr userDrawn="1"/>
        </p:nvSpPr>
        <p:spPr>
          <a:xfrm>
            <a:off x="1424095" y="5712431"/>
            <a:ext cx="1530849" cy="5930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300"/>
              </a:spcAft>
            </a:pPr>
            <a:r>
              <a:rPr lang="en-GB" sz="1200">
                <a:solidFill>
                  <a:srgbClr val="1B4344"/>
                </a:solidFill>
              </a:rPr>
              <a:t>Luke Orwin</a:t>
            </a:r>
          </a:p>
          <a:p>
            <a:pPr algn="l"/>
            <a:r>
              <a:rPr lang="en-GB" sz="1000" b="0" i="0" u="none" strike="noStrike">
                <a:solidFill>
                  <a:schemeClr val="tx1"/>
                </a:solidFill>
                <a:effectLst/>
                <a:latin typeface="+mj-lt"/>
                <a:hlinkClick r:id="rId4"/>
              </a:rPr>
              <a:t>www.linkedin.com/in/luke-orwin</a:t>
            </a:r>
            <a:endParaRPr lang="en-GB" sz="1000" b="0" i="0" u="none" strike="noStrike"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534D6E-B5E2-EC7F-8160-82E2CF38968C}"/>
              </a:ext>
            </a:extLst>
          </p:cNvPr>
          <p:cNvCxnSpPr>
            <a:cxnSpLocks/>
          </p:cNvCxnSpPr>
          <p:nvPr userDrawn="1"/>
        </p:nvCxnSpPr>
        <p:spPr>
          <a:xfrm>
            <a:off x="1424094" y="5712431"/>
            <a:ext cx="0" cy="593071"/>
          </a:xfrm>
          <a:prstGeom prst="line">
            <a:avLst/>
          </a:prstGeom>
          <a:ln w="38100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A picture containing person, clothing, posing&#10;&#10;Description automatically generated">
            <a:extLst>
              <a:ext uri="{FF2B5EF4-FFF2-40B4-BE49-F238E27FC236}">
                <a16:creationId xmlns:a16="http://schemas.microsoft.com/office/drawing/2014/main" id="{AF3EF6CD-4986-26DB-133C-9E512553D6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248" t="-1" r="11248" b="41660"/>
          <a:stretch/>
        </p:blipFill>
        <p:spPr>
          <a:xfrm>
            <a:off x="6626785" y="4090726"/>
            <a:ext cx="1531579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2D09F-E342-9BAD-6797-0A2FB5A901C4}"/>
              </a:ext>
            </a:extLst>
          </p:cNvPr>
          <p:cNvGrpSpPr/>
          <p:nvPr userDrawn="1"/>
        </p:nvGrpSpPr>
        <p:grpSpPr>
          <a:xfrm>
            <a:off x="6632734" y="5712431"/>
            <a:ext cx="1530850" cy="593071"/>
            <a:chOff x="1424094" y="5663891"/>
            <a:chExt cx="1530850" cy="59307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F594586-0F76-C472-F8A2-B563C1E38E10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Sonia Clark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6"/>
                </a:rPr>
                <a:t>www.linkedin.com/in/soniaeclark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BC92BF-F195-13C2-52BD-803EB1FBF2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40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BD3D3153-C099-3344-4C9D-F6B248389F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2106" r="10392" b="41858"/>
          <a:stretch/>
        </p:blipFill>
        <p:spPr>
          <a:xfrm>
            <a:off x="4022463" y="4087023"/>
            <a:ext cx="1536800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3CA75E8-E681-E34E-5161-94BCE6EBBB99}"/>
              </a:ext>
            </a:extLst>
          </p:cNvPr>
          <p:cNvGrpSpPr/>
          <p:nvPr userDrawn="1"/>
        </p:nvGrpSpPr>
        <p:grpSpPr>
          <a:xfrm>
            <a:off x="4028414" y="5712431"/>
            <a:ext cx="1530850" cy="593071"/>
            <a:chOff x="1424094" y="5663891"/>
            <a:chExt cx="1530850" cy="59307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9ED2B2-7C96-E967-A319-F12DDD596E98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Nipun Varshneya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8"/>
                </a:rPr>
                <a:t>www.linkedin.com/in/nipunvarshneya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5B76A6C-E2E6-5A48-DC37-3A4034E5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Picture 42" descr="A picture containing person, suit, clothing, person&#10;&#10;Description automatically generated">
            <a:extLst>
              <a:ext uri="{FF2B5EF4-FFF2-40B4-BE49-F238E27FC236}">
                <a16:creationId xmlns:a16="http://schemas.microsoft.com/office/drawing/2014/main" id="{42394140-D64D-CC8D-E1A1-72FB3D9A15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10640" r="11857" b="41858"/>
          <a:stretch/>
        </p:blipFill>
        <p:spPr>
          <a:xfrm>
            <a:off x="9231105" y="4087023"/>
            <a:ext cx="1536800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86D54FA-7217-DEF4-9F21-9FAB3CA88303}"/>
              </a:ext>
            </a:extLst>
          </p:cNvPr>
          <p:cNvGrpSpPr/>
          <p:nvPr userDrawn="1"/>
        </p:nvGrpSpPr>
        <p:grpSpPr>
          <a:xfrm>
            <a:off x="9237055" y="5712431"/>
            <a:ext cx="1530850" cy="593071"/>
            <a:chOff x="1424094" y="5663891"/>
            <a:chExt cx="1530850" cy="59307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1611482-0B42-D96E-2781-5BFCD2131C6E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Cal Nicholson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10"/>
                </a:rPr>
                <a:t>www.linkedin.com/in/cmnicholson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12CC61A-E164-D16F-9315-4455DB65FBC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3B1631-3F9B-565B-1ED4-8832E7A18C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8736" y="3203625"/>
            <a:ext cx="11743729" cy="655559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1162026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Presentation with pie chart with solid fill">
            <a:extLst>
              <a:ext uri="{FF2B5EF4-FFF2-40B4-BE49-F238E27FC236}">
                <a16:creationId xmlns:a16="http://schemas.microsoft.com/office/drawing/2014/main" id="{609E3549-F34C-4749-A785-4A365545F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6167" y="6543821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7163092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IMPACT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748448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3" name="Slide Number Placeholder 42">
            <a:extLst>
              <a:ext uri="{FF2B5EF4-FFF2-40B4-BE49-F238E27FC236}">
                <a16:creationId xmlns:a16="http://schemas.microsoft.com/office/drawing/2014/main" id="{A746D331-546E-3F5A-8BB3-DB0D6365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C4C6AB-164F-DA6F-7D5D-B08344D102BD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1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BD3AF2-E442-4BA2-620A-8392A8F5CD6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6F24C5E-934F-E516-8243-1D639FE12C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936E61C-852B-BE5D-5E75-0B4D3E12F1B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74FDAD43-9B9F-464A-29E8-499B56A76249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rapezium 3">
            <a:extLst>
              <a:ext uri="{FF2B5EF4-FFF2-40B4-BE49-F238E27FC236}">
                <a16:creationId xmlns:a16="http://schemas.microsoft.com/office/drawing/2014/main" id="{094B2FE3-84F0-ED41-E766-F41C933A0D8A}"/>
              </a:ext>
            </a:extLst>
          </p:cNvPr>
          <p:cNvSpPr/>
          <p:nvPr userDrawn="1"/>
        </p:nvSpPr>
        <p:spPr>
          <a:xfrm>
            <a:off x="224013" y="6750000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21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48ABE85-E644-F65B-9448-12FCF6CA1F71}"/>
              </a:ext>
            </a:extLst>
          </p:cNvPr>
          <p:cNvSpPr>
            <a:spLocks noChangeAspect="1"/>
          </p:cNvSpPr>
          <p:nvPr userDrawn="1"/>
        </p:nvSpPr>
        <p:spPr>
          <a:xfrm>
            <a:off x="224015" y="489895"/>
            <a:ext cx="683170" cy="720000"/>
          </a:xfrm>
          <a:prstGeom prst="ellips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ABDC11-B026-259E-7419-E000E66FF6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DA9A97-1A42-A243-7888-6EEA9FBF2C7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3838" y="500063"/>
            <a:ext cx="683170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558593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ABDC11-B026-259E-7419-E000E66FF6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2" y="221752"/>
            <a:ext cx="11743736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</p:spTree>
    <p:extLst>
      <p:ext uri="{BB962C8B-B14F-4D97-AF65-F5344CB8AC3E}">
        <p14:creationId xmlns:p14="http://schemas.microsoft.com/office/powerpoint/2010/main" val="3698326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>
            <a:extLst>
              <a:ext uri="{FF2B5EF4-FFF2-40B4-BE49-F238E27FC236}">
                <a16:creationId xmlns:a16="http://schemas.microsoft.com/office/drawing/2014/main" id="{9329A9A6-A1C4-6EAD-E4E3-66FF43B428BF}"/>
              </a:ext>
            </a:extLst>
          </p:cNvPr>
          <p:cNvSpPr/>
          <p:nvPr userDrawn="1"/>
        </p:nvSpPr>
        <p:spPr>
          <a:xfrm>
            <a:off x="6381109" y="5670886"/>
            <a:ext cx="5540659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F3B5175-3034-B7E4-90F1-89FC8D00C45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083935" y="5684746"/>
            <a:ext cx="4837837" cy="70167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rgbClr val="1B4344"/>
                </a:solidFill>
              </a:defRPr>
            </a:lvl1pPr>
          </a:lstStyle>
          <a:p>
            <a:pPr lvl="0"/>
            <a:r>
              <a:rPr lang="en-GB"/>
              <a:t>The point of the slide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703FF84-39DB-0032-2360-3836E1101F1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62391-9D27-952A-FA47-AD7FC1859E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7866AFC-645E-96C1-BC33-6B5FB823FE9F}"/>
              </a:ext>
            </a:extLst>
          </p:cNvPr>
          <p:cNvSpPr>
            <a:spLocks noChangeAspect="1"/>
          </p:cNvSpPr>
          <p:nvPr userDrawn="1"/>
        </p:nvSpPr>
        <p:spPr>
          <a:xfrm>
            <a:off x="224015" y="489895"/>
            <a:ext cx="683170" cy="720000"/>
          </a:xfrm>
          <a:prstGeom prst="ellips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x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8F5347-A5ED-393E-0FC6-BBBC75390051}"/>
              </a:ext>
            </a:extLst>
          </p:cNvPr>
          <p:cNvCxnSpPr>
            <a:cxnSpLocks/>
          </p:cNvCxnSpPr>
          <p:nvPr userDrawn="1"/>
        </p:nvCxnSpPr>
        <p:spPr>
          <a:xfrm>
            <a:off x="224015" y="2259775"/>
            <a:ext cx="5562831" cy="0"/>
          </a:xfrm>
          <a:prstGeom prst="line">
            <a:avLst/>
          </a:prstGeom>
          <a:ln w="28575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5658DD-EBAB-9562-677E-9A562B1A6050}"/>
              </a:ext>
            </a:extLst>
          </p:cNvPr>
          <p:cNvCxnSpPr>
            <a:cxnSpLocks/>
          </p:cNvCxnSpPr>
          <p:nvPr userDrawn="1"/>
        </p:nvCxnSpPr>
        <p:spPr>
          <a:xfrm>
            <a:off x="6363935" y="2259775"/>
            <a:ext cx="5558403" cy="0"/>
          </a:xfrm>
          <a:prstGeom prst="line">
            <a:avLst/>
          </a:prstGeom>
          <a:ln w="28575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1F1EB8F9-3B5A-5380-423E-661C78BA129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24012" y="2378718"/>
            <a:ext cx="5562826" cy="40090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Smart art boxes for key facts</a:t>
            </a:r>
          </a:p>
          <a:p>
            <a:pPr lvl="0"/>
            <a:r>
              <a:rPr lang="en-GB"/>
              <a:t>Graph</a:t>
            </a:r>
          </a:p>
          <a:p>
            <a:pPr lvl="0"/>
            <a:r>
              <a:rPr lang="en-GB"/>
              <a:t>Graphic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699AB93D-29DE-E29E-2A5C-190A3084804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63935" y="2372777"/>
            <a:ext cx="5562826" cy="313765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Smart art for key insights</a:t>
            </a:r>
          </a:p>
        </p:txBody>
      </p:sp>
      <p:pic>
        <p:nvPicPr>
          <p:cNvPr id="5" name="Graphic 4" descr="Help with solid fill">
            <a:extLst>
              <a:ext uri="{FF2B5EF4-FFF2-40B4-BE49-F238E27FC236}">
                <a16:creationId xmlns:a16="http://schemas.microsoft.com/office/drawing/2014/main" id="{BB84AC65-29E0-30A4-43D1-569D980B39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3935" y="5675190"/>
            <a:ext cx="720000" cy="720000"/>
          </a:xfrm>
          <a:prstGeom prst="rect">
            <a:avLst/>
          </a:prstGeom>
        </p:spPr>
      </p:pic>
      <p:sp>
        <p:nvSpPr>
          <p:cNvPr id="8" name="Chevron 7">
            <a:extLst>
              <a:ext uri="{FF2B5EF4-FFF2-40B4-BE49-F238E27FC236}">
                <a16:creationId xmlns:a16="http://schemas.microsoft.com/office/drawing/2014/main" id="{93E31BF6-9755-B1F5-9F4C-9D7D1F28C0F7}"/>
              </a:ext>
            </a:extLst>
          </p:cNvPr>
          <p:cNvSpPr/>
          <p:nvPr userDrawn="1"/>
        </p:nvSpPr>
        <p:spPr>
          <a:xfrm>
            <a:off x="5967882" y="2578900"/>
            <a:ext cx="252000" cy="2799503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207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rategy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2539861" y="6523945"/>
            <a:ext cx="3420000" cy="216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2539861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RECOMMENDATIONS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1476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96BC8A83-CC11-4C39-6E71-80464B6BCC5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B652FC-F0D2-780D-4A88-697B150B869C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31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10C1DBB8-E532-7A1A-349C-0B6FC580BB2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44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A0BC398-3D20-2C05-9C4F-61A38839DA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FCEF8B9-1720-EBA2-8589-52B3296CF64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4E70339B-AEDB-BAAE-4783-ABE2E5B35D02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488A56B-6C21-A975-82FE-295B0E2C53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8C3A7D8-7CD5-7251-B3AF-BA650DDF24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  <p:pic>
        <p:nvPicPr>
          <p:cNvPr id="6" name="Graphic 5" descr="Toggle with solid fill">
            <a:extLst>
              <a:ext uri="{FF2B5EF4-FFF2-40B4-BE49-F238E27FC236}">
                <a16:creationId xmlns:a16="http://schemas.microsoft.com/office/drawing/2014/main" id="{8749F329-67D7-AEFB-7F9B-B1CB7B1ED2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9938" y="6544448"/>
            <a:ext cx="183600" cy="18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72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lementatio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4851476" y="6523945"/>
            <a:ext cx="3420000" cy="216000"/>
          </a:xfrm>
          <a:prstGeom prst="chevron">
            <a:avLst/>
          </a:prstGeom>
          <a:solidFill>
            <a:srgbClr val="1F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58D45CA1-4F36-E529-E013-CA000132D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9050" y="6537107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4851476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IMPLEMENTATION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2539861" y="6564248"/>
            <a:ext cx="2340000" cy="144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rapezium 12">
            <a:extLst>
              <a:ext uri="{FF2B5EF4-FFF2-40B4-BE49-F238E27FC236}">
                <a16:creationId xmlns:a16="http://schemas.microsoft.com/office/drawing/2014/main" id="{3B4EB5F9-DE79-BE40-65B5-2CAEE822C955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lide Number Placeholder 42">
            <a:extLst>
              <a:ext uri="{FF2B5EF4-FFF2-40B4-BE49-F238E27FC236}">
                <a16:creationId xmlns:a16="http://schemas.microsoft.com/office/drawing/2014/main" id="{7B4D6335-296E-5456-1629-0961AC93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835F48-978A-09F9-708B-F37D18BB0EEB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31E57844-7283-86EC-DFF5-075C0A3F462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3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4E35A08-5F77-9105-40E7-9F32AEAEC8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CAA65A5-8470-08DA-615F-1079E70996AC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6D177E8-4F3F-D5CA-CDB1-4C568CE5F6A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4676E5AB-BF3F-53B4-625E-DE55C1A2A6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</p:spTree>
    <p:extLst>
      <p:ext uri="{BB962C8B-B14F-4D97-AF65-F5344CB8AC3E}">
        <p14:creationId xmlns:p14="http://schemas.microsoft.com/office/powerpoint/2010/main" val="3304770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7163092" y="6523945"/>
            <a:ext cx="3420000" cy="216000"/>
          </a:xfrm>
          <a:prstGeom prst="chevron">
            <a:avLst/>
          </a:prstGeom>
          <a:solidFill>
            <a:srgbClr val="88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" name="Graphic 2" descr="Presentation with pie chart with solid fill">
            <a:extLst>
              <a:ext uri="{FF2B5EF4-FFF2-40B4-BE49-F238E27FC236}">
                <a16:creationId xmlns:a16="http://schemas.microsoft.com/office/drawing/2014/main" id="{609E3549-F34C-4749-A785-4A365545F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6167" y="6543821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7163092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IMPACT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4851476" y="6564248"/>
            <a:ext cx="2340000" cy="144000"/>
          </a:xfrm>
          <a:prstGeom prst="chevron">
            <a:avLst/>
          </a:prstGeom>
          <a:solidFill>
            <a:srgbClr val="1F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2539861" y="6564248"/>
            <a:ext cx="2340000" cy="144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lide Number Placeholder 42">
            <a:extLst>
              <a:ext uri="{FF2B5EF4-FFF2-40B4-BE49-F238E27FC236}">
                <a16:creationId xmlns:a16="http://schemas.microsoft.com/office/drawing/2014/main" id="{A746D331-546E-3F5A-8BB3-DB0D6365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C4C6AB-164F-DA6F-7D5D-B08344D102BD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1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BD3AF2-E442-4BA2-620A-8392A8F5CD6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6F24C5E-934F-E516-8243-1D639FE12C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936E61C-852B-BE5D-5E75-0B4D3E12F1B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74FDAD43-9B9F-464A-29E8-499B56A76249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2A64E4A-89E8-79FA-70DA-29B33CF82BA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73E5EE21-95B8-2FCC-93AD-26C1E88F9C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</p:spTree>
    <p:extLst>
      <p:ext uri="{BB962C8B-B14F-4D97-AF65-F5344CB8AC3E}">
        <p14:creationId xmlns:p14="http://schemas.microsoft.com/office/powerpoint/2010/main" val="301310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0C65-FFE6-7C46-1139-C6604A8D5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8E2DC-D64D-01EE-645F-59953ECD4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2A4DE-BA29-0A77-843A-ECE3EA24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1BBC-1FB1-CF42-97DE-429A9A932D09}" type="datetime1">
              <a:rPr lang="en-GB" smtClean="0"/>
              <a:t>02/01/2023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B8D5B-CCF8-0E73-76E6-0A28AB83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C8F12-AFBC-132C-BB4E-1A1F08DB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9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9B96-34B7-AC42-C205-44D1AE67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5155D-7205-C6C0-9BA4-54F27BBEF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9C4E5-8514-E159-D89C-A70E9ED1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E0F-367B-5E4D-A060-D07099A2A57B}" type="datetime1">
              <a:rPr lang="en-GB" smtClean="0"/>
              <a:t>02/01/2023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B97A9-26C9-9C3F-F3FB-6C6F0214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9E497-1A3D-82B0-E729-5F5EB4AA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1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0FA9-893F-7C0A-0BE1-83AAEF01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05CEC-1DC6-6CB6-4FA8-780716B29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CF331-4382-8BD9-9F60-96E33CFA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7D9F-02AE-8C4C-8366-324CA41FC921}" type="datetime1">
              <a:rPr lang="en-GB" smtClean="0"/>
              <a:t>02/01/2023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E8262-35D2-80F6-0555-DB4DF1B4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E31D-778A-EEFB-2AF1-7036B3463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61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B742-B424-ABE9-A6B3-0C2E44863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104EA-95A4-8548-7FCA-EEE9BA9F4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78D27-C917-E813-6523-C220FE1B4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C32E9-FF80-1B71-D641-90D6D62A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D2A27-6742-3346-BCE3-BF7CFB9E8C39}" type="datetime1">
              <a:rPr lang="en-GB" smtClean="0"/>
              <a:t>02/01/2023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83965-8046-FBF8-A6AF-4E7851ED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D7A03-EFC5-2359-3E29-F49B437B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19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5830-DC44-6044-2AAC-0E494530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82339-F347-40C7-1C42-A467DF24F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FFC23-6D17-F6A6-8C4D-E47F35035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063BB-5742-B707-67D7-DB71A92FE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75B523-400D-0DA0-8E9E-995DC305D3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785214-EA98-AE8F-51F9-8CFC8298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696B-D3DA-7147-92AA-24AF50D6866E}" type="datetime1">
              <a:rPr lang="en-GB" smtClean="0"/>
              <a:t>02/01/2023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D76FC2-36F9-1B41-2C89-B6D34686B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D7184-C4D4-0B95-FB76-0C664E54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6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1E12-03DC-D009-E5DF-C9FC89AF5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BE0F7-83E6-9584-8E5C-C1E13D84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67850-E3AE-6E48-A4C4-09CE8E42EE6A}" type="datetime1">
              <a:rPr lang="en-GB" smtClean="0"/>
              <a:t>02/01/2023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48AA4-915E-6D4B-BE7D-63B5C2D6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7050B-5E95-72ED-74A9-F6C9FA7E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21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E08D7-97EC-BD1B-BDAD-408B2B3B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5C91-78C9-4A4E-B27A-9DCCB4C4D5D0}" type="datetime1">
              <a:rPr lang="en-GB" smtClean="0"/>
              <a:t>02/01/2023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F680F-DFBA-FEB9-2DB4-1842EF15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736F1-BA7E-9E36-400D-0BFD11DD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72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11DC-9317-FCEE-31D3-85BB72F0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ABA7E-0EEF-5A1B-2D69-AA4F6CC2C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ECEB3-28CE-C05E-E98F-D04F581D1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C7807-BA6B-AD61-283E-8620A4E69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0A6A-0C37-6E42-9797-C98A2C6754A2}" type="datetime1">
              <a:rPr lang="en-GB" smtClean="0"/>
              <a:t>02/01/2023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DFAC5-6C5B-84D0-37CA-30E39B6A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122C9-2D1A-BE9C-F673-CD4725A7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87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C210-D5BB-3149-36B1-4C0C0FC38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D439F6-D372-6134-6DBC-2DB0464EF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4E754-3361-C30C-EE17-F447AA56D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B462C-2D75-1986-C167-18DAB335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69C1-BEDB-1C4F-9AB6-22E8DB5DDEF2}" type="datetime1">
              <a:rPr lang="en-GB" smtClean="0"/>
              <a:t>02/01/2023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313A8-8B79-2EF7-EB32-FC659FE0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537D5-2D4B-4EA6-84D6-27DC6F50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45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C7AFD-909B-B430-C989-9C43E50D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D1661-785D-E788-F2AA-BD5882569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2B9B4-DE82-F10C-957B-4F0A32578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23A-A8FE-644F-B4E2-952665DC544E}" type="datetime1">
              <a:rPr lang="en-GB" smtClean="0"/>
              <a:t>02/01/2023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02BE-86DF-A3D2-039F-388E41084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CDF43-7F70-0D09-EED1-DAEAC1A0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82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F7950-C0E1-1084-632F-D8417E786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5B099-DF92-F6D4-4673-82D550AC8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07719-1ABA-C5B2-4068-F2F03B6B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B114-D743-E744-B5D4-1DF86A88B801}" type="datetime1">
              <a:rPr lang="en-GB" smtClean="0"/>
              <a:t>02/01/2023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D0F98-EFBD-8284-AC21-EA50DCED6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6AA0F-BE04-0E0E-FE15-EC5F6701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34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06DD-1EC6-CD6B-6D68-79826C859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8575F1-AB56-3883-3CED-5EE6935B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76D7-7D9D-1648-A259-0463F5C16F3C}" type="datetime1">
              <a:rPr lang="en-GB" smtClean="0"/>
              <a:t>02/01/2023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5474-DF61-C402-9448-DC4170758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51287-0473-C29B-BEDD-606EC8973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21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rategy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2539861" y="6523945"/>
            <a:ext cx="3420000" cy="216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4" name="Graphic 3" descr="Playbook with solid fill">
            <a:extLst>
              <a:ext uri="{FF2B5EF4-FFF2-40B4-BE49-F238E27FC236}">
                <a16:creationId xmlns:a16="http://schemas.microsoft.com/office/drawing/2014/main" id="{3E88ACF4-D413-0C37-D3AE-6138F73062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4497" y="6539073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2539861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STRATEGY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1476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96BC8A83-CC11-4C39-6E71-80464B6BCC5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B652FC-F0D2-780D-4A88-697B150B869C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31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10C1DBB8-E532-7A1A-349C-0B6FC580BB2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44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A0BC398-3D20-2C05-9C4F-61A38839DA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FCEF8B9-1720-EBA2-8589-52B3296CF64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4E70339B-AEDB-BAAE-4783-ABE2E5B35D02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45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E9043-7EC0-2E89-DFB3-C8CC8626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AC132-2567-684E-308C-579963837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FDDBF-7021-41AB-DCA8-FA80BA1ED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0F611-7253-9A45-836D-880777C29E4D}" type="datetime1">
              <a:rPr lang="en-GB" smtClean="0"/>
              <a:t>02/01/2023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21102-B097-80EA-AAF4-95EF8422D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FFDBE-C98D-0D35-BA90-CA57E204F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5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61" r:id="rId3"/>
    <p:sldLayoutId id="2147483673" r:id="rId4"/>
    <p:sldLayoutId id="2147483670" r:id="rId5"/>
    <p:sldLayoutId id="2147483672" r:id="rId6"/>
    <p:sldLayoutId id="2147483665" r:id="rId7"/>
    <p:sldLayoutId id="2147483666" r:id="rId8"/>
    <p:sldLayoutId id="2147483649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  <p:sldLayoutId id="2147483660" r:id="rId20"/>
    <p:sldLayoutId id="2147483674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emf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6.emf"/><Relationship Id="rId10" Type="http://schemas.openxmlformats.org/officeDocument/2006/relationships/image" Target="../media/image43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4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6.emf"/><Relationship Id="rId10" Type="http://schemas.openxmlformats.org/officeDocument/2006/relationships/image" Target="../media/image43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4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6.emf"/><Relationship Id="rId10" Type="http://schemas.openxmlformats.org/officeDocument/2006/relationships/image" Target="../media/image43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4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6.emf"/><Relationship Id="rId10" Type="http://schemas.openxmlformats.org/officeDocument/2006/relationships/image" Target="../media/image43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4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6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6.emf"/><Relationship Id="rId10" Type="http://schemas.openxmlformats.org/officeDocument/2006/relationships/image" Target="../media/image43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42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7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36.emf"/><Relationship Id="rId9" Type="http://schemas.openxmlformats.org/officeDocument/2006/relationships/image" Target="../media/image49.png"/><Relationship Id="rId14" Type="http://schemas.openxmlformats.org/officeDocument/2006/relationships/image" Target="../media/image5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7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47.png"/><Relationship Id="rId12" Type="http://schemas.openxmlformats.org/officeDocument/2006/relationships/image" Target="../media/image56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8.xml"/><Relationship Id="rId6" Type="http://schemas.openxmlformats.org/officeDocument/2006/relationships/image" Target="../media/image46.svg"/><Relationship Id="rId11" Type="http://schemas.openxmlformats.org/officeDocument/2006/relationships/image" Target="../media/image55.pn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36.emf"/><Relationship Id="rId9" Type="http://schemas.openxmlformats.org/officeDocument/2006/relationships/image" Target="../media/image49.png"/><Relationship Id="rId14" Type="http://schemas.openxmlformats.org/officeDocument/2006/relationships/image" Target="../media/image5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61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47.png"/><Relationship Id="rId12" Type="http://schemas.openxmlformats.org/officeDocument/2006/relationships/image" Target="../media/image60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9.xml"/><Relationship Id="rId6" Type="http://schemas.openxmlformats.org/officeDocument/2006/relationships/image" Target="../media/image46.svg"/><Relationship Id="rId11" Type="http://schemas.openxmlformats.org/officeDocument/2006/relationships/image" Target="../media/image59.pn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36.emf"/><Relationship Id="rId9" Type="http://schemas.openxmlformats.org/officeDocument/2006/relationships/image" Target="../media/image49.png"/><Relationship Id="rId14" Type="http://schemas.openxmlformats.org/officeDocument/2006/relationships/image" Target="../media/image6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9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6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7" Type="http://schemas.openxmlformats.org/officeDocument/2006/relationships/image" Target="../media/image79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sv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sv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7" Type="http://schemas.openxmlformats.org/officeDocument/2006/relationships/image" Target="../media/image79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sv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8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5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311DD-92E0-79C5-850C-499FE80A5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/>
              <a:t>East African Safaris: </a:t>
            </a:r>
            <a:r>
              <a:rPr lang="en-GB"/>
              <a:t>growing and differentiating in a crowded market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C0799C-E700-4EFB-1EC1-CAFF76E7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9D197-317F-82EA-20B2-25DDD22A56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err="1"/>
              <a:t>Mamaland</a:t>
            </a:r>
            <a:r>
              <a:rPr lang="en-GB"/>
              <a:t> Safaris and Woodland Lodges</a:t>
            </a:r>
          </a:p>
        </p:txBody>
      </p:sp>
    </p:spTree>
    <p:extLst>
      <p:ext uri="{BB962C8B-B14F-4D97-AF65-F5344CB8AC3E}">
        <p14:creationId xmlns:p14="http://schemas.microsoft.com/office/powerpoint/2010/main" val="115456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D77A2BB-33A5-9E98-787E-0C72765563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54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8335-7E51-95B2-3F3D-E37CC823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720000"/>
          </a:xfrm>
        </p:spPr>
        <p:txBody>
          <a:bodyPr/>
          <a:lstStyle/>
          <a:p>
            <a:r>
              <a:rPr lang="en-GB"/>
              <a:t>Executive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55B287-B310-D87D-D556-751C8BD3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3E8438-753B-9890-7913-BB32C73E49C4}"/>
              </a:ext>
            </a:extLst>
          </p:cNvPr>
          <p:cNvGrpSpPr/>
          <p:nvPr/>
        </p:nvGrpSpPr>
        <p:grpSpPr>
          <a:xfrm>
            <a:off x="224015" y="1079888"/>
            <a:ext cx="11739729" cy="647389"/>
            <a:chOff x="224015" y="1299809"/>
            <a:chExt cx="11739729" cy="6473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B12325-A765-B766-00B4-7EF8E6D29248}"/>
                </a:ext>
              </a:extLst>
            </p:cNvPr>
            <p:cNvSpPr txBox="1"/>
            <p:nvPr/>
          </p:nvSpPr>
          <p:spPr>
            <a:xfrm>
              <a:off x="224015" y="1300867"/>
              <a:ext cx="1228300" cy="6463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CHALLENGE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CB2491-EE0B-FB9A-D6C6-D5B8B6EC1BB6}"/>
                </a:ext>
              </a:extLst>
            </p:cNvPr>
            <p:cNvCxnSpPr>
              <a:cxnSpLocks/>
            </p:cNvCxnSpPr>
            <p:nvPr/>
          </p:nvCxnSpPr>
          <p:spPr>
            <a:xfrm>
              <a:off x="1552567" y="1305978"/>
              <a:ext cx="0" cy="641218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CEDC65-E2C4-CCB1-0024-64E74D351A57}"/>
                </a:ext>
              </a:extLst>
            </p:cNvPr>
            <p:cNvSpPr txBox="1"/>
            <p:nvPr/>
          </p:nvSpPr>
          <p:spPr>
            <a:xfrm>
              <a:off x="1786274" y="1299809"/>
              <a:ext cx="10177470" cy="641218"/>
            </a:xfrm>
            <a:prstGeom prst="roundRect">
              <a:avLst>
                <a:gd name="adj" fmla="val 7361"/>
              </a:avLst>
            </a:prstGeom>
            <a:noFill/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1600">
                  <a:effectLst/>
                  <a:latin typeface="+mj-lt"/>
                </a:rPr>
                <a:t>Where should </a:t>
              </a:r>
              <a:r>
                <a:rPr lang="en-GB" sz="1600" err="1">
                  <a:effectLst/>
                  <a:latin typeface="+mj-lt"/>
                </a:rPr>
                <a:t>Byarugaba</a:t>
              </a:r>
              <a:r>
                <a:rPr lang="en-GB" sz="1600">
                  <a:effectLst/>
                  <a:latin typeface="+mj-lt"/>
                </a:rPr>
                <a:t> invest further in his business</a:t>
              </a:r>
              <a:r>
                <a:rPr lang="en-GB" sz="1600">
                  <a:latin typeface="+mj-lt"/>
                </a:rPr>
                <a:t>?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8371D70-DC91-FE24-DFD6-E528EB75E675}"/>
              </a:ext>
            </a:extLst>
          </p:cNvPr>
          <p:cNvGrpSpPr/>
          <p:nvPr/>
        </p:nvGrpSpPr>
        <p:grpSpPr>
          <a:xfrm>
            <a:off x="224009" y="2004848"/>
            <a:ext cx="11638761" cy="1100281"/>
            <a:chOff x="352415" y="1880698"/>
            <a:chExt cx="11638761" cy="110028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E6BC7C-BAB0-B648-3153-FCAA738BBC32}"/>
                </a:ext>
              </a:extLst>
            </p:cNvPr>
            <p:cNvSpPr/>
            <p:nvPr/>
          </p:nvSpPr>
          <p:spPr>
            <a:xfrm>
              <a:off x="2017030" y="1887019"/>
              <a:ext cx="3096000" cy="10821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Fluctuating tourist industry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326A5E0-FF33-9488-3B7D-E5EEC97C06C8}"/>
                </a:ext>
              </a:extLst>
            </p:cNvPr>
            <p:cNvSpPr/>
            <p:nvPr/>
          </p:nvSpPr>
          <p:spPr>
            <a:xfrm>
              <a:off x="5456103" y="1898808"/>
              <a:ext cx="3096000" cy="108217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Focused value proposition for growth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8B55B8A-BDAE-B762-BD9D-45F50FEA936B}"/>
                </a:ext>
              </a:extLst>
            </p:cNvPr>
            <p:cNvSpPr txBox="1"/>
            <p:nvPr/>
          </p:nvSpPr>
          <p:spPr>
            <a:xfrm>
              <a:off x="352415" y="1887020"/>
              <a:ext cx="1228300" cy="108217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KEY ISSUES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E5968E3-CDD4-8EA5-1DAB-5CEF35C9C2EE}"/>
                </a:ext>
              </a:extLst>
            </p:cNvPr>
            <p:cNvCxnSpPr>
              <a:cxnSpLocks/>
            </p:cNvCxnSpPr>
            <p:nvPr/>
          </p:nvCxnSpPr>
          <p:spPr>
            <a:xfrm>
              <a:off x="1683022" y="1880698"/>
              <a:ext cx="6363" cy="1082171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77C3461-05FA-4FB5-F1F3-D46E9456242B}"/>
                </a:ext>
              </a:extLst>
            </p:cNvPr>
            <p:cNvSpPr/>
            <p:nvPr/>
          </p:nvSpPr>
          <p:spPr>
            <a:xfrm>
              <a:off x="8895176" y="1889189"/>
              <a:ext cx="3096000" cy="108217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Low profitability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3821773-D351-5C49-7D55-D389AD092EC3}"/>
              </a:ext>
            </a:extLst>
          </p:cNvPr>
          <p:cNvGrpSpPr/>
          <p:nvPr/>
        </p:nvGrpSpPr>
        <p:grpSpPr>
          <a:xfrm>
            <a:off x="224008" y="5566287"/>
            <a:ext cx="11633052" cy="746374"/>
            <a:chOff x="377860" y="5417924"/>
            <a:chExt cx="11633052" cy="7463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9352B6F-903F-B631-62C5-A4646E5DEC8B}"/>
                </a:ext>
              </a:extLst>
            </p:cNvPr>
            <p:cNvSpPr/>
            <p:nvPr/>
          </p:nvSpPr>
          <p:spPr>
            <a:xfrm>
              <a:off x="2042475" y="5417925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17.9%</a:t>
              </a:r>
              <a:br>
                <a:rPr lang="en-AU" sz="1600">
                  <a:solidFill>
                    <a:schemeClr val="tx1"/>
                  </a:solidFill>
                </a:rPr>
              </a:br>
              <a:r>
                <a:rPr lang="en-AU" sz="1600">
                  <a:solidFill>
                    <a:schemeClr val="tx1"/>
                  </a:solidFill>
                </a:rPr>
                <a:t>Net Profit Margin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49D95E4-1ECA-1D2A-84DC-2F1A4AC4D3F8}"/>
                </a:ext>
              </a:extLst>
            </p:cNvPr>
            <p:cNvSpPr/>
            <p:nvPr/>
          </p:nvSpPr>
          <p:spPr>
            <a:xfrm>
              <a:off x="5475847" y="5417925"/>
              <a:ext cx="3101693" cy="7345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32%</a:t>
              </a:r>
              <a:br>
                <a:rPr lang="en-AU" sz="2400">
                  <a:solidFill>
                    <a:schemeClr val="tx1"/>
                  </a:solidFill>
                </a:rPr>
              </a:br>
              <a:r>
                <a:rPr lang="en-AU" sz="1400">
                  <a:solidFill>
                    <a:schemeClr val="tx1"/>
                  </a:solidFill>
                </a:rPr>
                <a:t>Revenue CAGR</a:t>
              </a:r>
              <a:endParaRPr lang="en-AU" sz="1600">
                <a:solidFill>
                  <a:schemeClr val="tx1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C1094AC-FDC8-ACD2-5379-8AB36D5708B9}"/>
                </a:ext>
              </a:extLst>
            </p:cNvPr>
            <p:cNvSpPr/>
            <p:nvPr/>
          </p:nvSpPr>
          <p:spPr>
            <a:xfrm>
              <a:off x="8919655" y="5429713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8.8x</a:t>
              </a:r>
              <a:endParaRPr lang="en-AU" sz="2000">
                <a:solidFill>
                  <a:srgbClr val="1B4344"/>
                </a:solidFill>
              </a:endParaRPr>
            </a:p>
            <a:p>
              <a:pPr algn="ctr"/>
              <a:r>
                <a:rPr lang="en-AU" sz="1400">
                  <a:solidFill>
                    <a:schemeClr val="tx1"/>
                  </a:solidFill>
                </a:rPr>
                <a:t>Net Profit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5E7CD4-AD11-7702-2E63-5E3E3A2F8631}"/>
                </a:ext>
              </a:extLst>
            </p:cNvPr>
            <p:cNvSpPr txBox="1"/>
            <p:nvPr/>
          </p:nvSpPr>
          <p:spPr>
            <a:xfrm>
              <a:off x="377860" y="5417924"/>
              <a:ext cx="1228300" cy="73458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IMPACT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3EAA14-5DFA-D2E0-4030-CFAC463DBE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0088" y="5417925"/>
              <a:ext cx="4743" cy="734586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2F6E9DA-0B77-869C-717D-303FAE0854F0}"/>
              </a:ext>
            </a:extLst>
          </p:cNvPr>
          <p:cNvGrpSpPr/>
          <p:nvPr/>
        </p:nvGrpSpPr>
        <p:grpSpPr>
          <a:xfrm>
            <a:off x="224009" y="3373082"/>
            <a:ext cx="11663060" cy="1915635"/>
            <a:chOff x="224009" y="3444421"/>
            <a:chExt cx="11663060" cy="19156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A928F6B-3C21-AE72-BC07-AD0C4AD4EEF3}"/>
                </a:ext>
              </a:extLst>
            </p:cNvPr>
            <p:cNvGrpSpPr/>
            <p:nvPr/>
          </p:nvGrpSpPr>
          <p:grpSpPr>
            <a:xfrm>
              <a:off x="224009" y="3444421"/>
              <a:ext cx="11663060" cy="1911634"/>
              <a:chOff x="349537" y="3266611"/>
              <a:chExt cx="11663060" cy="1911634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3D2FDA-FA22-993E-1681-749CA0138DD3}"/>
                  </a:ext>
                </a:extLst>
              </p:cNvPr>
              <p:cNvSpPr txBox="1"/>
              <p:nvPr/>
            </p:nvSpPr>
            <p:spPr>
              <a:xfrm>
                <a:off x="2014154" y="3266611"/>
                <a:ext cx="9972811" cy="436336"/>
              </a:xfrm>
              <a:prstGeom prst="rect">
                <a:avLst/>
              </a:prstGeom>
              <a:solidFill>
                <a:srgbClr val="1B4344"/>
              </a:solidFill>
              <a:ln>
                <a:noFill/>
              </a:ln>
            </p:spPr>
            <p:txBody>
              <a:bodyPr wrap="square" lIns="90000" tIns="45720" rIns="91440" bIns="45720" rtlCol="0" anchor="ctr">
                <a:no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</a:rPr>
                  <a:t>The Real Uganda: an authentic experience for all </a:t>
                </a:r>
              </a:p>
            </p:txBody>
          </p:sp>
          <p:sp>
            <p:nvSpPr>
              <p:cNvPr id="12" name="Left Brace 11">
                <a:extLst>
                  <a:ext uri="{FF2B5EF4-FFF2-40B4-BE49-F238E27FC236}">
                    <a16:creationId xmlns:a16="http://schemas.microsoft.com/office/drawing/2014/main" id="{967FA414-2847-2A31-E060-51A041AB763D}"/>
                  </a:ext>
                </a:extLst>
              </p:cNvPr>
              <p:cNvSpPr/>
              <p:nvPr/>
            </p:nvSpPr>
            <p:spPr>
              <a:xfrm rot="5400000">
                <a:off x="6945021" y="-1225838"/>
                <a:ext cx="91152" cy="10044000"/>
              </a:xfrm>
              <a:prstGeom prst="leftBrace">
                <a:avLst>
                  <a:gd name="adj1" fmla="val 8333"/>
                  <a:gd name="adj2" fmla="val 49842"/>
                </a:avLst>
              </a:prstGeom>
              <a:noFill/>
              <a:ln w="28575">
                <a:solidFill>
                  <a:srgbClr val="1B43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E4C2DB-717A-9A08-B0D3-208583F197BF}"/>
                  </a:ext>
                </a:extLst>
              </p:cNvPr>
              <p:cNvSpPr txBox="1"/>
              <p:nvPr/>
            </p:nvSpPr>
            <p:spPr>
              <a:xfrm>
                <a:off x="349537" y="3266611"/>
                <a:ext cx="1228300" cy="1911634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b="1">
                    <a:solidFill>
                      <a:srgbClr val="1B4344"/>
                    </a:solidFill>
                  </a:rPr>
                  <a:t>STRATEGY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84411E9-A56E-9ED4-3CDF-1A622DC9CE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87651" y="3266611"/>
                <a:ext cx="0" cy="1911633"/>
              </a:xfrm>
              <a:prstGeom prst="line">
                <a:avLst/>
              </a:prstGeom>
              <a:ln w="28575">
                <a:solidFill>
                  <a:srgbClr val="1B43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BA30D3-3B37-B4F1-B594-CC1DFA7D8D4E}"/>
                </a:ext>
              </a:extLst>
            </p:cNvPr>
            <p:cNvSpPr txBox="1"/>
            <p:nvPr/>
          </p:nvSpPr>
          <p:spPr>
            <a:xfrm>
              <a:off x="1888626" y="4074688"/>
              <a:ext cx="4842000" cy="4363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 b="1"/>
                <a:t>Uganda Close Up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48BC3A-4435-6465-7F2B-95A5B1A0545C}"/>
                </a:ext>
              </a:extLst>
            </p:cNvPr>
            <p:cNvSpPr txBox="1"/>
            <p:nvPr/>
          </p:nvSpPr>
          <p:spPr>
            <a:xfrm>
              <a:off x="7019437" y="4074688"/>
              <a:ext cx="4842000" cy="4363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 b="1"/>
                <a:t>Twitcher Tours Uganda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7F3762-19F0-6083-8726-1F95AF85531B}"/>
                </a:ext>
              </a:extLst>
            </p:cNvPr>
            <p:cNvSpPr txBox="1"/>
            <p:nvPr/>
          </p:nvSpPr>
          <p:spPr>
            <a:xfrm>
              <a:off x="1888627" y="4572489"/>
              <a:ext cx="4872780" cy="787567"/>
            </a:xfrm>
            <a:prstGeom prst="roundRect">
              <a:avLst>
                <a:gd name="adj" fmla="val 12778"/>
              </a:avLst>
            </a:prstGeom>
            <a:noFill/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/>
                <a:t>An authentic Ugandan leisure and food experience that brings the jungle to you with a focus on people, food and nature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4037D0-FBC0-639D-1F64-CBFB9DAA95AF}"/>
                </a:ext>
              </a:extLst>
            </p:cNvPr>
            <p:cNvSpPr txBox="1"/>
            <p:nvPr/>
          </p:nvSpPr>
          <p:spPr>
            <a:xfrm>
              <a:off x="6844149" y="4568487"/>
              <a:ext cx="4872780" cy="787567"/>
            </a:xfrm>
            <a:prstGeom prst="roundRect">
              <a:avLst>
                <a:gd name="adj" fmla="val 12778"/>
              </a:avLst>
            </a:prstGeom>
            <a:noFill/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/>
                <a:t>Provides specialized bird watching tours for bird enthusiasts from around the world, with a focus on local expertise and knowledgeable guides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85B99D1-03AB-B5ED-144C-5669517C1B64}"/>
                </a:ext>
              </a:extLst>
            </p:cNvPr>
            <p:cNvCxnSpPr>
              <a:cxnSpLocks/>
            </p:cNvCxnSpPr>
            <p:nvPr/>
          </p:nvCxnSpPr>
          <p:spPr>
            <a:xfrm>
              <a:off x="6888075" y="4568487"/>
              <a:ext cx="0" cy="787567"/>
            </a:xfrm>
            <a:prstGeom prst="line">
              <a:avLst/>
            </a:prstGeom>
            <a:ln w="19050">
              <a:solidFill>
                <a:srgbClr val="88B6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83612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F54E189B-E000-5580-E2D3-FE8D179883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4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52DF17-AF55-E9BB-88E1-DEA6F669A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413373-097C-0A4A-3A8D-A157425F1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 fluctuating tourist industry requires a resilient and focussed business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4A224-BD3C-7F5B-5BC1-129B4D9CEA3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81DADF3-7F32-A021-6523-E1D6DAAC33E7}"/>
              </a:ext>
            </a:extLst>
          </p:cNvPr>
          <p:cNvSpPr/>
          <p:nvPr/>
        </p:nvSpPr>
        <p:spPr>
          <a:xfrm>
            <a:off x="3355303" y="3184604"/>
            <a:ext cx="1300438" cy="1092061"/>
          </a:xfrm>
          <a:custGeom>
            <a:avLst/>
            <a:gdLst>
              <a:gd name="connsiteX0" fmla="*/ 0 w 1092061"/>
              <a:gd name="connsiteY0" fmla="*/ 546031 h 1092061"/>
              <a:gd name="connsiteX1" fmla="*/ 546031 w 1092061"/>
              <a:gd name="connsiteY1" fmla="*/ 0 h 1092061"/>
              <a:gd name="connsiteX2" fmla="*/ 1092062 w 1092061"/>
              <a:gd name="connsiteY2" fmla="*/ 546031 h 1092061"/>
              <a:gd name="connsiteX3" fmla="*/ 546031 w 1092061"/>
              <a:gd name="connsiteY3" fmla="*/ 1092062 h 1092061"/>
              <a:gd name="connsiteX4" fmla="*/ 0 w 1092061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061" h="1092061">
                <a:moveTo>
                  <a:pt x="0" y="546031"/>
                </a:moveTo>
                <a:cubicBezTo>
                  <a:pt x="0" y="244466"/>
                  <a:pt x="244466" y="0"/>
                  <a:pt x="546031" y="0"/>
                </a:cubicBezTo>
                <a:cubicBezTo>
                  <a:pt x="847596" y="0"/>
                  <a:pt x="1092062" y="244466"/>
                  <a:pt x="1092062" y="546031"/>
                </a:cubicBezTo>
                <a:cubicBezTo>
                  <a:pt x="1092062" y="847596"/>
                  <a:pt x="847596" y="1092062"/>
                  <a:pt x="546031" y="1092062"/>
                </a:cubicBezTo>
                <a:cubicBezTo>
                  <a:pt x="244466" y="1092062"/>
                  <a:pt x="0" y="847596"/>
                  <a:pt x="0" y="546031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0249" tIns="180249" rIns="180249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100" b="1" kern="1200"/>
              <a:t>Tourism Fluctuation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51F9B25-558D-345D-CA48-F59B8A1D9221}"/>
              </a:ext>
            </a:extLst>
          </p:cNvPr>
          <p:cNvSpPr/>
          <p:nvPr/>
        </p:nvSpPr>
        <p:spPr>
          <a:xfrm rot="16200000">
            <a:off x="3816259" y="2722183"/>
            <a:ext cx="231620" cy="371300"/>
          </a:xfrm>
          <a:custGeom>
            <a:avLst/>
            <a:gdLst>
              <a:gd name="connsiteX0" fmla="*/ 0 w 231620"/>
              <a:gd name="connsiteY0" fmla="*/ 74260 h 371300"/>
              <a:gd name="connsiteX1" fmla="*/ 115810 w 231620"/>
              <a:gd name="connsiteY1" fmla="*/ 74260 h 371300"/>
              <a:gd name="connsiteX2" fmla="*/ 115810 w 231620"/>
              <a:gd name="connsiteY2" fmla="*/ 0 h 371300"/>
              <a:gd name="connsiteX3" fmla="*/ 231620 w 231620"/>
              <a:gd name="connsiteY3" fmla="*/ 185650 h 371300"/>
              <a:gd name="connsiteX4" fmla="*/ 115810 w 231620"/>
              <a:gd name="connsiteY4" fmla="*/ 371300 h 371300"/>
              <a:gd name="connsiteX5" fmla="*/ 115810 w 231620"/>
              <a:gd name="connsiteY5" fmla="*/ 297040 h 371300"/>
              <a:gd name="connsiteX6" fmla="*/ 0 w 231620"/>
              <a:gd name="connsiteY6" fmla="*/ 297040 h 371300"/>
              <a:gd name="connsiteX7" fmla="*/ 0 w 231620"/>
              <a:gd name="connsiteY7" fmla="*/ 74260 h 3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620" h="371300">
                <a:moveTo>
                  <a:pt x="0" y="74260"/>
                </a:moveTo>
                <a:lnTo>
                  <a:pt x="115810" y="74260"/>
                </a:lnTo>
                <a:lnTo>
                  <a:pt x="115810" y="0"/>
                </a:lnTo>
                <a:lnTo>
                  <a:pt x="231620" y="185650"/>
                </a:lnTo>
                <a:lnTo>
                  <a:pt x="115810" y="371300"/>
                </a:lnTo>
                <a:lnTo>
                  <a:pt x="115810" y="297040"/>
                </a:lnTo>
                <a:lnTo>
                  <a:pt x="0" y="297040"/>
                </a:lnTo>
                <a:lnTo>
                  <a:pt x="0" y="7426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260" rIns="69485" bIns="742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A7C972D-C26C-335D-8ED3-D48DF7D997D0}"/>
              </a:ext>
            </a:extLst>
          </p:cNvPr>
          <p:cNvSpPr/>
          <p:nvPr/>
        </p:nvSpPr>
        <p:spPr>
          <a:xfrm>
            <a:off x="2265872" y="1625179"/>
            <a:ext cx="2966483" cy="1057588"/>
          </a:xfrm>
          <a:custGeom>
            <a:avLst/>
            <a:gdLst>
              <a:gd name="connsiteX0" fmla="*/ 0 w 1528503"/>
              <a:gd name="connsiteY0" fmla="*/ 546031 h 1092061"/>
              <a:gd name="connsiteX1" fmla="*/ 764252 w 1528503"/>
              <a:gd name="connsiteY1" fmla="*/ 0 h 1092061"/>
              <a:gd name="connsiteX2" fmla="*/ 1528504 w 1528503"/>
              <a:gd name="connsiteY2" fmla="*/ 546031 h 1092061"/>
              <a:gd name="connsiteX3" fmla="*/ 764252 w 1528503"/>
              <a:gd name="connsiteY3" fmla="*/ 1092062 h 1092061"/>
              <a:gd name="connsiteX4" fmla="*/ 0 w 1528503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503" h="1092061">
                <a:moveTo>
                  <a:pt x="0" y="546031"/>
                </a:moveTo>
                <a:cubicBezTo>
                  <a:pt x="0" y="244466"/>
                  <a:pt x="342167" y="0"/>
                  <a:pt x="764252" y="0"/>
                </a:cubicBezTo>
                <a:cubicBezTo>
                  <a:pt x="1186337" y="0"/>
                  <a:pt x="1528504" y="244466"/>
                  <a:pt x="1528504" y="546031"/>
                </a:cubicBezTo>
                <a:cubicBezTo>
                  <a:pt x="1528504" y="847596"/>
                  <a:pt x="1186337" y="1092062"/>
                  <a:pt x="764252" y="1092062"/>
                </a:cubicBezTo>
                <a:cubicBezTo>
                  <a:pt x="342167" y="1092062"/>
                  <a:pt x="0" y="847596"/>
                  <a:pt x="0" y="546031"/>
                </a:cubicBezTo>
                <a:close/>
              </a:path>
            </a:pathLst>
          </a:custGeom>
          <a:solidFill>
            <a:srgbClr val="1B434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4164" tIns="180249" rIns="244164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kern="1200" dirty="0"/>
              <a:t>A misunderstood Perception of Crime in Africa (civil unrest)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CB59576-F162-F41E-C61A-EDB19892BA8A}"/>
              </a:ext>
            </a:extLst>
          </p:cNvPr>
          <p:cNvSpPr/>
          <p:nvPr/>
        </p:nvSpPr>
        <p:spPr>
          <a:xfrm rot="19528530">
            <a:off x="4593072" y="3040578"/>
            <a:ext cx="277095" cy="371300"/>
          </a:xfrm>
          <a:custGeom>
            <a:avLst/>
            <a:gdLst>
              <a:gd name="connsiteX0" fmla="*/ 0 w 277095"/>
              <a:gd name="connsiteY0" fmla="*/ 74260 h 371300"/>
              <a:gd name="connsiteX1" fmla="*/ 138548 w 277095"/>
              <a:gd name="connsiteY1" fmla="*/ 74260 h 371300"/>
              <a:gd name="connsiteX2" fmla="*/ 138548 w 277095"/>
              <a:gd name="connsiteY2" fmla="*/ 0 h 371300"/>
              <a:gd name="connsiteX3" fmla="*/ 277095 w 277095"/>
              <a:gd name="connsiteY3" fmla="*/ 185650 h 371300"/>
              <a:gd name="connsiteX4" fmla="*/ 138548 w 277095"/>
              <a:gd name="connsiteY4" fmla="*/ 371300 h 371300"/>
              <a:gd name="connsiteX5" fmla="*/ 138548 w 277095"/>
              <a:gd name="connsiteY5" fmla="*/ 297040 h 371300"/>
              <a:gd name="connsiteX6" fmla="*/ 0 w 277095"/>
              <a:gd name="connsiteY6" fmla="*/ 297040 h 371300"/>
              <a:gd name="connsiteX7" fmla="*/ 0 w 277095"/>
              <a:gd name="connsiteY7" fmla="*/ 74260 h 3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7095" h="371300">
                <a:moveTo>
                  <a:pt x="0" y="74260"/>
                </a:moveTo>
                <a:lnTo>
                  <a:pt x="138548" y="74260"/>
                </a:lnTo>
                <a:lnTo>
                  <a:pt x="138548" y="0"/>
                </a:lnTo>
                <a:lnTo>
                  <a:pt x="277095" y="185650"/>
                </a:lnTo>
                <a:lnTo>
                  <a:pt x="138548" y="371300"/>
                </a:lnTo>
                <a:lnTo>
                  <a:pt x="138548" y="297040"/>
                </a:lnTo>
                <a:lnTo>
                  <a:pt x="0" y="297040"/>
                </a:lnTo>
                <a:lnTo>
                  <a:pt x="0" y="7426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4259" rIns="83128" bIns="742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0128C85-2A56-66F2-71E0-17E6FA784C1E}"/>
              </a:ext>
            </a:extLst>
          </p:cNvPr>
          <p:cNvSpPr/>
          <p:nvPr/>
        </p:nvSpPr>
        <p:spPr>
          <a:xfrm>
            <a:off x="5351328" y="3262512"/>
            <a:ext cx="1528503" cy="1092061"/>
          </a:xfrm>
          <a:custGeom>
            <a:avLst/>
            <a:gdLst>
              <a:gd name="connsiteX0" fmla="*/ 0 w 1528503"/>
              <a:gd name="connsiteY0" fmla="*/ 546031 h 1092061"/>
              <a:gd name="connsiteX1" fmla="*/ 764252 w 1528503"/>
              <a:gd name="connsiteY1" fmla="*/ 0 h 1092061"/>
              <a:gd name="connsiteX2" fmla="*/ 1528504 w 1528503"/>
              <a:gd name="connsiteY2" fmla="*/ 546031 h 1092061"/>
              <a:gd name="connsiteX3" fmla="*/ 764252 w 1528503"/>
              <a:gd name="connsiteY3" fmla="*/ 1092062 h 1092061"/>
              <a:gd name="connsiteX4" fmla="*/ 0 w 1528503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503" h="1092061">
                <a:moveTo>
                  <a:pt x="0" y="546031"/>
                </a:moveTo>
                <a:cubicBezTo>
                  <a:pt x="0" y="244466"/>
                  <a:pt x="342167" y="0"/>
                  <a:pt x="764252" y="0"/>
                </a:cubicBezTo>
                <a:cubicBezTo>
                  <a:pt x="1186337" y="0"/>
                  <a:pt x="1528504" y="244466"/>
                  <a:pt x="1528504" y="546031"/>
                </a:cubicBezTo>
                <a:cubicBezTo>
                  <a:pt x="1528504" y="847596"/>
                  <a:pt x="1186337" y="1092062"/>
                  <a:pt x="764252" y="1092062"/>
                </a:cubicBezTo>
                <a:cubicBezTo>
                  <a:pt x="342167" y="1092062"/>
                  <a:pt x="0" y="847596"/>
                  <a:pt x="0" y="546031"/>
                </a:cubicBezTo>
                <a:close/>
              </a:path>
            </a:pathLst>
          </a:custGeom>
          <a:solidFill>
            <a:srgbClr val="88B6B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4164" tIns="180249" rIns="244164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/>
              <a:t>Concerns with Poaching</a:t>
            </a:r>
            <a:endParaRPr lang="en-GB" sz="1600" kern="120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35C3A940-4B5A-4904-EA4B-01D14BD1D328}"/>
              </a:ext>
            </a:extLst>
          </p:cNvPr>
          <p:cNvSpPr/>
          <p:nvPr/>
        </p:nvSpPr>
        <p:spPr>
          <a:xfrm rot="3520283">
            <a:off x="4561749" y="4108457"/>
            <a:ext cx="276505" cy="371300"/>
          </a:xfrm>
          <a:custGeom>
            <a:avLst/>
            <a:gdLst>
              <a:gd name="connsiteX0" fmla="*/ 0 w 276505"/>
              <a:gd name="connsiteY0" fmla="*/ 74260 h 371300"/>
              <a:gd name="connsiteX1" fmla="*/ 138253 w 276505"/>
              <a:gd name="connsiteY1" fmla="*/ 74260 h 371300"/>
              <a:gd name="connsiteX2" fmla="*/ 138253 w 276505"/>
              <a:gd name="connsiteY2" fmla="*/ 0 h 371300"/>
              <a:gd name="connsiteX3" fmla="*/ 276505 w 276505"/>
              <a:gd name="connsiteY3" fmla="*/ 185650 h 371300"/>
              <a:gd name="connsiteX4" fmla="*/ 138253 w 276505"/>
              <a:gd name="connsiteY4" fmla="*/ 371300 h 371300"/>
              <a:gd name="connsiteX5" fmla="*/ 138253 w 276505"/>
              <a:gd name="connsiteY5" fmla="*/ 297040 h 371300"/>
              <a:gd name="connsiteX6" fmla="*/ 0 w 276505"/>
              <a:gd name="connsiteY6" fmla="*/ 297040 h 371300"/>
              <a:gd name="connsiteX7" fmla="*/ 0 w 276505"/>
              <a:gd name="connsiteY7" fmla="*/ 74260 h 3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6505" h="371300">
                <a:moveTo>
                  <a:pt x="0" y="74260"/>
                </a:moveTo>
                <a:lnTo>
                  <a:pt x="138253" y="74260"/>
                </a:lnTo>
                <a:lnTo>
                  <a:pt x="138253" y="0"/>
                </a:lnTo>
                <a:lnTo>
                  <a:pt x="276505" y="185650"/>
                </a:lnTo>
                <a:lnTo>
                  <a:pt x="138253" y="371300"/>
                </a:lnTo>
                <a:lnTo>
                  <a:pt x="138253" y="297040"/>
                </a:lnTo>
                <a:lnTo>
                  <a:pt x="0" y="297040"/>
                </a:lnTo>
                <a:lnTo>
                  <a:pt x="0" y="7426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259" rIns="82950" bIns="742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AE32F23-4EC6-4196-A4C4-53A6CD24A449}"/>
              </a:ext>
            </a:extLst>
          </p:cNvPr>
          <p:cNvSpPr/>
          <p:nvPr/>
        </p:nvSpPr>
        <p:spPr>
          <a:xfrm>
            <a:off x="4442010" y="4470606"/>
            <a:ext cx="2277580" cy="1092061"/>
          </a:xfrm>
          <a:custGeom>
            <a:avLst/>
            <a:gdLst>
              <a:gd name="connsiteX0" fmla="*/ 0 w 1528503"/>
              <a:gd name="connsiteY0" fmla="*/ 546031 h 1092061"/>
              <a:gd name="connsiteX1" fmla="*/ 764252 w 1528503"/>
              <a:gd name="connsiteY1" fmla="*/ 0 h 1092061"/>
              <a:gd name="connsiteX2" fmla="*/ 1528504 w 1528503"/>
              <a:gd name="connsiteY2" fmla="*/ 546031 h 1092061"/>
              <a:gd name="connsiteX3" fmla="*/ 764252 w 1528503"/>
              <a:gd name="connsiteY3" fmla="*/ 1092062 h 1092061"/>
              <a:gd name="connsiteX4" fmla="*/ 0 w 1528503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503" h="1092061">
                <a:moveTo>
                  <a:pt x="0" y="546031"/>
                </a:moveTo>
                <a:cubicBezTo>
                  <a:pt x="0" y="244466"/>
                  <a:pt x="342167" y="0"/>
                  <a:pt x="764252" y="0"/>
                </a:cubicBezTo>
                <a:cubicBezTo>
                  <a:pt x="1186337" y="0"/>
                  <a:pt x="1528504" y="244466"/>
                  <a:pt x="1528504" y="546031"/>
                </a:cubicBezTo>
                <a:cubicBezTo>
                  <a:pt x="1528504" y="847596"/>
                  <a:pt x="1186337" y="1092062"/>
                  <a:pt x="764252" y="1092062"/>
                </a:cubicBezTo>
                <a:cubicBezTo>
                  <a:pt x="342167" y="1092062"/>
                  <a:pt x="0" y="847596"/>
                  <a:pt x="0" y="546031"/>
                </a:cubicBezTo>
                <a:close/>
              </a:path>
            </a:pathLst>
          </a:custGeom>
          <a:solidFill>
            <a:srgbClr val="1B434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4164" tIns="180249" rIns="244164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kern="1200"/>
              <a:t>Poor neighbouring country relationships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CCC31352-1F0E-0341-8F42-A80219A95A65}"/>
              </a:ext>
            </a:extLst>
          </p:cNvPr>
          <p:cNvSpPr/>
          <p:nvPr/>
        </p:nvSpPr>
        <p:spPr>
          <a:xfrm rot="20561434">
            <a:off x="2951456" y="3952442"/>
            <a:ext cx="292292" cy="371301"/>
          </a:xfrm>
          <a:custGeom>
            <a:avLst/>
            <a:gdLst>
              <a:gd name="connsiteX0" fmla="*/ 0 w 292291"/>
              <a:gd name="connsiteY0" fmla="*/ 74260 h 371300"/>
              <a:gd name="connsiteX1" fmla="*/ 146146 w 292291"/>
              <a:gd name="connsiteY1" fmla="*/ 74260 h 371300"/>
              <a:gd name="connsiteX2" fmla="*/ 146146 w 292291"/>
              <a:gd name="connsiteY2" fmla="*/ 0 h 371300"/>
              <a:gd name="connsiteX3" fmla="*/ 292291 w 292291"/>
              <a:gd name="connsiteY3" fmla="*/ 185650 h 371300"/>
              <a:gd name="connsiteX4" fmla="*/ 146146 w 292291"/>
              <a:gd name="connsiteY4" fmla="*/ 371300 h 371300"/>
              <a:gd name="connsiteX5" fmla="*/ 146146 w 292291"/>
              <a:gd name="connsiteY5" fmla="*/ 297040 h 371300"/>
              <a:gd name="connsiteX6" fmla="*/ 0 w 292291"/>
              <a:gd name="connsiteY6" fmla="*/ 297040 h 371300"/>
              <a:gd name="connsiteX7" fmla="*/ 0 w 292291"/>
              <a:gd name="connsiteY7" fmla="*/ 74260 h 3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291" h="371300">
                <a:moveTo>
                  <a:pt x="292291" y="297040"/>
                </a:moveTo>
                <a:lnTo>
                  <a:pt x="146145" y="297040"/>
                </a:lnTo>
                <a:lnTo>
                  <a:pt x="146145" y="371300"/>
                </a:lnTo>
                <a:lnTo>
                  <a:pt x="0" y="185650"/>
                </a:lnTo>
                <a:lnTo>
                  <a:pt x="146145" y="0"/>
                </a:lnTo>
                <a:lnTo>
                  <a:pt x="146145" y="74260"/>
                </a:lnTo>
                <a:lnTo>
                  <a:pt x="292291" y="74260"/>
                </a:lnTo>
                <a:lnTo>
                  <a:pt x="292291" y="29704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686" tIns="74259" rIns="1" bIns="74261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EDE74C42-FEC0-6C40-1A2C-41323AF7249A}"/>
              </a:ext>
            </a:extLst>
          </p:cNvPr>
          <p:cNvSpPr/>
          <p:nvPr/>
        </p:nvSpPr>
        <p:spPr>
          <a:xfrm>
            <a:off x="452185" y="4004190"/>
            <a:ext cx="1941978" cy="1092061"/>
          </a:xfrm>
          <a:custGeom>
            <a:avLst/>
            <a:gdLst>
              <a:gd name="connsiteX0" fmla="*/ 0 w 1528503"/>
              <a:gd name="connsiteY0" fmla="*/ 546031 h 1092061"/>
              <a:gd name="connsiteX1" fmla="*/ 764252 w 1528503"/>
              <a:gd name="connsiteY1" fmla="*/ 0 h 1092061"/>
              <a:gd name="connsiteX2" fmla="*/ 1528504 w 1528503"/>
              <a:gd name="connsiteY2" fmla="*/ 546031 h 1092061"/>
              <a:gd name="connsiteX3" fmla="*/ 764252 w 1528503"/>
              <a:gd name="connsiteY3" fmla="*/ 1092062 h 1092061"/>
              <a:gd name="connsiteX4" fmla="*/ 0 w 1528503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503" h="1092061">
                <a:moveTo>
                  <a:pt x="0" y="546031"/>
                </a:moveTo>
                <a:cubicBezTo>
                  <a:pt x="0" y="244466"/>
                  <a:pt x="342167" y="0"/>
                  <a:pt x="764252" y="0"/>
                </a:cubicBezTo>
                <a:cubicBezTo>
                  <a:pt x="1186337" y="0"/>
                  <a:pt x="1528504" y="244466"/>
                  <a:pt x="1528504" y="546031"/>
                </a:cubicBezTo>
                <a:cubicBezTo>
                  <a:pt x="1528504" y="847596"/>
                  <a:pt x="1186337" y="1092062"/>
                  <a:pt x="764252" y="1092062"/>
                </a:cubicBezTo>
                <a:cubicBezTo>
                  <a:pt x="342167" y="1092062"/>
                  <a:pt x="0" y="847596"/>
                  <a:pt x="0" y="546031"/>
                </a:cubicBezTo>
                <a:close/>
              </a:path>
            </a:pathLst>
          </a:custGeom>
          <a:solidFill>
            <a:srgbClr val="88B6B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4164" tIns="180249" rIns="244164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kern="1200"/>
              <a:t>2013-2016 Ebola outbreak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C3EBFD69-E719-9173-CD6D-05398E1D389A}"/>
              </a:ext>
            </a:extLst>
          </p:cNvPr>
          <p:cNvSpPr/>
          <p:nvPr/>
        </p:nvSpPr>
        <p:spPr>
          <a:xfrm rot="947527">
            <a:off x="3021401" y="3262072"/>
            <a:ext cx="279053" cy="371300"/>
          </a:xfrm>
          <a:custGeom>
            <a:avLst/>
            <a:gdLst>
              <a:gd name="connsiteX0" fmla="*/ 0 w 279052"/>
              <a:gd name="connsiteY0" fmla="*/ 74260 h 371300"/>
              <a:gd name="connsiteX1" fmla="*/ 139526 w 279052"/>
              <a:gd name="connsiteY1" fmla="*/ 74260 h 371300"/>
              <a:gd name="connsiteX2" fmla="*/ 139526 w 279052"/>
              <a:gd name="connsiteY2" fmla="*/ 0 h 371300"/>
              <a:gd name="connsiteX3" fmla="*/ 279052 w 279052"/>
              <a:gd name="connsiteY3" fmla="*/ 185650 h 371300"/>
              <a:gd name="connsiteX4" fmla="*/ 139526 w 279052"/>
              <a:gd name="connsiteY4" fmla="*/ 371300 h 371300"/>
              <a:gd name="connsiteX5" fmla="*/ 139526 w 279052"/>
              <a:gd name="connsiteY5" fmla="*/ 297040 h 371300"/>
              <a:gd name="connsiteX6" fmla="*/ 0 w 279052"/>
              <a:gd name="connsiteY6" fmla="*/ 297040 h 371300"/>
              <a:gd name="connsiteX7" fmla="*/ 0 w 279052"/>
              <a:gd name="connsiteY7" fmla="*/ 74260 h 3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9052" h="371300">
                <a:moveTo>
                  <a:pt x="279052" y="297040"/>
                </a:moveTo>
                <a:lnTo>
                  <a:pt x="139526" y="297040"/>
                </a:lnTo>
                <a:lnTo>
                  <a:pt x="139526" y="371300"/>
                </a:lnTo>
                <a:lnTo>
                  <a:pt x="0" y="185650"/>
                </a:lnTo>
                <a:lnTo>
                  <a:pt x="139526" y="0"/>
                </a:lnTo>
                <a:lnTo>
                  <a:pt x="139526" y="74260"/>
                </a:lnTo>
                <a:lnTo>
                  <a:pt x="279052" y="74260"/>
                </a:lnTo>
                <a:lnTo>
                  <a:pt x="279052" y="29704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716" tIns="74260" rIns="0" bIns="7425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DF65BF8F-C7FF-C56C-1782-2CE8BAEF9AAF}"/>
              </a:ext>
            </a:extLst>
          </p:cNvPr>
          <p:cNvSpPr/>
          <p:nvPr/>
        </p:nvSpPr>
        <p:spPr>
          <a:xfrm>
            <a:off x="265240" y="2511408"/>
            <a:ext cx="2721796" cy="1376749"/>
          </a:xfrm>
          <a:custGeom>
            <a:avLst/>
            <a:gdLst>
              <a:gd name="connsiteX0" fmla="*/ 0 w 1821340"/>
              <a:gd name="connsiteY0" fmla="*/ 546031 h 1092061"/>
              <a:gd name="connsiteX1" fmla="*/ 910670 w 1821340"/>
              <a:gd name="connsiteY1" fmla="*/ 0 h 1092061"/>
              <a:gd name="connsiteX2" fmla="*/ 1821340 w 1821340"/>
              <a:gd name="connsiteY2" fmla="*/ 546031 h 1092061"/>
              <a:gd name="connsiteX3" fmla="*/ 910670 w 1821340"/>
              <a:gd name="connsiteY3" fmla="*/ 1092062 h 1092061"/>
              <a:gd name="connsiteX4" fmla="*/ 0 w 1821340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340" h="1092061">
                <a:moveTo>
                  <a:pt x="0" y="546031"/>
                </a:moveTo>
                <a:cubicBezTo>
                  <a:pt x="0" y="244466"/>
                  <a:pt x="407721" y="0"/>
                  <a:pt x="910670" y="0"/>
                </a:cubicBezTo>
                <a:cubicBezTo>
                  <a:pt x="1413619" y="0"/>
                  <a:pt x="1821340" y="244466"/>
                  <a:pt x="1821340" y="546031"/>
                </a:cubicBezTo>
                <a:cubicBezTo>
                  <a:pt x="1821340" y="847596"/>
                  <a:pt x="1413619" y="1092062"/>
                  <a:pt x="910670" y="1092062"/>
                </a:cubicBezTo>
                <a:cubicBezTo>
                  <a:pt x="407721" y="1092062"/>
                  <a:pt x="0" y="847596"/>
                  <a:pt x="0" y="546031"/>
                </a:cubicBezTo>
                <a:close/>
              </a:path>
            </a:pathLst>
          </a:custGeom>
          <a:solidFill>
            <a:srgbClr val="1B434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7049" tIns="180249" rIns="287049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kern="1200"/>
              <a:t>Covid-19 Pandemic slowdown and uncertain pace of recovery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F3A5E41-5B32-33C6-4185-D4CE5E470D68}"/>
              </a:ext>
            </a:extLst>
          </p:cNvPr>
          <p:cNvSpPr txBox="1">
            <a:spLocks/>
          </p:cNvSpPr>
          <p:nvPr/>
        </p:nvSpPr>
        <p:spPr>
          <a:xfrm>
            <a:off x="8125427" y="2076277"/>
            <a:ext cx="3801333" cy="31554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1B4344"/>
                </a:solidFill>
              </a:rPr>
              <a:t>A fluctuating tourism industry presents significant opportunities and threats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370179C5-B030-96B6-4D24-0CDEC5E7F2CA}"/>
              </a:ext>
            </a:extLst>
          </p:cNvPr>
          <p:cNvSpPr/>
          <p:nvPr/>
        </p:nvSpPr>
        <p:spPr>
          <a:xfrm>
            <a:off x="7704085" y="2076277"/>
            <a:ext cx="312625" cy="3155480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BB5FCED5-1166-9BA4-D541-D2AD9477FACD}"/>
              </a:ext>
            </a:extLst>
          </p:cNvPr>
          <p:cNvSpPr/>
          <p:nvPr/>
        </p:nvSpPr>
        <p:spPr>
          <a:xfrm>
            <a:off x="236720" y="5733595"/>
            <a:ext cx="11727034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32">
            <a:extLst>
              <a:ext uri="{FF2B5EF4-FFF2-40B4-BE49-F238E27FC236}">
                <a16:creationId xmlns:a16="http://schemas.microsoft.com/office/drawing/2014/main" id="{33A4C124-C3FC-5417-F1CF-CD8D0F56F37C}"/>
              </a:ext>
            </a:extLst>
          </p:cNvPr>
          <p:cNvSpPr txBox="1">
            <a:spLocks/>
          </p:cNvSpPr>
          <p:nvPr/>
        </p:nvSpPr>
        <p:spPr>
          <a:xfrm>
            <a:off x="939546" y="5747455"/>
            <a:ext cx="11015733" cy="7016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1B43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 err="1"/>
              <a:t>Byarugaba</a:t>
            </a:r>
            <a:r>
              <a:rPr lang="en-GB" sz="1800"/>
              <a:t> needs a resilient business model to ensure it can sustain industry fluctuations </a:t>
            </a:r>
          </a:p>
        </p:txBody>
      </p:sp>
      <p:pic>
        <p:nvPicPr>
          <p:cNvPr id="11" name="Graphic 10" descr="Help with solid fill">
            <a:extLst>
              <a:ext uri="{FF2B5EF4-FFF2-40B4-BE49-F238E27FC236}">
                <a16:creationId xmlns:a16="http://schemas.microsoft.com/office/drawing/2014/main" id="{9DA35AB0-EBC4-63DB-29EB-5C5FC834A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546" y="5737899"/>
            <a:ext cx="720000" cy="720000"/>
          </a:xfrm>
          <a:prstGeom prst="rect">
            <a:avLst/>
          </a:prstGeom>
        </p:spPr>
      </p:pic>
      <p:sp>
        <p:nvSpPr>
          <p:cNvPr id="24" name="Freeform 23">
            <a:extLst>
              <a:ext uri="{FF2B5EF4-FFF2-40B4-BE49-F238E27FC236}">
                <a16:creationId xmlns:a16="http://schemas.microsoft.com/office/drawing/2014/main" id="{3ED2C571-EA52-5A64-BF0B-A2A882B12ADC}"/>
              </a:ext>
            </a:extLst>
          </p:cNvPr>
          <p:cNvSpPr/>
          <p:nvPr/>
        </p:nvSpPr>
        <p:spPr>
          <a:xfrm>
            <a:off x="5363068" y="1974889"/>
            <a:ext cx="1869919" cy="1092061"/>
          </a:xfrm>
          <a:custGeom>
            <a:avLst/>
            <a:gdLst>
              <a:gd name="connsiteX0" fmla="*/ 0 w 1528503"/>
              <a:gd name="connsiteY0" fmla="*/ 546031 h 1092061"/>
              <a:gd name="connsiteX1" fmla="*/ 764252 w 1528503"/>
              <a:gd name="connsiteY1" fmla="*/ 0 h 1092061"/>
              <a:gd name="connsiteX2" fmla="*/ 1528504 w 1528503"/>
              <a:gd name="connsiteY2" fmla="*/ 546031 h 1092061"/>
              <a:gd name="connsiteX3" fmla="*/ 764252 w 1528503"/>
              <a:gd name="connsiteY3" fmla="*/ 1092062 h 1092061"/>
              <a:gd name="connsiteX4" fmla="*/ 0 w 1528503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503" h="1092061">
                <a:moveTo>
                  <a:pt x="0" y="546031"/>
                </a:moveTo>
                <a:cubicBezTo>
                  <a:pt x="0" y="244466"/>
                  <a:pt x="342167" y="0"/>
                  <a:pt x="764252" y="0"/>
                </a:cubicBezTo>
                <a:cubicBezTo>
                  <a:pt x="1186337" y="0"/>
                  <a:pt x="1528504" y="244466"/>
                  <a:pt x="1528504" y="546031"/>
                </a:cubicBezTo>
                <a:cubicBezTo>
                  <a:pt x="1528504" y="847596"/>
                  <a:pt x="1186337" y="1092062"/>
                  <a:pt x="764252" y="1092062"/>
                </a:cubicBezTo>
                <a:cubicBezTo>
                  <a:pt x="342167" y="1092062"/>
                  <a:pt x="0" y="847596"/>
                  <a:pt x="0" y="546031"/>
                </a:cubicBezTo>
                <a:close/>
              </a:path>
            </a:pathLst>
          </a:custGeom>
          <a:solidFill>
            <a:srgbClr val="88B6B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4164" tIns="180249" rIns="244164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/>
              <a:t>Growth in African Middle Class</a:t>
            </a:r>
            <a:endParaRPr lang="en-GB" sz="1600" kern="120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3FF2CC12-5D94-A4C1-A049-EB18883677C4}"/>
              </a:ext>
            </a:extLst>
          </p:cNvPr>
          <p:cNvSpPr/>
          <p:nvPr/>
        </p:nvSpPr>
        <p:spPr>
          <a:xfrm>
            <a:off x="4782984" y="3544984"/>
            <a:ext cx="277095" cy="371300"/>
          </a:xfrm>
          <a:custGeom>
            <a:avLst/>
            <a:gdLst>
              <a:gd name="connsiteX0" fmla="*/ 0 w 277095"/>
              <a:gd name="connsiteY0" fmla="*/ 74260 h 371300"/>
              <a:gd name="connsiteX1" fmla="*/ 138548 w 277095"/>
              <a:gd name="connsiteY1" fmla="*/ 74260 h 371300"/>
              <a:gd name="connsiteX2" fmla="*/ 138548 w 277095"/>
              <a:gd name="connsiteY2" fmla="*/ 0 h 371300"/>
              <a:gd name="connsiteX3" fmla="*/ 277095 w 277095"/>
              <a:gd name="connsiteY3" fmla="*/ 185650 h 371300"/>
              <a:gd name="connsiteX4" fmla="*/ 138548 w 277095"/>
              <a:gd name="connsiteY4" fmla="*/ 371300 h 371300"/>
              <a:gd name="connsiteX5" fmla="*/ 138548 w 277095"/>
              <a:gd name="connsiteY5" fmla="*/ 297040 h 371300"/>
              <a:gd name="connsiteX6" fmla="*/ 0 w 277095"/>
              <a:gd name="connsiteY6" fmla="*/ 297040 h 371300"/>
              <a:gd name="connsiteX7" fmla="*/ 0 w 277095"/>
              <a:gd name="connsiteY7" fmla="*/ 74260 h 3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7095" h="371300">
                <a:moveTo>
                  <a:pt x="0" y="74260"/>
                </a:moveTo>
                <a:lnTo>
                  <a:pt x="138548" y="74260"/>
                </a:lnTo>
                <a:lnTo>
                  <a:pt x="138548" y="0"/>
                </a:lnTo>
                <a:lnTo>
                  <a:pt x="277095" y="185650"/>
                </a:lnTo>
                <a:lnTo>
                  <a:pt x="138548" y="371300"/>
                </a:lnTo>
                <a:lnTo>
                  <a:pt x="138548" y="297040"/>
                </a:lnTo>
                <a:lnTo>
                  <a:pt x="0" y="297040"/>
                </a:lnTo>
                <a:lnTo>
                  <a:pt x="0" y="7426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4259" rIns="83128" bIns="742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63B0717A-59CE-F25B-CB87-E1BAAB2AABAB}"/>
              </a:ext>
            </a:extLst>
          </p:cNvPr>
          <p:cNvSpPr/>
          <p:nvPr/>
        </p:nvSpPr>
        <p:spPr>
          <a:xfrm rot="17635324">
            <a:off x="3615906" y="4258957"/>
            <a:ext cx="292292" cy="371301"/>
          </a:xfrm>
          <a:custGeom>
            <a:avLst/>
            <a:gdLst>
              <a:gd name="connsiteX0" fmla="*/ 0 w 292291"/>
              <a:gd name="connsiteY0" fmla="*/ 74260 h 371300"/>
              <a:gd name="connsiteX1" fmla="*/ 146146 w 292291"/>
              <a:gd name="connsiteY1" fmla="*/ 74260 h 371300"/>
              <a:gd name="connsiteX2" fmla="*/ 146146 w 292291"/>
              <a:gd name="connsiteY2" fmla="*/ 0 h 371300"/>
              <a:gd name="connsiteX3" fmla="*/ 292291 w 292291"/>
              <a:gd name="connsiteY3" fmla="*/ 185650 h 371300"/>
              <a:gd name="connsiteX4" fmla="*/ 146146 w 292291"/>
              <a:gd name="connsiteY4" fmla="*/ 371300 h 371300"/>
              <a:gd name="connsiteX5" fmla="*/ 146146 w 292291"/>
              <a:gd name="connsiteY5" fmla="*/ 297040 h 371300"/>
              <a:gd name="connsiteX6" fmla="*/ 0 w 292291"/>
              <a:gd name="connsiteY6" fmla="*/ 297040 h 371300"/>
              <a:gd name="connsiteX7" fmla="*/ 0 w 292291"/>
              <a:gd name="connsiteY7" fmla="*/ 74260 h 3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291" h="371300">
                <a:moveTo>
                  <a:pt x="292291" y="297040"/>
                </a:moveTo>
                <a:lnTo>
                  <a:pt x="146145" y="297040"/>
                </a:lnTo>
                <a:lnTo>
                  <a:pt x="146145" y="371300"/>
                </a:lnTo>
                <a:lnTo>
                  <a:pt x="0" y="185650"/>
                </a:lnTo>
                <a:lnTo>
                  <a:pt x="146145" y="0"/>
                </a:lnTo>
                <a:lnTo>
                  <a:pt x="146145" y="74260"/>
                </a:lnTo>
                <a:lnTo>
                  <a:pt x="292291" y="74260"/>
                </a:lnTo>
                <a:lnTo>
                  <a:pt x="292291" y="29704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686" tIns="74259" rIns="1" bIns="74261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14BDE005-4AA0-2E97-6945-F9974626A398}"/>
              </a:ext>
            </a:extLst>
          </p:cNvPr>
          <p:cNvSpPr/>
          <p:nvPr/>
        </p:nvSpPr>
        <p:spPr>
          <a:xfrm>
            <a:off x="2317077" y="4586640"/>
            <a:ext cx="1941978" cy="1011450"/>
          </a:xfrm>
          <a:custGeom>
            <a:avLst/>
            <a:gdLst>
              <a:gd name="connsiteX0" fmla="*/ 0 w 1528503"/>
              <a:gd name="connsiteY0" fmla="*/ 546031 h 1092061"/>
              <a:gd name="connsiteX1" fmla="*/ 764252 w 1528503"/>
              <a:gd name="connsiteY1" fmla="*/ 0 h 1092061"/>
              <a:gd name="connsiteX2" fmla="*/ 1528504 w 1528503"/>
              <a:gd name="connsiteY2" fmla="*/ 546031 h 1092061"/>
              <a:gd name="connsiteX3" fmla="*/ 764252 w 1528503"/>
              <a:gd name="connsiteY3" fmla="*/ 1092062 h 1092061"/>
              <a:gd name="connsiteX4" fmla="*/ 0 w 1528503"/>
              <a:gd name="connsiteY4" fmla="*/ 546031 h 109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503" h="1092061">
                <a:moveTo>
                  <a:pt x="0" y="546031"/>
                </a:moveTo>
                <a:cubicBezTo>
                  <a:pt x="0" y="244466"/>
                  <a:pt x="342167" y="0"/>
                  <a:pt x="764252" y="0"/>
                </a:cubicBezTo>
                <a:cubicBezTo>
                  <a:pt x="1186337" y="0"/>
                  <a:pt x="1528504" y="244466"/>
                  <a:pt x="1528504" y="546031"/>
                </a:cubicBezTo>
                <a:cubicBezTo>
                  <a:pt x="1528504" y="847596"/>
                  <a:pt x="1186337" y="1092062"/>
                  <a:pt x="764252" y="1092062"/>
                </a:cubicBezTo>
                <a:cubicBezTo>
                  <a:pt x="342167" y="1092062"/>
                  <a:pt x="0" y="847596"/>
                  <a:pt x="0" y="546031"/>
                </a:cubicBezTo>
                <a:close/>
              </a:path>
            </a:pathLst>
          </a:custGeom>
          <a:solidFill>
            <a:srgbClr val="88B6B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4164" tIns="180249" rIns="244164" bIns="18024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kern="1200"/>
              <a:t>Millennials looking for adventure</a:t>
            </a:r>
          </a:p>
        </p:txBody>
      </p:sp>
    </p:spTree>
    <p:extLst>
      <p:ext uri="{BB962C8B-B14F-4D97-AF65-F5344CB8AC3E}">
        <p14:creationId xmlns:p14="http://schemas.microsoft.com/office/powerpoint/2010/main" val="48488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0A18C-DAFB-F2C4-C384-58DBE5738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8DE21FA1-1CCB-32D8-F2DD-0AFE8247C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221752"/>
            <a:ext cx="10964448" cy="1175606"/>
          </a:xfrm>
        </p:spPr>
        <p:txBody>
          <a:bodyPr/>
          <a:lstStyle/>
          <a:p>
            <a:r>
              <a:rPr lang="en-GB" err="1"/>
              <a:t>Mamaland</a:t>
            </a:r>
            <a:r>
              <a:rPr lang="en-GB"/>
              <a:t> and Woodland lodges need to find their niche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7A4A125-847E-6EB3-AC6C-A7F79866CE56}"/>
              </a:ext>
            </a:extLst>
          </p:cNvPr>
          <p:cNvGrpSpPr>
            <a:grpSpLocks noChangeAspect="1"/>
          </p:cNvGrpSpPr>
          <p:nvPr/>
        </p:nvGrpSpPr>
        <p:grpSpPr>
          <a:xfrm>
            <a:off x="1145881" y="1996102"/>
            <a:ext cx="6794352" cy="4042423"/>
            <a:chOff x="603162" y="2069470"/>
            <a:chExt cx="4425966" cy="37770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FFED6E-9375-136B-7F58-E15701AF62B8}"/>
                </a:ext>
              </a:extLst>
            </p:cNvPr>
            <p:cNvSpPr/>
            <p:nvPr/>
          </p:nvSpPr>
          <p:spPr>
            <a:xfrm>
              <a:off x="603162" y="2069470"/>
              <a:ext cx="2210835" cy="18929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FEDCF4-9398-CEED-1E23-467F57EFD0F4}"/>
                </a:ext>
              </a:extLst>
            </p:cNvPr>
            <p:cNvSpPr/>
            <p:nvPr/>
          </p:nvSpPr>
          <p:spPr>
            <a:xfrm>
              <a:off x="603162" y="3953618"/>
              <a:ext cx="2210835" cy="189292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7884283-5C4C-FB55-8726-70061E5246A1}"/>
                </a:ext>
              </a:extLst>
            </p:cNvPr>
            <p:cNvSpPr/>
            <p:nvPr/>
          </p:nvSpPr>
          <p:spPr>
            <a:xfrm>
              <a:off x="2820970" y="2069470"/>
              <a:ext cx="2208158" cy="189292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C1E43D-C9D4-1FD9-03D2-39220DB1CC1D}"/>
                </a:ext>
              </a:extLst>
            </p:cNvPr>
            <p:cNvSpPr/>
            <p:nvPr/>
          </p:nvSpPr>
          <p:spPr>
            <a:xfrm>
              <a:off x="2818291" y="3953618"/>
              <a:ext cx="2210835" cy="18929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A3726D49-CB9B-00E3-C4EA-A8BCC616CABF}"/>
              </a:ext>
            </a:extLst>
          </p:cNvPr>
          <p:cNvSpPr txBox="1">
            <a:spLocks/>
          </p:cNvSpPr>
          <p:nvPr/>
        </p:nvSpPr>
        <p:spPr>
          <a:xfrm>
            <a:off x="224015" y="3865837"/>
            <a:ext cx="911162" cy="2935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 sz="1200" b="1" i="1">
                <a:ea typeface="Verdana"/>
              </a:rPr>
              <a:t>Generic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E97E9AF-6244-CDE2-F1FB-7A3241D6AD4B}"/>
              </a:ext>
            </a:extLst>
          </p:cNvPr>
          <p:cNvSpPr txBox="1">
            <a:spLocks/>
          </p:cNvSpPr>
          <p:nvPr/>
        </p:nvSpPr>
        <p:spPr>
          <a:xfrm>
            <a:off x="2851466" y="6118600"/>
            <a:ext cx="3389769" cy="2935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 sz="1200" b="1" i="1">
                <a:ea typeface="Verdana"/>
              </a:rPr>
              <a:t>Basic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4CAB42-CFD5-0899-998A-F401388DE2ED}"/>
              </a:ext>
            </a:extLst>
          </p:cNvPr>
          <p:cNvSpPr/>
          <p:nvPr/>
        </p:nvSpPr>
        <p:spPr>
          <a:xfrm>
            <a:off x="8868826" y="1533279"/>
            <a:ext cx="3086454" cy="19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The dominant preferences can be seen to be authenticity and comfort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9C6119-C45C-4E16-5A40-22AA207D29CF}"/>
              </a:ext>
            </a:extLst>
          </p:cNvPr>
          <p:cNvSpPr/>
          <p:nvPr/>
        </p:nvSpPr>
        <p:spPr>
          <a:xfrm>
            <a:off x="8868826" y="3805894"/>
            <a:ext cx="3086454" cy="19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Most European and US based offerings do not offer an authentic experience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3363D29-5421-661A-0117-39031791341A}"/>
              </a:ext>
            </a:extLst>
          </p:cNvPr>
          <p:cNvSpPr txBox="1">
            <a:spLocks/>
          </p:cNvSpPr>
          <p:nvPr/>
        </p:nvSpPr>
        <p:spPr>
          <a:xfrm>
            <a:off x="2643791" y="1622470"/>
            <a:ext cx="3805120" cy="2935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 sz="1200" b="1" i="1">
                <a:ea typeface="Verdana"/>
              </a:rPr>
              <a:t>Comfort/efficiency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3BE080-112D-EA61-C9C7-7E895D4B5B68}"/>
              </a:ext>
            </a:extLst>
          </p:cNvPr>
          <p:cNvSpPr txBox="1">
            <a:spLocks/>
          </p:cNvSpPr>
          <p:nvPr/>
        </p:nvSpPr>
        <p:spPr>
          <a:xfrm>
            <a:off x="7946959" y="3875232"/>
            <a:ext cx="1026920" cy="2935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 sz="1200" b="1" i="1">
                <a:ea typeface="Verdana"/>
              </a:rPr>
              <a:t>Authentic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C465BD-E5DD-FAF6-2DD4-2A3DB1056380}"/>
              </a:ext>
            </a:extLst>
          </p:cNvPr>
          <p:cNvGrpSpPr/>
          <p:nvPr/>
        </p:nvGrpSpPr>
        <p:grpSpPr>
          <a:xfrm>
            <a:off x="2312466" y="3009056"/>
            <a:ext cx="2087380" cy="616987"/>
            <a:chOff x="1899931" y="2703738"/>
            <a:chExt cx="2087380" cy="616987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29346521-1186-C333-BC13-F32A1BB45C45}"/>
                </a:ext>
              </a:extLst>
            </p:cNvPr>
            <p:cNvSpPr/>
            <p:nvPr/>
          </p:nvSpPr>
          <p:spPr>
            <a:xfrm>
              <a:off x="2261161" y="2703738"/>
              <a:ext cx="1726150" cy="61698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>
                  <a:solidFill>
                    <a:schemeClr val="bg1"/>
                  </a:solidFill>
                </a:rPr>
                <a:t>Gorilla Tours/Matoke Tours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3C74DBF-ABB7-1257-90A3-CA6D030400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99931" y="2847055"/>
              <a:ext cx="324000" cy="324000"/>
            </a:xfrm>
            <a:prstGeom prst="ellipse">
              <a:avLst/>
            </a:prstGeom>
            <a:solidFill>
              <a:srgbClr val="1B434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9E0A6C4-73C0-D01B-679D-D19D0E1DE9A6}"/>
              </a:ext>
            </a:extLst>
          </p:cNvPr>
          <p:cNvGrpSpPr/>
          <p:nvPr/>
        </p:nvGrpSpPr>
        <p:grpSpPr>
          <a:xfrm>
            <a:off x="1560178" y="2251624"/>
            <a:ext cx="1721940" cy="324000"/>
            <a:chOff x="1899931" y="2847055"/>
            <a:chExt cx="1721940" cy="324000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0AB3A12D-1978-2EFC-6F45-6B2C19454836}"/>
                </a:ext>
              </a:extLst>
            </p:cNvPr>
            <p:cNvSpPr/>
            <p:nvPr/>
          </p:nvSpPr>
          <p:spPr>
            <a:xfrm>
              <a:off x="2261161" y="2862277"/>
              <a:ext cx="1360710" cy="29355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>
                  <a:solidFill>
                    <a:schemeClr val="bg1"/>
                  </a:solidFill>
                </a:rPr>
                <a:t>Luxury Tours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C51A6FB-EE16-3AAC-4BA5-73164D5BBB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99931" y="2847055"/>
              <a:ext cx="324000" cy="324000"/>
            </a:xfrm>
            <a:prstGeom prst="ellipse">
              <a:avLst/>
            </a:prstGeom>
            <a:solidFill>
              <a:srgbClr val="1B434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8748E4C-8E5A-00BC-2752-C87EC8EE1AFE}"/>
              </a:ext>
            </a:extLst>
          </p:cNvPr>
          <p:cNvGrpSpPr/>
          <p:nvPr/>
        </p:nvGrpSpPr>
        <p:grpSpPr>
          <a:xfrm>
            <a:off x="5987198" y="4648072"/>
            <a:ext cx="1721940" cy="459145"/>
            <a:chOff x="1899931" y="2781288"/>
            <a:chExt cx="1721940" cy="459145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762AEB39-77FA-2D12-25DF-EFED2F1D34C0}"/>
                </a:ext>
              </a:extLst>
            </p:cNvPr>
            <p:cNvSpPr/>
            <p:nvPr/>
          </p:nvSpPr>
          <p:spPr>
            <a:xfrm>
              <a:off x="2261161" y="2781288"/>
              <a:ext cx="1360710" cy="459145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err="1">
                  <a:solidFill>
                    <a:schemeClr val="bg1"/>
                  </a:solidFill>
                </a:rPr>
                <a:t>Karumana</a:t>
              </a:r>
              <a:r>
                <a:rPr lang="en-GB" sz="1200" b="1">
                  <a:solidFill>
                    <a:schemeClr val="bg1"/>
                  </a:solidFill>
                </a:rPr>
                <a:t> Safari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7302A10-447B-2A1C-9775-AAC5166A42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99931" y="2847055"/>
              <a:ext cx="324000" cy="324000"/>
            </a:xfrm>
            <a:prstGeom prst="ellipse">
              <a:avLst/>
            </a:prstGeom>
            <a:solidFill>
              <a:srgbClr val="1B434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A5FE446-BF4E-51B4-F1EB-72556EFEB611}"/>
              </a:ext>
            </a:extLst>
          </p:cNvPr>
          <p:cNvGrpSpPr/>
          <p:nvPr/>
        </p:nvGrpSpPr>
        <p:grpSpPr>
          <a:xfrm>
            <a:off x="4898973" y="5449072"/>
            <a:ext cx="1768580" cy="459144"/>
            <a:chOff x="1899931" y="2778569"/>
            <a:chExt cx="1768580" cy="459144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BC1F0A3B-6AB3-1E17-1322-84284233AA9C}"/>
                </a:ext>
              </a:extLst>
            </p:cNvPr>
            <p:cNvSpPr/>
            <p:nvPr/>
          </p:nvSpPr>
          <p:spPr>
            <a:xfrm>
              <a:off x="2307801" y="2778569"/>
              <a:ext cx="1360710" cy="459144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err="1">
                  <a:solidFill>
                    <a:schemeClr val="bg1"/>
                  </a:solidFill>
                </a:rPr>
                <a:t>Mamaland</a:t>
              </a:r>
              <a:r>
                <a:rPr lang="en-GB" sz="1200" b="1">
                  <a:solidFill>
                    <a:schemeClr val="bg1"/>
                  </a:solidFill>
                </a:rPr>
                <a:t> Safaris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A165A1D-0A83-AAE3-55EF-1EBF5D61A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99931" y="2847055"/>
              <a:ext cx="324000" cy="324000"/>
            </a:xfrm>
            <a:prstGeom prst="ellipse">
              <a:avLst/>
            </a:prstGeom>
            <a:solidFill>
              <a:srgbClr val="1B434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4" name="Content Placeholder 3">
            <a:extLst>
              <a:ext uri="{FF2B5EF4-FFF2-40B4-BE49-F238E27FC236}">
                <a16:creationId xmlns:a16="http://schemas.microsoft.com/office/drawing/2014/main" id="{C3465AEC-604A-9898-1D40-C91901BADB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012" y="449555"/>
            <a:ext cx="683170" cy="720000"/>
          </a:xfrm>
        </p:spPr>
        <p:txBody>
          <a:bodyPr/>
          <a:lstStyle/>
          <a:p>
            <a:r>
              <a:rPr lang="en-GB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9844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B4A6EF-C127-E380-F74A-62DCDF44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3AF1E-D35C-B830-4725-1E03218DC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Mamaland</a:t>
            </a:r>
            <a:r>
              <a:rPr lang="en-GB" dirty="0"/>
              <a:t> </a:t>
            </a:r>
            <a:r>
              <a:rPr lang="en-GB"/>
              <a:t>Safaris and</a:t>
            </a:r>
            <a:r>
              <a:rPr lang="en-GB" dirty="0"/>
              <a:t> Woodland lodges need to find their niche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F483D-C16F-7D50-0142-36051606E6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9FDD5C4-9EE5-98CB-CF3E-A185932E82B0}"/>
              </a:ext>
            </a:extLst>
          </p:cNvPr>
          <p:cNvSpPr/>
          <p:nvPr/>
        </p:nvSpPr>
        <p:spPr>
          <a:xfrm>
            <a:off x="4293796" y="2113321"/>
            <a:ext cx="3600000" cy="3546389"/>
          </a:xfrm>
          <a:prstGeom prst="ellipse">
            <a:avLst/>
          </a:prstGeom>
          <a:solidFill>
            <a:srgbClr val="1F83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32% business, conferences, or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25% leisure or recreation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24% family and friends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E621512-F5A3-2B47-F39D-80BF7EFDDCB7}"/>
              </a:ext>
            </a:extLst>
          </p:cNvPr>
          <p:cNvSpPr/>
          <p:nvPr/>
        </p:nvSpPr>
        <p:spPr>
          <a:xfrm>
            <a:off x="4293796" y="1458625"/>
            <a:ext cx="3600000" cy="582198"/>
          </a:xfrm>
          <a:prstGeom prst="roundRect">
            <a:avLst>
              <a:gd name="adj" fmla="val 73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>
                <a:solidFill>
                  <a:schemeClr val="tx1"/>
                </a:solidFill>
              </a:rPr>
              <a:t>Reason for Visit</a:t>
            </a:r>
            <a:endParaRPr lang="en-US" u="sng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359F7BA-8A4D-5C91-2434-7B17950321FE}"/>
              </a:ext>
            </a:extLst>
          </p:cNvPr>
          <p:cNvSpPr/>
          <p:nvPr/>
        </p:nvSpPr>
        <p:spPr>
          <a:xfrm>
            <a:off x="8363754" y="1478948"/>
            <a:ext cx="3600000" cy="582198"/>
          </a:xfrm>
          <a:prstGeom prst="roundRect">
            <a:avLst>
              <a:gd name="adj" fmla="val 73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2E32B8D-5C8C-79A6-ADC9-3CED8D857C0A}"/>
              </a:ext>
            </a:extLst>
          </p:cNvPr>
          <p:cNvSpPr/>
          <p:nvPr/>
        </p:nvSpPr>
        <p:spPr>
          <a:xfrm>
            <a:off x="223838" y="2113320"/>
            <a:ext cx="3600000" cy="3546389"/>
          </a:xfrm>
          <a:prstGeom prst="ellipse">
            <a:avLst/>
          </a:prstGeom>
          <a:solidFill>
            <a:srgbClr val="2459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80% of travellers from neighbouring 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20% other regions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E010ED4-3166-EB1B-AE02-CB99AB1BACBD}"/>
              </a:ext>
            </a:extLst>
          </p:cNvPr>
          <p:cNvSpPr/>
          <p:nvPr/>
        </p:nvSpPr>
        <p:spPr>
          <a:xfrm>
            <a:off x="223838" y="1458625"/>
            <a:ext cx="3600000" cy="582198"/>
          </a:xfrm>
          <a:prstGeom prst="roundRect">
            <a:avLst>
              <a:gd name="adj" fmla="val 73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>
                <a:solidFill>
                  <a:schemeClr val="tx1"/>
                </a:solidFill>
              </a:rPr>
              <a:t>Geography</a:t>
            </a:r>
            <a:endParaRPr lang="en-US" u="sng">
              <a:solidFill>
                <a:schemeClr val="tx1"/>
              </a:solidFill>
            </a:endParaRPr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E864E168-9F7A-2A18-146C-86518BA1EECE}"/>
              </a:ext>
            </a:extLst>
          </p:cNvPr>
          <p:cNvSpPr/>
          <p:nvPr/>
        </p:nvSpPr>
        <p:spPr>
          <a:xfrm>
            <a:off x="236720" y="5733595"/>
            <a:ext cx="11727034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ntent Placeholder 32">
            <a:extLst>
              <a:ext uri="{FF2B5EF4-FFF2-40B4-BE49-F238E27FC236}">
                <a16:creationId xmlns:a16="http://schemas.microsoft.com/office/drawing/2014/main" id="{1913852C-473A-551F-8881-A71396923CE0}"/>
              </a:ext>
            </a:extLst>
          </p:cNvPr>
          <p:cNvSpPr txBox="1">
            <a:spLocks/>
          </p:cNvSpPr>
          <p:nvPr/>
        </p:nvSpPr>
        <p:spPr>
          <a:xfrm>
            <a:off x="939546" y="5747455"/>
            <a:ext cx="11015733" cy="7016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1B43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 err="1"/>
              <a:t>Byarugaba</a:t>
            </a:r>
            <a:r>
              <a:rPr lang="en-GB" sz="1800"/>
              <a:t> needs to focus it’s proposition to appeal to a market niche </a:t>
            </a:r>
          </a:p>
        </p:txBody>
      </p:sp>
      <p:pic>
        <p:nvPicPr>
          <p:cNvPr id="14" name="Graphic 13" descr="Help with solid fill">
            <a:extLst>
              <a:ext uri="{FF2B5EF4-FFF2-40B4-BE49-F238E27FC236}">
                <a16:creationId xmlns:a16="http://schemas.microsoft.com/office/drawing/2014/main" id="{FC12C092-F452-8BC8-D536-E2D8FCFCC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546" y="5737899"/>
            <a:ext cx="720000" cy="720000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C31E68E-2D56-DA16-197D-C576CAC73DFA}"/>
              </a:ext>
            </a:extLst>
          </p:cNvPr>
          <p:cNvSpPr txBox="1">
            <a:spLocks/>
          </p:cNvSpPr>
          <p:nvPr/>
        </p:nvSpPr>
        <p:spPr>
          <a:xfrm>
            <a:off x="8390668" y="2223572"/>
            <a:ext cx="3600000" cy="149275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>
                <a:solidFill>
                  <a:srgbClr val="1B4344"/>
                </a:solidFill>
              </a:rPr>
              <a:t>Leisure: 21% of visitors but 89% of expenditure</a:t>
            </a:r>
          </a:p>
          <a:p>
            <a:r>
              <a:rPr lang="en-GB" sz="1600" b="1">
                <a:solidFill>
                  <a:srgbClr val="1B4344"/>
                </a:solidFill>
              </a:rPr>
              <a:t>Adventure: growing 20% per annum</a:t>
            </a:r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B2FA9881-9C9A-C806-AA00-785C6A941C62}"/>
              </a:ext>
            </a:extLst>
          </p:cNvPr>
          <p:cNvSpPr/>
          <p:nvPr/>
        </p:nvSpPr>
        <p:spPr>
          <a:xfrm>
            <a:off x="7969325" y="2223572"/>
            <a:ext cx="312625" cy="3155480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046BCD6-B87B-104B-2545-0B5AEFE852B5}"/>
              </a:ext>
            </a:extLst>
          </p:cNvPr>
          <p:cNvSpPr/>
          <p:nvPr/>
        </p:nvSpPr>
        <p:spPr>
          <a:xfrm>
            <a:off x="7969325" y="1451888"/>
            <a:ext cx="3600000" cy="582198"/>
          </a:xfrm>
          <a:prstGeom prst="roundRect">
            <a:avLst>
              <a:gd name="adj" fmla="val 73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>
                <a:solidFill>
                  <a:schemeClr val="tx1"/>
                </a:solidFill>
              </a:rPr>
              <a:t>Tourism Industry</a:t>
            </a:r>
            <a:endParaRPr lang="en-US" u="sng">
              <a:solidFill>
                <a:schemeClr val="tx1"/>
              </a:solidFill>
            </a:endParaRP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F89E45BA-A7AA-7A22-C6F6-815C28EBAF69}"/>
              </a:ext>
            </a:extLst>
          </p:cNvPr>
          <p:cNvSpPr txBox="1">
            <a:spLocks/>
          </p:cNvSpPr>
          <p:nvPr/>
        </p:nvSpPr>
        <p:spPr>
          <a:xfrm>
            <a:off x="8281950" y="4614530"/>
            <a:ext cx="3600000" cy="9540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err="1">
                <a:solidFill>
                  <a:srgbClr val="1B4344"/>
                </a:solidFill>
              </a:rPr>
              <a:t>Byarugaba</a:t>
            </a:r>
            <a:r>
              <a:rPr lang="en-GB" sz="1600" b="1">
                <a:solidFill>
                  <a:srgbClr val="1B4344"/>
                </a:solidFill>
              </a:rPr>
              <a:t> wants to tailor to customer needs but which customers?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2DEF5AEF-143C-DDAF-B316-0392B3B28F1A}"/>
              </a:ext>
            </a:extLst>
          </p:cNvPr>
          <p:cNvSpPr/>
          <p:nvPr/>
        </p:nvSpPr>
        <p:spPr>
          <a:xfrm>
            <a:off x="9921438" y="3801312"/>
            <a:ext cx="484632" cy="663788"/>
          </a:xfrm>
          <a:prstGeom prst="downArrow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06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06F4A3-48F9-C341-C031-8FC4DCD8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3CD28BFA-E07C-1B23-2EEA-FEE236B8F6CC}"/>
              </a:ext>
            </a:extLst>
          </p:cNvPr>
          <p:cNvSpPr/>
          <p:nvPr/>
        </p:nvSpPr>
        <p:spPr>
          <a:xfrm>
            <a:off x="6409587" y="2091031"/>
            <a:ext cx="252000" cy="3854326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B747C133-32D0-11C6-1442-9364620F3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/>
          <a:p>
            <a:r>
              <a:rPr lang="en-GB" err="1"/>
              <a:t>Byarugaba’s</a:t>
            </a:r>
            <a:r>
              <a:rPr lang="en-GB"/>
              <a:t> profitability is low in Safaris but high in its lodges business 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9EDDAA0-843A-8F84-D6DA-B618C1DDFF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012" y="449555"/>
            <a:ext cx="683170" cy="720000"/>
          </a:xfrm>
        </p:spPr>
        <p:txBody>
          <a:bodyPr/>
          <a:lstStyle/>
          <a:p>
            <a:r>
              <a:rPr lang="en-GB"/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0E2019-13CC-A343-482A-5AD62548FBE4}"/>
              </a:ext>
            </a:extLst>
          </p:cNvPr>
          <p:cNvCxnSpPr>
            <a:cxnSpLocks/>
            <a:stCxn id="19" idx="6"/>
            <a:endCxn id="20" idx="2"/>
          </p:cNvCxnSpPr>
          <p:nvPr/>
        </p:nvCxnSpPr>
        <p:spPr>
          <a:xfrm>
            <a:off x="1499982" y="3434389"/>
            <a:ext cx="3006463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398E0FC2-28C3-0891-7995-38E92C9B5CF6}"/>
              </a:ext>
            </a:extLst>
          </p:cNvPr>
          <p:cNvSpPr>
            <a:spLocks noChangeAspect="1"/>
          </p:cNvSpPr>
          <p:nvPr/>
        </p:nvSpPr>
        <p:spPr>
          <a:xfrm>
            <a:off x="224012" y="2894389"/>
            <a:ext cx="1275970" cy="1080000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err="1">
                <a:solidFill>
                  <a:schemeClr val="tx1"/>
                </a:solidFill>
              </a:rPr>
              <a:t>Mamaland</a:t>
            </a:r>
            <a:r>
              <a:rPr lang="en-GB" sz="1200" b="1">
                <a:solidFill>
                  <a:schemeClr val="tx1"/>
                </a:solidFill>
              </a:rPr>
              <a:t> Safaris</a:t>
            </a:r>
          </a:p>
          <a:p>
            <a:pPr algn="ctr"/>
            <a:r>
              <a:rPr lang="en-GB" sz="1200" b="1">
                <a:solidFill>
                  <a:schemeClr val="tx1"/>
                </a:solidFill>
              </a:rPr>
              <a:t>15%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C6C2C9A-D89D-C2A2-C22A-371F15AB8C59}"/>
              </a:ext>
            </a:extLst>
          </p:cNvPr>
          <p:cNvSpPr>
            <a:spLocks noChangeAspect="1"/>
          </p:cNvSpPr>
          <p:nvPr/>
        </p:nvSpPr>
        <p:spPr>
          <a:xfrm>
            <a:off x="4506445" y="2894389"/>
            <a:ext cx="1275970" cy="1080000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Luxury providers</a:t>
            </a:r>
          </a:p>
          <a:p>
            <a:pPr algn="ctr"/>
            <a:r>
              <a:rPr lang="en-GB" sz="1200" b="1">
                <a:solidFill>
                  <a:schemeClr val="tx1"/>
                </a:solidFill>
              </a:rPr>
              <a:t>60%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F11585-FCC4-A9A6-038C-92F2611D1677}"/>
              </a:ext>
            </a:extLst>
          </p:cNvPr>
          <p:cNvSpPr>
            <a:spLocks noChangeAspect="1"/>
          </p:cNvSpPr>
          <p:nvPr/>
        </p:nvSpPr>
        <p:spPr>
          <a:xfrm>
            <a:off x="1854861" y="2244331"/>
            <a:ext cx="2102768" cy="52877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b="1" u="sng">
                <a:solidFill>
                  <a:srgbClr val="1B4344"/>
                </a:solidFill>
              </a:rPr>
              <a:t>Safari profit margin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762E1B-6A75-FD5A-1C12-00345CF08753}"/>
              </a:ext>
            </a:extLst>
          </p:cNvPr>
          <p:cNvSpPr>
            <a:spLocks noChangeAspect="1"/>
          </p:cNvSpPr>
          <p:nvPr/>
        </p:nvSpPr>
        <p:spPr>
          <a:xfrm>
            <a:off x="2221262" y="4784435"/>
            <a:ext cx="1651793" cy="1210956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40%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B2C1805-FBF7-2D63-A6CE-D9490D1345F6}"/>
              </a:ext>
            </a:extLst>
          </p:cNvPr>
          <p:cNvSpPr/>
          <p:nvPr/>
        </p:nvSpPr>
        <p:spPr>
          <a:xfrm>
            <a:off x="2105894" y="4195105"/>
            <a:ext cx="1882528" cy="582198"/>
          </a:xfrm>
          <a:prstGeom prst="roundRect">
            <a:avLst>
              <a:gd name="adj" fmla="val 73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u="sng">
                <a:solidFill>
                  <a:schemeClr val="tx1"/>
                </a:solidFill>
              </a:rPr>
              <a:t>Woodland Lodges 2019-20</a:t>
            </a:r>
            <a:endParaRPr lang="en-US" sz="1200" u="sng">
              <a:solidFill>
                <a:schemeClr val="tx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E2FE4B1-0511-AA39-0546-E1E75EE60463}"/>
              </a:ext>
            </a:extLst>
          </p:cNvPr>
          <p:cNvSpPr>
            <a:spLocks noChangeAspect="1"/>
          </p:cNvSpPr>
          <p:nvPr/>
        </p:nvSpPr>
        <p:spPr>
          <a:xfrm>
            <a:off x="2771422" y="2889073"/>
            <a:ext cx="1412554" cy="1080000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European Companies</a:t>
            </a:r>
          </a:p>
          <a:p>
            <a:pPr algn="ctr"/>
            <a:r>
              <a:rPr lang="en-GB" sz="1200" b="1">
                <a:solidFill>
                  <a:schemeClr val="tx1"/>
                </a:solidFill>
              </a:rPr>
              <a:t>45%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2A617B-66E9-65B4-0E16-70356E6AA8F5}"/>
              </a:ext>
            </a:extLst>
          </p:cNvPr>
          <p:cNvGrpSpPr/>
          <p:nvPr/>
        </p:nvGrpSpPr>
        <p:grpSpPr>
          <a:xfrm>
            <a:off x="6858000" y="2476730"/>
            <a:ext cx="4636515" cy="824685"/>
            <a:chOff x="6116422" y="2476730"/>
            <a:chExt cx="5378093" cy="82468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F26DBCB-D6CC-AF36-ED76-7AF805601375}"/>
                </a:ext>
              </a:extLst>
            </p:cNvPr>
            <p:cNvGrpSpPr/>
            <p:nvPr/>
          </p:nvGrpSpPr>
          <p:grpSpPr>
            <a:xfrm>
              <a:off x="6116422" y="2476730"/>
              <a:ext cx="5378093" cy="824685"/>
              <a:chOff x="6116422" y="2476730"/>
              <a:chExt cx="5378093" cy="824685"/>
            </a:xfrm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CE2F3F0-227E-6ED3-350F-D5122A4965EC}"/>
                  </a:ext>
                </a:extLst>
              </p:cNvPr>
              <p:cNvSpPr/>
              <p:nvPr/>
            </p:nvSpPr>
            <p:spPr>
              <a:xfrm>
                <a:off x="7037060" y="2476730"/>
                <a:ext cx="4457455" cy="824685"/>
              </a:xfrm>
              <a:custGeom>
                <a:avLst/>
                <a:gdLst>
                  <a:gd name="connsiteX0" fmla="*/ 0 w 5405120"/>
                  <a:gd name="connsiteY0" fmla="*/ 0 h 1106169"/>
                  <a:gd name="connsiteX1" fmla="*/ 4852036 w 5405120"/>
                  <a:gd name="connsiteY1" fmla="*/ 0 h 1106169"/>
                  <a:gd name="connsiteX2" fmla="*/ 5405120 w 5405120"/>
                  <a:gd name="connsiteY2" fmla="*/ 553085 h 1106169"/>
                  <a:gd name="connsiteX3" fmla="*/ 4852036 w 5405120"/>
                  <a:gd name="connsiteY3" fmla="*/ 1106169 h 1106169"/>
                  <a:gd name="connsiteX4" fmla="*/ 0 w 5405120"/>
                  <a:gd name="connsiteY4" fmla="*/ 1106169 h 1106169"/>
                  <a:gd name="connsiteX5" fmla="*/ 0 w 5405120"/>
                  <a:gd name="connsiteY5" fmla="*/ 0 h 110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05120" h="1106169">
                    <a:moveTo>
                      <a:pt x="5405120" y="1106168"/>
                    </a:moveTo>
                    <a:lnTo>
                      <a:pt x="553084" y="1106168"/>
                    </a:lnTo>
                    <a:lnTo>
                      <a:pt x="0" y="553084"/>
                    </a:lnTo>
                    <a:lnTo>
                      <a:pt x="553084" y="1"/>
                    </a:lnTo>
                    <a:lnTo>
                      <a:pt x="5405120" y="1"/>
                    </a:lnTo>
                    <a:lnTo>
                      <a:pt x="5405120" y="110616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64332" tIns="194311" rIns="362712" bIns="194310" numCol="1" spcCol="1270" anchor="ctr" anchorCtr="0">
                <a:noAutofit/>
              </a:bodyPr>
              <a:lstStyle/>
              <a:p>
                <a:pPr marL="0" lvl="0" indent="0" algn="ctr" defTabSz="2266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b="1">
                    <a:solidFill>
                      <a:schemeClr val="bg1"/>
                    </a:solidFill>
                  </a:rPr>
                  <a:t>Custom Tour Service</a:t>
                </a:r>
                <a:endParaRPr lang="en-GB" b="1" kern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F0328BB-A4A6-165A-4C3D-45FED227E33F}"/>
                  </a:ext>
                </a:extLst>
              </p:cNvPr>
              <p:cNvSpPr/>
              <p:nvPr/>
            </p:nvSpPr>
            <p:spPr>
              <a:xfrm>
                <a:off x="6116422" y="2476730"/>
                <a:ext cx="828000" cy="82468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pic>
          <p:nvPicPr>
            <p:cNvPr id="41" name="Graphic 40" descr="Chevron arrows with solid fill">
              <a:extLst>
                <a:ext uri="{FF2B5EF4-FFF2-40B4-BE49-F238E27FC236}">
                  <a16:creationId xmlns:a16="http://schemas.microsoft.com/office/drawing/2014/main" id="{CF4F4D9B-C044-BE24-8B40-75F113AC2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224422" y="2583072"/>
              <a:ext cx="612000" cy="6120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0404E4-7359-91C5-B671-53776C31F118}"/>
              </a:ext>
            </a:extLst>
          </p:cNvPr>
          <p:cNvGrpSpPr/>
          <p:nvPr/>
        </p:nvGrpSpPr>
        <p:grpSpPr>
          <a:xfrm>
            <a:off x="6858001" y="3556101"/>
            <a:ext cx="4636516" cy="824685"/>
            <a:chOff x="6116422" y="2476730"/>
            <a:chExt cx="5378093" cy="824685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B950F48-C082-2082-0A16-9C27910BD562}"/>
                </a:ext>
              </a:extLst>
            </p:cNvPr>
            <p:cNvSpPr/>
            <p:nvPr/>
          </p:nvSpPr>
          <p:spPr>
            <a:xfrm>
              <a:off x="7037060" y="2476730"/>
              <a:ext cx="4457455" cy="824685"/>
            </a:xfrm>
            <a:custGeom>
              <a:avLst/>
              <a:gdLst>
                <a:gd name="connsiteX0" fmla="*/ 0 w 5405120"/>
                <a:gd name="connsiteY0" fmla="*/ 0 h 1106169"/>
                <a:gd name="connsiteX1" fmla="*/ 4852036 w 5405120"/>
                <a:gd name="connsiteY1" fmla="*/ 0 h 1106169"/>
                <a:gd name="connsiteX2" fmla="*/ 5405120 w 5405120"/>
                <a:gd name="connsiteY2" fmla="*/ 553085 h 1106169"/>
                <a:gd name="connsiteX3" fmla="*/ 4852036 w 5405120"/>
                <a:gd name="connsiteY3" fmla="*/ 1106169 h 1106169"/>
                <a:gd name="connsiteX4" fmla="*/ 0 w 5405120"/>
                <a:gd name="connsiteY4" fmla="*/ 1106169 h 1106169"/>
                <a:gd name="connsiteX5" fmla="*/ 0 w 5405120"/>
                <a:gd name="connsiteY5" fmla="*/ 0 h 110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120" h="1106169">
                  <a:moveTo>
                    <a:pt x="5405120" y="1106168"/>
                  </a:moveTo>
                  <a:lnTo>
                    <a:pt x="553084" y="1106168"/>
                  </a:lnTo>
                  <a:lnTo>
                    <a:pt x="0" y="553084"/>
                  </a:lnTo>
                  <a:lnTo>
                    <a:pt x="553084" y="1"/>
                  </a:lnTo>
                  <a:lnTo>
                    <a:pt x="5405120" y="1"/>
                  </a:lnTo>
                  <a:lnTo>
                    <a:pt x="5405120" y="110616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332" tIns="194311" rIns="362712" bIns="194310" numCol="1" spcCol="1270" anchor="ctr" anchorCtr="0">
              <a:noAutofit/>
            </a:bodyPr>
            <a:lstStyle/>
            <a:p>
              <a:pPr marL="0" lvl="0" indent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>
                  <a:solidFill>
                    <a:schemeClr val="bg1"/>
                  </a:solidFill>
                </a:rPr>
                <a:t>Greater Employee Training</a:t>
              </a:r>
              <a:endParaRPr lang="en-GB" b="1" kern="1200">
                <a:solidFill>
                  <a:schemeClr val="bg1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0F0A067-F31D-FFFC-2C84-213080ED13CB}"/>
                </a:ext>
              </a:extLst>
            </p:cNvPr>
            <p:cNvSpPr/>
            <p:nvPr/>
          </p:nvSpPr>
          <p:spPr>
            <a:xfrm>
              <a:off x="6116422" y="2476730"/>
              <a:ext cx="828000" cy="8246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CA77FBE-65C9-A3E2-2439-19F913265814}"/>
              </a:ext>
            </a:extLst>
          </p:cNvPr>
          <p:cNvGrpSpPr/>
          <p:nvPr/>
        </p:nvGrpSpPr>
        <p:grpSpPr>
          <a:xfrm>
            <a:off x="6858001" y="4777303"/>
            <a:ext cx="4636516" cy="824685"/>
            <a:chOff x="6116422" y="2476730"/>
            <a:chExt cx="5378093" cy="824685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C483B66-DFEA-166A-366A-9147CF46057E}"/>
                </a:ext>
              </a:extLst>
            </p:cNvPr>
            <p:cNvSpPr/>
            <p:nvPr/>
          </p:nvSpPr>
          <p:spPr>
            <a:xfrm>
              <a:off x="7037060" y="2476730"/>
              <a:ext cx="4457455" cy="824685"/>
            </a:xfrm>
            <a:custGeom>
              <a:avLst/>
              <a:gdLst>
                <a:gd name="connsiteX0" fmla="*/ 0 w 5405120"/>
                <a:gd name="connsiteY0" fmla="*/ 0 h 1106169"/>
                <a:gd name="connsiteX1" fmla="*/ 4852036 w 5405120"/>
                <a:gd name="connsiteY1" fmla="*/ 0 h 1106169"/>
                <a:gd name="connsiteX2" fmla="*/ 5405120 w 5405120"/>
                <a:gd name="connsiteY2" fmla="*/ 553085 h 1106169"/>
                <a:gd name="connsiteX3" fmla="*/ 4852036 w 5405120"/>
                <a:gd name="connsiteY3" fmla="*/ 1106169 h 1106169"/>
                <a:gd name="connsiteX4" fmla="*/ 0 w 5405120"/>
                <a:gd name="connsiteY4" fmla="*/ 1106169 h 1106169"/>
                <a:gd name="connsiteX5" fmla="*/ 0 w 5405120"/>
                <a:gd name="connsiteY5" fmla="*/ 0 h 110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120" h="1106169">
                  <a:moveTo>
                    <a:pt x="5405120" y="1106168"/>
                  </a:moveTo>
                  <a:lnTo>
                    <a:pt x="553084" y="1106168"/>
                  </a:lnTo>
                  <a:lnTo>
                    <a:pt x="0" y="553084"/>
                  </a:lnTo>
                  <a:lnTo>
                    <a:pt x="553084" y="1"/>
                  </a:lnTo>
                  <a:lnTo>
                    <a:pt x="5405120" y="1"/>
                  </a:lnTo>
                  <a:lnTo>
                    <a:pt x="5405120" y="110616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332" tIns="194311" rIns="362712" bIns="194310" numCol="1" spcCol="1270" anchor="ctr" anchorCtr="0">
              <a:noAutofit/>
            </a:bodyPr>
            <a:lstStyle/>
            <a:p>
              <a:pPr marL="0" lvl="0" indent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>
                  <a:solidFill>
                    <a:schemeClr val="bg1"/>
                  </a:solidFill>
                </a:rPr>
                <a:t>Local Businesses and Community connections</a:t>
              </a:r>
              <a:endParaRPr lang="en-GB" b="1" kern="1200">
                <a:solidFill>
                  <a:schemeClr val="bg1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19ACF8F-261A-43EB-7665-0514EA99726F}"/>
                </a:ext>
              </a:extLst>
            </p:cNvPr>
            <p:cNvSpPr/>
            <p:nvPr/>
          </p:nvSpPr>
          <p:spPr>
            <a:xfrm>
              <a:off x="6116422" y="2476730"/>
              <a:ext cx="828000" cy="8246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54" name="Graphic 53" descr="Circles with arrows with solid fill">
            <a:extLst>
              <a:ext uri="{FF2B5EF4-FFF2-40B4-BE49-F238E27FC236}">
                <a16:creationId xmlns:a16="http://schemas.microsoft.com/office/drawing/2014/main" id="{BB56F16D-881C-FCAF-0839-CAF3DF24E3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8914" y="4883645"/>
            <a:ext cx="612000" cy="612000"/>
          </a:xfrm>
          <a:prstGeom prst="rect">
            <a:avLst/>
          </a:prstGeom>
        </p:spPr>
      </p:pic>
      <p:pic>
        <p:nvPicPr>
          <p:cNvPr id="55" name="Graphic 54" descr="Pyramid with levels with solid fill">
            <a:extLst>
              <a:ext uri="{FF2B5EF4-FFF2-40B4-BE49-F238E27FC236}">
                <a16:creationId xmlns:a16="http://schemas.microsoft.com/office/drawing/2014/main" id="{6FB10964-037B-CED2-2C3E-A69C70710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8914" y="3647704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06F4A3-48F9-C341-C031-8FC4DCD8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3CD28BFA-E07C-1B23-2EEA-FEE236B8F6CC}"/>
              </a:ext>
            </a:extLst>
          </p:cNvPr>
          <p:cNvSpPr/>
          <p:nvPr/>
        </p:nvSpPr>
        <p:spPr>
          <a:xfrm>
            <a:off x="6409587" y="2091031"/>
            <a:ext cx="252000" cy="3854326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B747C133-32D0-11C6-1442-9364620F3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/>
          <a:p>
            <a:r>
              <a:rPr lang="en-GB" err="1"/>
              <a:t>Byarugaba’s</a:t>
            </a:r>
            <a:r>
              <a:rPr lang="en-GB"/>
              <a:t> profitability is low in Safaris but high in its lodges business 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9EDDAA0-843A-8F84-D6DA-B618C1DDFF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012" y="449555"/>
            <a:ext cx="683170" cy="720000"/>
          </a:xfrm>
        </p:spPr>
        <p:txBody>
          <a:bodyPr/>
          <a:lstStyle/>
          <a:p>
            <a:r>
              <a:rPr lang="en-GB"/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0E2019-13CC-A343-482A-5AD62548FBE4}"/>
              </a:ext>
            </a:extLst>
          </p:cNvPr>
          <p:cNvCxnSpPr>
            <a:cxnSpLocks/>
            <a:stCxn id="19" idx="6"/>
            <a:endCxn id="20" idx="2"/>
          </p:cNvCxnSpPr>
          <p:nvPr/>
        </p:nvCxnSpPr>
        <p:spPr>
          <a:xfrm>
            <a:off x="1499982" y="3434389"/>
            <a:ext cx="3006463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398E0FC2-28C3-0891-7995-38E92C9B5CF6}"/>
              </a:ext>
            </a:extLst>
          </p:cNvPr>
          <p:cNvSpPr>
            <a:spLocks noChangeAspect="1"/>
          </p:cNvSpPr>
          <p:nvPr/>
        </p:nvSpPr>
        <p:spPr>
          <a:xfrm>
            <a:off x="224012" y="2894389"/>
            <a:ext cx="1275970" cy="1080000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err="1">
                <a:solidFill>
                  <a:schemeClr val="tx1"/>
                </a:solidFill>
              </a:rPr>
              <a:t>Mamaland</a:t>
            </a:r>
            <a:r>
              <a:rPr lang="en-GB" sz="1200" b="1">
                <a:solidFill>
                  <a:schemeClr val="tx1"/>
                </a:solidFill>
              </a:rPr>
              <a:t> Safaris</a:t>
            </a:r>
          </a:p>
          <a:p>
            <a:pPr algn="ctr"/>
            <a:r>
              <a:rPr lang="en-GB" sz="1200" b="1">
                <a:solidFill>
                  <a:schemeClr val="tx1"/>
                </a:solidFill>
              </a:rPr>
              <a:t>15%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C6C2C9A-D89D-C2A2-C22A-371F15AB8C59}"/>
              </a:ext>
            </a:extLst>
          </p:cNvPr>
          <p:cNvSpPr>
            <a:spLocks noChangeAspect="1"/>
          </p:cNvSpPr>
          <p:nvPr/>
        </p:nvSpPr>
        <p:spPr>
          <a:xfrm>
            <a:off x="4506445" y="2894389"/>
            <a:ext cx="1275970" cy="1080000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60%</a:t>
            </a:r>
          </a:p>
          <a:p>
            <a:pPr algn="ctr"/>
            <a:r>
              <a:rPr lang="en-GB" sz="1200" b="1">
                <a:solidFill>
                  <a:schemeClr val="tx1"/>
                </a:solidFill>
              </a:rPr>
              <a:t>Luxury providers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F11585-FCC4-A9A6-038C-92F2611D1677}"/>
              </a:ext>
            </a:extLst>
          </p:cNvPr>
          <p:cNvSpPr>
            <a:spLocks noChangeAspect="1"/>
          </p:cNvSpPr>
          <p:nvPr/>
        </p:nvSpPr>
        <p:spPr>
          <a:xfrm>
            <a:off x="1854861" y="2244331"/>
            <a:ext cx="2102768" cy="52877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b="1" u="sng">
                <a:solidFill>
                  <a:srgbClr val="1B4344"/>
                </a:solidFill>
              </a:rPr>
              <a:t>Safari profit margin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762E1B-6A75-FD5A-1C12-00345CF08753}"/>
              </a:ext>
            </a:extLst>
          </p:cNvPr>
          <p:cNvSpPr>
            <a:spLocks noChangeAspect="1"/>
          </p:cNvSpPr>
          <p:nvPr/>
        </p:nvSpPr>
        <p:spPr>
          <a:xfrm>
            <a:off x="2221262" y="4784435"/>
            <a:ext cx="1651793" cy="1210956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40%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B2C1805-FBF7-2D63-A6CE-D9490D1345F6}"/>
              </a:ext>
            </a:extLst>
          </p:cNvPr>
          <p:cNvSpPr/>
          <p:nvPr/>
        </p:nvSpPr>
        <p:spPr>
          <a:xfrm>
            <a:off x="2166807" y="4195105"/>
            <a:ext cx="1882528" cy="582198"/>
          </a:xfrm>
          <a:prstGeom prst="roundRect">
            <a:avLst>
              <a:gd name="adj" fmla="val 73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u="sng">
                <a:solidFill>
                  <a:schemeClr val="tx1"/>
                </a:solidFill>
              </a:rPr>
              <a:t>Woodland Lodges 2019-20</a:t>
            </a:r>
            <a:endParaRPr lang="en-US" sz="1200" u="sng">
              <a:solidFill>
                <a:schemeClr val="tx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E2FE4B1-0511-AA39-0546-E1E75EE60463}"/>
              </a:ext>
            </a:extLst>
          </p:cNvPr>
          <p:cNvSpPr>
            <a:spLocks noChangeAspect="1"/>
          </p:cNvSpPr>
          <p:nvPr/>
        </p:nvSpPr>
        <p:spPr>
          <a:xfrm>
            <a:off x="2771422" y="2889073"/>
            <a:ext cx="1412554" cy="1080000"/>
          </a:xfrm>
          <a:prstGeom prst="ellipse">
            <a:avLst/>
          </a:prstGeom>
          <a:solidFill>
            <a:srgbClr val="88B6BB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European Companies</a:t>
            </a:r>
          </a:p>
          <a:p>
            <a:pPr algn="ctr"/>
            <a:r>
              <a:rPr lang="en-GB" sz="1200" b="1">
                <a:solidFill>
                  <a:schemeClr val="tx1"/>
                </a:solidFill>
              </a:rPr>
              <a:t>45%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2A617B-66E9-65B4-0E16-70356E6AA8F5}"/>
              </a:ext>
            </a:extLst>
          </p:cNvPr>
          <p:cNvGrpSpPr/>
          <p:nvPr/>
        </p:nvGrpSpPr>
        <p:grpSpPr>
          <a:xfrm>
            <a:off x="6858000" y="2476730"/>
            <a:ext cx="4636515" cy="824685"/>
            <a:chOff x="6116422" y="2476730"/>
            <a:chExt cx="5378093" cy="82468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F26DBCB-D6CC-AF36-ED76-7AF805601375}"/>
                </a:ext>
              </a:extLst>
            </p:cNvPr>
            <p:cNvGrpSpPr/>
            <p:nvPr/>
          </p:nvGrpSpPr>
          <p:grpSpPr>
            <a:xfrm>
              <a:off x="6116422" y="2476730"/>
              <a:ext cx="5378093" cy="824685"/>
              <a:chOff x="6116422" y="2476730"/>
              <a:chExt cx="5378093" cy="824685"/>
            </a:xfrm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CE2F3F0-227E-6ED3-350F-D5122A4965EC}"/>
                  </a:ext>
                </a:extLst>
              </p:cNvPr>
              <p:cNvSpPr/>
              <p:nvPr/>
            </p:nvSpPr>
            <p:spPr>
              <a:xfrm>
                <a:off x="7037060" y="2476730"/>
                <a:ext cx="4457455" cy="824685"/>
              </a:xfrm>
              <a:custGeom>
                <a:avLst/>
                <a:gdLst>
                  <a:gd name="connsiteX0" fmla="*/ 0 w 5405120"/>
                  <a:gd name="connsiteY0" fmla="*/ 0 h 1106169"/>
                  <a:gd name="connsiteX1" fmla="*/ 4852036 w 5405120"/>
                  <a:gd name="connsiteY1" fmla="*/ 0 h 1106169"/>
                  <a:gd name="connsiteX2" fmla="*/ 5405120 w 5405120"/>
                  <a:gd name="connsiteY2" fmla="*/ 553085 h 1106169"/>
                  <a:gd name="connsiteX3" fmla="*/ 4852036 w 5405120"/>
                  <a:gd name="connsiteY3" fmla="*/ 1106169 h 1106169"/>
                  <a:gd name="connsiteX4" fmla="*/ 0 w 5405120"/>
                  <a:gd name="connsiteY4" fmla="*/ 1106169 h 1106169"/>
                  <a:gd name="connsiteX5" fmla="*/ 0 w 5405120"/>
                  <a:gd name="connsiteY5" fmla="*/ 0 h 110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05120" h="1106169">
                    <a:moveTo>
                      <a:pt x="5405120" y="1106168"/>
                    </a:moveTo>
                    <a:lnTo>
                      <a:pt x="553084" y="1106168"/>
                    </a:lnTo>
                    <a:lnTo>
                      <a:pt x="0" y="553084"/>
                    </a:lnTo>
                    <a:lnTo>
                      <a:pt x="553084" y="1"/>
                    </a:lnTo>
                    <a:lnTo>
                      <a:pt x="5405120" y="1"/>
                    </a:lnTo>
                    <a:lnTo>
                      <a:pt x="5405120" y="110616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64332" tIns="194311" rIns="362712" bIns="194310" numCol="1" spcCol="1270" anchor="ctr" anchorCtr="0">
                <a:noAutofit/>
              </a:bodyPr>
              <a:lstStyle/>
              <a:p>
                <a:pPr marL="0" lvl="0" indent="0" algn="ctr" defTabSz="2266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b="1">
                    <a:solidFill>
                      <a:schemeClr val="bg1"/>
                    </a:solidFill>
                  </a:rPr>
                  <a:t>Custom Tour Service</a:t>
                </a:r>
                <a:endParaRPr lang="en-GB" b="1" kern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F0328BB-A4A6-165A-4C3D-45FED227E33F}"/>
                  </a:ext>
                </a:extLst>
              </p:cNvPr>
              <p:cNvSpPr/>
              <p:nvPr/>
            </p:nvSpPr>
            <p:spPr>
              <a:xfrm>
                <a:off x="6116422" y="2476730"/>
                <a:ext cx="828000" cy="82468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pic>
          <p:nvPicPr>
            <p:cNvPr id="41" name="Graphic 40" descr="Chevron arrows with solid fill">
              <a:extLst>
                <a:ext uri="{FF2B5EF4-FFF2-40B4-BE49-F238E27FC236}">
                  <a16:creationId xmlns:a16="http://schemas.microsoft.com/office/drawing/2014/main" id="{CF4F4D9B-C044-BE24-8B40-75F113AC2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224422" y="2583072"/>
              <a:ext cx="612000" cy="6120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0404E4-7359-91C5-B671-53776C31F118}"/>
              </a:ext>
            </a:extLst>
          </p:cNvPr>
          <p:cNvGrpSpPr/>
          <p:nvPr/>
        </p:nvGrpSpPr>
        <p:grpSpPr>
          <a:xfrm>
            <a:off x="6858000" y="3556101"/>
            <a:ext cx="4636515" cy="824685"/>
            <a:chOff x="6116422" y="2476730"/>
            <a:chExt cx="5378093" cy="824685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B950F48-C082-2082-0A16-9C27910BD562}"/>
                </a:ext>
              </a:extLst>
            </p:cNvPr>
            <p:cNvSpPr/>
            <p:nvPr/>
          </p:nvSpPr>
          <p:spPr>
            <a:xfrm>
              <a:off x="7037060" y="2476730"/>
              <a:ext cx="4457455" cy="824685"/>
            </a:xfrm>
            <a:custGeom>
              <a:avLst/>
              <a:gdLst>
                <a:gd name="connsiteX0" fmla="*/ 0 w 5405120"/>
                <a:gd name="connsiteY0" fmla="*/ 0 h 1106169"/>
                <a:gd name="connsiteX1" fmla="*/ 4852036 w 5405120"/>
                <a:gd name="connsiteY1" fmla="*/ 0 h 1106169"/>
                <a:gd name="connsiteX2" fmla="*/ 5405120 w 5405120"/>
                <a:gd name="connsiteY2" fmla="*/ 553085 h 1106169"/>
                <a:gd name="connsiteX3" fmla="*/ 4852036 w 5405120"/>
                <a:gd name="connsiteY3" fmla="*/ 1106169 h 1106169"/>
                <a:gd name="connsiteX4" fmla="*/ 0 w 5405120"/>
                <a:gd name="connsiteY4" fmla="*/ 1106169 h 1106169"/>
                <a:gd name="connsiteX5" fmla="*/ 0 w 5405120"/>
                <a:gd name="connsiteY5" fmla="*/ 0 h 110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120" h="1106169">
                  <a:moveTo>
                    <a:pt x="5405120" y="1106168"/>
                  </a:moveTo>
                  <a:lnTo>
                    <a:pt x="553084" y="1106168"/>
                  </a:lnTo>
                  <a:lnTo>
                    <a:pt x="0" y="553084"/>
                  </a:lnTo>
                  <a:lnTo>
                    <a:pt x="553084" y="1"/>
                  </a:lnTo>
                  <a:lnTo>
                    <a:pt x="5405120" y="1"/>
                  </a:lnTo>
                  <a:lnTo>
                    <a:pt x="5405120" y="110616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332" tIns="194311" rIns="362712" bIns="194310" numCol="1" spcCol="1270" anchor="ctr" anchorCtr="0">
              <a:noAutofit/>
            </a:bodyPr>
            <a:lstStyle/>
            <a:p>
              <a:pPr marL="0" lvl="0" indent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>
                  <a:solidFill>
                    <a:schemeClr val="bg1"/>
                  </a:solidFill>
                </a:rPr>
                <a:t>Greater Employee Training</a:t>
              </a:r>
              <a:endParaRPr lang="en-GB" b="1" kern="1200">
                <a:solidFill>
                  <a:schemeClr val="bg1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0F0A067-F31D-FFFC-2C84-213080ED13CB}"/>
                </a:ext>
              </a:extLst>
            </p:cNvPr>
            <p:cNvSpPr/>
            <p:nvPr/>
          </p:nvSpPr>
          <p:spPr>
            <a:xfrm>
              <a:off x="6116422" y="2476730"/>
              <a:ext cx="828000" cy="8246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CA77FBE-65C9-A3E2-2439-19F913265814}"/>
              </a:ext>
            </a:extLst>
          </p:cNvPr>
          <p:cNvGrpSpPr/>
          <p:nvPr/>
        </p:nvGrpSpPr>
        <p:grpSpPr>
          <a:xfrm>
            <a:off x="6858000" y="4777303"/>
            <a:ext cx="4636515" cy="824685"/>
            <a:chOff x="6116422" y="2476730"/>
            <a:chExt cx="5378093" cy="824685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C483B66-DFEA-166A-366A-9147CF46057E}"/>
                </a:ext>
              </a:extLst>
            </p:cNvPr>
            <p:cNvSpPr/>
            <p:nvPr/>
          </p:nvSpPr>
          <p:spPr>
            <a:xfrm>
              <a:off x="7037060" y="2476730"/>
              <a:ext cx="4457455" cy="824685"/>
            </a:xfrm>
            <a:custGeom>
              <a:avLst/>
              <a:gdLst>
                <a:gd name="connsiteX0" fmla="*/ 0 w 5405120"/>
                <a:gd name="connsiteY0" fmla="*/ 0 h 1106169"/>
                <a:gd name="connsiteX1" fmla="*/ 4852036 w 5405120"/>
                <a:gd name="connsiteY1" fmla="*/ 0 h 1106169"/>
                <a:gd name="connsiteX2" fmla="*/ 5405120 w 5405120"/>
                <a:gd name="connsiteY2" fmla="*/ 553085 h 1106169"/>
                <a:gd name="connsiteX3" fmla="*/ 4852036 w 5405120"/>
                <a:gd name="connsiteY3" fmla="*/ 1106169 h 1106169"/>
                <a:gd name="connsiteX4" fmla="*/ 0 w 5405120"/>
                <a:gd name="connsiteY4" fmla="*/ 1106169 h 1106169"/>
                <a:gd name="connsiteX5" fmla="*/ 0 w 5405120"/>
                <a:gd name="connsiteY5" fmla="*/ 0 h 110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120" h="1106169">
                  <a:moveTo>
                    <a:pt x="5405120" y="1106168"/>
                  </a:moveTo>
                  <a:lnTo>
                    <a:pt x="553084" y="1106168"/>
                  </a:lnTo>
                  <a:lnTo>
                    <a:pt x="0" y="553084"/>
                  </a:lnTo>
                  <a:lnTo>
                    <a:pt x="553084" y="1"/>
                  </a:lnTo>
                  <a:lnTo>
                    <a:pt x="5405120" y="1"/>
                  </a:lnTo>
                  <a:lnTo>
                    <a:pt x="5405120" y="110616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332" tIns="194311" rIns="362712" bIns="194310" numCol="1" spcCol="1270" anchor="ctr" anchorCtr="0">
              <a:noAutofit/>
            </a:bodyPr>
            <a:lstStyle/>
            <a:p>
              <a:pPr marL="0" lvl="0" indent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>
                  <a:solidFill>
                    <a:schemeClr val="bg1"/>
                  </a:solidFill>
                </a:rPr>
                <a:t>Local Businesses and Community connections</a:t>
              </a:r>
              <a:endParaRPr lang="en-GB" b="1" kern="1200">
                <a:solidFill>
                  <a:schemeClr val="bg1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19ACF8F-261A-43EB-7665-0514EA99726F}"/>
                </a:ext>
              </a:extLst>
            </p:cNvPr>
            <p:cNvSpPr/>
            <p:nvPr/>
          </p:nvSpPr>
          <p:spPr>
            <a:xfrm>
              <a:off x="6116422" y="2476730"/>
              <a:ext cx="828000" cy="8246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54" name="Graphic 53" descr="Circles with arrows with solid fill">
            <a:extLst>
              <a:ext uri="{FF2B5EF4-FFF2-40B4-BE49-F238E27FC236}">
                <a16:creationId xmlns:a16="http://schemas.microsoft.com/office/drawing/2014/main" id="{BB56F16D-881C-FCAF-0839-CAF3DF24E3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8914" y="4883645"/>
            <a:ext cx="612000" cy="612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96E44E7-42FA-B118-4D82-02598514CBA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6599" cy="6858000"/>
          </a:xfrm>
          <a:prstGeom prst="rect">
            <a:avLst/>
          </a:prstGeom>
          <a:solidFill>
            <a:schemeClr val="tx1">
              <a:alpha val="70073"/>
            </a:schemeClr>
          </a:solidFill>
        </p:spPr>
        <p:txBody>
          <a:bodyPr vert="horz" lIns="9000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pic>
        <p:nvPicPr>
          <p:cNvPr id="55" name="Graphic 54" descr="Pyramid with levels with solid fill">
            <a:extLst>
              <a:ext uri="{FF2B5EF4-FFF2-40B4-BE49-F238E27FC236}">
                <a16:creationId xmlns:a16="http://schemas.microsoft.com/office/drawing/2014/main" id="{6FB10964-037B-CED2-2C3E-A69C70710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8914" y="3647704"/>
            <a:ext cx="612000" cy="612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8D02BBD-FBD2-F531-8780-E3DA2B82932E}"/>
              </a:ext>
            </a:extLst>
          </p:cNvPr>
          <p:cNvSpPr txBox="1">
            <a:spLocks/>
          </p:cNvSpPr>
          <p:nvPr/>
        </p:nvSpPr>
        <p:spPr>
          <a:xfrm>
            <a:off x="227439" y="2611030"/>
            <a:ext cx="11743733" cy="1782501"/>
          </a:xfrm>
          <a:prstGeom prst="notchedRightArrow">
            <a:avLst>
              <a:gd name="adj1" fmla="val 100000"/>
              <a:gd name="adj2" fmla="val 33490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</p:spPr>
        <p:txBody>
          <a:bodyPr vert="horz" lIns="9000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pic>
        <p:nvPicPr>
          <p:cNvPr id="4" name="Graphic 3" descr="Help with solid fill">
            <a:extLst>
              <a:ext uri="{FF2B5EF4-FFF2-40B4-BE49-F238E27FC236}">
                <a16:creationId xmlns:a16="http://schemas.microsoft.com/office/drawing/2014/main" id="{12DD418A-5FE8-D288-8D40-16F075E228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9744" y="2624955"/>
            <a:ext cx="1810164" cy="181016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5D0E4D-B020-7B72-5FB0-3C9CC6B0FFE6}"/>
              </a:ext>
            </a:extLst>
          </p:cNvPr>
          <p:cNvSpPr txBox="1">
            <a:spLocks/>
          </p:cNvSpPr>
          <p:nvPr/>
        </p:nvSpPr>
        <p:spPr>
          <a:xfrm>
            <a:off x="2049908" y="2611030"/>
            <a:ext cx="9925259" cy="1763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GB" sz="4000" err="1">
                <a:solidFill>
                  <a:srgbClr val="1B4344"/>
                </a:solidFill>
              </a:rPr>
              <a:t>Byarugaba</a:t>
            </a:r>
            <a:r>
              <a:rPr lang="en-GB" sz="4000" dirty="0">
                <a:solidFill>
                  <a:srgbClr val="1B4344"/>
                </a:solidFill>
              </a:rPr>
              <a:t> needs to leverage his strengths </a:t>
            </a:r>
            <a:r>
              <a:rPr lang="en-GB" sz="4000">
                <a:solidFill>
                  <a:srgbClr val="1B4344"/>
                </a:solidFill>
              </a:rPr>
              <a:t>to increase profitability</a:t>
            </a:r>
            <a:endParaRPr lang="en-GB" sz="4000" dirty="0">
              <a:solidFill>
                <a:srgbClr val="1B4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987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24C591-3DB8-8E49-7714-F4809FCB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38EE74-6D00-D738-C10A-600446C2B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Issues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631AE4-009F-4501-CA85-8B12B2A0261D}"/>
              </a:ext>
            </a:extLst>
          </p:cNvPr>
          <p:cNvGrpSpPr/>
          <p:nvPr/>
        </p:nvGrpSpPr>
        <p:grpSpPr>
          <a:xfrm>
            <a:off x="786026" y="2133060"/>
            <a:ext cx="3352888" cy="3529138"/>
            <a:chOff x="786026" y="1664430"/>
            <a:chExt cx="3352888" cy="352913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58B0D58-E54F-4109-F3CB-AF8EEF9F11A1}"/>
                </a:ext>
              </a:extLst>
            </p:cNvPr>
            <p:cNvGrpSpPr/>
            <p:nvPr/>
          </p:nvGrpSpPr>
          <p:grpSpPr>
            <a:xfrm>
              <a:off x="786026" y="1664431"/>
              <a:ext cx="3352888" cy="3529137"/>
              <a:chOff x="709826" y="1073619"/>
              <a:chExt cx="3352888" cy="352913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DDED30A-FC8E-7F0D-F75C-7CAADCFB4950}"/>
                  </a:ext>
                </a:extLst>
              </p:cNvPr>
              <p:cNvSpPr/>
              <p:nvPr/>
            </p:nvSpPr>
            <p:spPr>
              <a:xfrm>
                <a:off x="709827" y="1073619"/>
                <a:ext cx="3352887" cy="1620000"/>
              </a:xfrm>
              <a:prstGeom prst="rect">
                <a:avLst/>
              </a:prstGeom>
              <a:solidFill>
                <a:srgbClr val="1B43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3600"/>
                  <a:t>1</a:t>
                </a:r>
              </a:p>
              <a:p>
                <a:pPr algn="ctr"/>
                <a:endParaRPr lang="en-US"/>
              </a:p>
              <a:p>
                <a:pPr algn="ctr"/>
                <a:r>
                  <a:rPr lang="en-US" sz="1800"/>
                  <a:t>Fluctuating tourist industry</a:t>
                </a:r>
              </a:p>
            </p:txBody>
          </p:sp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498EB25C-96DE-7583-221E-C3B321A171B1}"/>
                  </a:ext>
                </a:extLst>
              </p:cNvPr>
              <p:cNvSpPr/>
              <p:nvPr/>
            </p:nvSpPr>
            <p:spPr>
              <a:xfrm>
                <a:off x="709826" y="2982755"/>
                <a:ext cx="3352887" cy="1620001"/>
              </a:xfrm>
              <a:prstGeom prst="roundRect">
                <a:avLst>
                  <a:gd name="adj" fmla="val 739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b="1">
                  <a:solidFill>
                    <a:schemeClr val="tx1"/>
                  </a:solidFill>
                </a:endParaRPr>
              </a:p>
              <a:p>
                <a:r>
                  <a:rPr lang="en-US" b="1">
                    <a:solidFill>
                      <a:schemeClr val="tx1"/>
                    </a:solidFill>
                  </a:rPr>
                  <a:t>Requirement: </a:t>
                </a:r>
                <a:r>
                  <a:rPr lang="en-US">
                    <a:solidFill>
                      <a:schemeClr val="tx1"/>
                    </a:solidFill>
                  </a:rPr>
                  <a:t>resilient business model to handle a fluctuation industry</a:t>
                </a:r>
              </a:p>
            </p:txBody>
          </p:sp>
        </p:grpSp>
        <p:pic>
          <p:nvPicPr>
            <p:cNvPr id="6" name="Graphic 5" descr="Maze with solid fill">
              <a:extLst>
                <a:ext uri="{FF2B5EF4-FFF2-40B4-BE49-F238E27FC236}">
                  <a16:creationId xmlns:a16="http://schemas.microsoft.com/office/drawing/2014/main" id="{FC23FE9A-E2D9-D55E-C6EB-0875512A7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38913" y="1664430"/>
              <a:ext cx="900000" cy="9000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8B25A96-5C53-D477-E27A-348EEE6CA300}"/>
              </a:ext>
            </a:extLst>
          </p:cNvPr>
          <p:cNvGrpSpPr/>
          <p:nvPr/>
        </p:nvGrpSpPr>
        <p:grpSpPr>
          <a:xfrm>
            <a:off x="4419555" y="2127406"/>
            <a:ext cx="3352888" cy="3534792"/>
            <a:chOff x="4343355" y="1067964"/>
            <a:chExt cx="3352888" cy="353479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4E63D7-5E6C-E064-868F-661EB166E3FE}"/>
                </a:ext>
              </a:extLst>
            </p:cNvPr>
            <p:cNvSpPr/>
            <p:nvPr/>
          </p:nvSpPr>
          <p:spPr>
            <a:xfrm>
              <a:off x="4343356" y="1067964"/>
              <a:ext cx="3352887" cy="1620000"/>
            </a:xfrm>
            <a:prstGeom prst="rect">
              <a:avLst/>
            </a:prstGeom>
            <a:solidFill>
              <a:srgbClr val="24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3600"/>
                <a:t>2</a:t>
              </a:r>
            </a:p>
            <a:p>
              <a:endParaRPr lang="en-US"/>
            </a:p>
            <a:p>
              <a:pPr algn="ctr"/>
              <a:r>
                <a:rPr lang="en-US" sz="1800"/>
                <a:t>Focused value proposition for growth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B10657EA-6FE6-3209-0F47-01F760D2C9A8}"/>
                </a:ext>
              </a:extLst>
            </p:cNvPr>
            <p:cNvSpPr/>
            <p:nvPr/>
          </p:nvSpPr>
          <p:spPr>
            <a:xfrm>
              <a:off x="4343355" y="2982755"/>
              <a:ext cx="3352887" cy="1620001"/>
            </a:xfrm>
            <a:prstGeom prst="roundRect">
              <a:avLst>
                <a:gd name="adj" fmla="val 739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b="1">
                <a:solidFill>
                  <a:schemeClr val="tx1"/>
                </a:solidFill>
              </a:endParaRPr>
            </a:p>
            <a:p>
              <a:r>
                <a:rPr lang="en-US" b="1">
                  <a:solidFill>
                    <a:schemeClr val="tx1"/>
                  </a:solidFill>
                </a:rPr>
                <a:t>Requirement</a:t>
              </a:r>
              <a:r>
                <a:rPr lang="en-US">
                  <a:solidFill>
                    <a:schemeClr val="tx1"/>
                  </a:solidFill>
                </a:rPr>
                <a:t>: a niche proposition </a:t>
              </a:r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A6CC874-DF40-1AD0-C000-3255D593BA5E}"/>
              </a:ext>
            </a:extLst>
          </p:cNvPr>
          <p:cNvGrpSpPr/>
          <p:nvPr/>
        </p:nvGrpSpPr>
        <p:grpSpPr>
          <a:xfrm>
            <a:off x="8053084" y="2127406"/>
            <a:ext cx="3352890" cy="3534791"/>
            <a:chOff x="7976884" y="1067964"/>
            <a:chExt cx="3352890" cy="353479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812CB2-D8EC-8027-E97C-54DE9D9F5080}"/>
                </a:ext>
              </a:extLst>
            </p:cNvPr>
            <p:cNvSpPr/>
            <p:nvPr/>
          </p:nvSpPr>
          <p:spPr>
            <a:xfrm>
              <a:off x="7976887" y="1067964"/>
              <a:ext cx="3352887" cy="1620000"/>
            </a:xfrm>
            <a:prstGeom prst="rect">
              <a:avLst/>
            </a:prstGeom>
            <a:solidFill>
              <a:srgbClr val="88B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3600"/>
                <a:t>3</a:t>
              </a:r>
            </a:p>
            <a:p>
              <a:endParaRPr lang="en-US"/>
            </a:p>
            <a:p>
              <a:pPr algn="ctr"/>
              <a:r>
                <a:rPr lang="en-US" sz="1800"/>
                <a:t>Low profitability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F9B9AE68-98CA-A1F6-21AC-50340BE06AAA}"/>
                </a:ext>
              </a:extLst>
            </p:cNvPr>
            <p:cNvSpPr/>
            <p:nvPr/>
          </p:nvSpPr>
          <p:spPr>
            <a:xfrm>
              <a:off x="7976884" y="2982754"/>
              <a:ext cx="3352887" cy="1620001"/>
            </a:xfrm>
            <a:prstGeom prst="roundRect">
              <a:avLst>
                <a:gd name="adj" fmla="val 739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b="1">
                <a:solidFill>
                  <a:schemeClr val="tx1"/>
                </a:solidFill>
              </a:endParaRPr>
            </a:p>
            <a:p>
              <a:r>
                <a:rPr lang="en-US" b="1">
                  <a:solidFill>
                    <a:schemeClr val="tx1"/>
                  </a:solidFill>
                </a:rPr>
                <a:t>Requirement</a:t>
              </a:r>
              <a:r>
                <a:rPr lang="en-US">
                  <a:solidFill>
                    <a:schemeClr val="tx1"/>
                  </a:solidFill>
                </a:rPr>
                <a:t>: profitably leverage its strengths</a:t>
              </a:r>
              <a:endParaRPr lang="en-US" b="1">
                <a:solidFill>
                  <a:schemeClr val="tx1"/>
                </a:solidFill>
              </a:endParaRPr>
            </a:p>
          </p:txBody>
        </p:sp>
      </p:grpSp>
      <p:pic>
        <p:nvPicPr>
          <p:cNvPr id="15" name="Graphic 14" descr="Lightbulb and gear with solid fill">
            <a:extLst>
              <a:ext uri="{FF2B5EF4-FFF2-40B4-BE49-F238E27FC236}">
                <a16:creationId xmlns:a16="http://schemas.microsoft.com/office/drawing/2014/main" id="{8478FC5B-7151-2EA6-770E-F46560582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5971" y="2133060"/>
            <a:ext cx="900000" cy="900000"/>
          </a:xfrm>
          <a:prstGeom prst="rect">
            <a:avLst/>
          </a:prstGeom>
        </p:spPr>
      </p:pic>
      <p:pic>
        <p:nvPicPr>
          <p:cNvPr id="16" name="Graphic 15" descr="Scientific Thought outline">
            <a:extLst>
              <a:ext uri="{FF2B5EF4-FFF2-40B4-BE49-F238E27FC236}">
                <a16:creationId xmlns:a16="http://schemas.microsoft.com/office/drawing/2014/main" id="{E0B14516-5AAE-7F8D-1B79-717AEF6A6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72445" y="213306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23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712384-9F06-7627-9516-9C2AAAE5A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EA16A4-EE27-E1D3-2F5E-995B7FDF91EA}"/>
              </a:ext>
            </a:extLst>
          </p:cNvPr>
          <p:cNvSpPr txBox="1">
            <a:spLocks/>
          </p:cNvSpPr>
          <p:nvPr/>
        </p:nvSpPr>
        <p:spPr>
          <a:xfrm>
            <a:off x="-7300" y="2537749"/>
            <a:ext cx="12206599" cy="1782501"/>
          </a:xfrm>
          <a:prstGeom prst="rect">
            <a:avLst/>
          </a:prstGeom>
          <a:solidFill>
            <a:srgbClr val="1B4344"/>
          </a:solidFill>
        </p:spPr>
        <p:txBody>
          <a:bodyPr vert="horz" lIns="9000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3417B5C-C755-2658-9C96-E44DF6F65517}"/>
              </a:ext>
            </a:extLst>
          </p:cNvPr>
          <p:cNvSpPr txBox="1">
            <a:spLocks/>
          </p:cNvSpPr>
          <p:nvPr/>
        </p:nvSpPr>
        <p:spPr>
          <a:xfrm>
            <a:off x="224132" y="2537748"/>
            <a:ext cx="11743733" cy="17825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/>
              <a:t>How can </a:t>
            </a:r>
            <a:r>
              <a:rPr lang="en-GB" sz="4000" err="1"/>
              <a:t>Byarugaba</a:t>
            </a:r>
            <a:r>
              <a:rPr lang="en-GB" sz="4000"/>
              <a:t> grow and increase profitability in a fluctuating market?</a:t>
            </a:r>
          </a:p>
        </p:txBody>
      </p:sp>
    </p:spTree>
    <p:extLst>
      <p:ext uri="{BB962C8B-B14F-4D97-AF65-F5344CB8AC3E}">
        <p14:creationId xmlns:p14="http://schemas.microsoft.com/office/powerpoint/2010/main" val="1022309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3EF18AA-289A-28CD-71D9-6E26CC419F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86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D58041D-7D5F-D873-8C5E-0EBBDCDAAFA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9" imgH="499" progId="TCLayout.ActiveDocument.1">
                  <p:embed/>
                </p:oleObj>
              </mc:Choice>
              <mc:Fallback>
                <p:oleObj name="think-cell Slide" r:id="rId3" imgW="499" imgH="499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D58041D-7D5F-D873-8C5E-0EBBDCDAAF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8AD77D6-E533-B6C0-8416-6CB08AFEC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The options for Byarugaba to tackle the three key issues are…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64A013-8963-6B0F-520F-6A86BE06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170EEA2D-183C-17BB-3300-E70234AFC2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3497624" y="2811009"/>
            <a:ext cx="217954" cy="21795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7CBA497E-82EE-7A93-45C9-5D0F8C48A7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6851281" y="2811009"/>
            <a:ext cx="217954" cy="217954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CCC6D983-D069-2ABC-F084-39D5051C65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0204937" y="2811009"/>
            <a:ext cx="217954" cy="217954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C8B039E4-2235-D49D-F3CD-43446676196E}"/>
              </a:ext>
            </a:extLst>
          </p:cNvPr>
          <p:cNvGrpSpPr/>
          <p:nvPr/>
        </p:nvGrpSpPr>
        <p:grpSpPr>
          <a:xfrm>
            <a:off x="224015" y="4313138"/>
            <a:ext cx="1523009" cy="1024784"/>
            <a:chOff x="224015" y="3888059"/>
            <a:chExt cx="1523009" cy="159834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5093918-7E05-6F90-15A1-1709E2E95E4A}"/>
                </a:ext>
              </a:extLst>
            </p:cNvPr>
            <p:cNvSpPr/>
            <p:nvPr/>
          </p:nvSpPr>
          <p:spPr>
            <a:xfrm>
              <a:off x="224015" y="4460488"/>
              <a:ext cx="1397936" cy="4534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Actions</a:t>
              </a:r>
              <a:endParaRPr lang="en-AU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38D4242-AA03-6E52-6345-D9006A712F27}"/>
                </a:ext>
              </a:extLst>
            </p:cNvPr>
            <p:cNvCxnSpPr>
              <a:cxnSpLocks/>
            </p:cNvCxnSpPr>
            <p:nvPr/>
          </p:nvCxnSpPr>
          <p:spPr>
            <a:xfrm>
              <a:off x="1747024" y="3888059"/>
              <a:ext cx="0" cy="1598341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71DD042-FB1E-FD6C-CC3C-35D138717DB1}"/>
              </a:ext>
            </a:extLst>
          </p:cNvPr>
          <p:cNvGrpSpPr/>
          <p:nvPr/>
        </p:nvGrpSpPr>
        <p:grpSpPr>
          <a:xfrm>
            <a:off x="224015" y="5484841"/>
            <a:ext cx="1523009" cy="738664"/>
            <a:chOff x="224015" y="3888059"/>
            <a:chExt cx="1523009" cy="1598341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E890A89-6B11-90E4-667B-60B75D2E229C}"/>
                </a:ext>
              </a:extLst>
            </p:cNvPr>
            <p:cNvSpPr/>
            <p:nvPr/>
          </p:nvSpPr>
          <p:spPr>
            <a:xfrm>
              <a:off x="224015" y="4460488"/>
              <a:ext cx="1397936" cy="4534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Outcomes</a:t>
              </a:r>
              <a:endParaRPr lang="en-AU" sz="16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A005DF3-DC21-7B2F-3748-0E2392ED1C9D}"/>
                </a:ext>
              </a:extLst>
            </p:cNvPr>
            <p:cNvCxnSpPr>
              <a:cxnSpLocks/>
            </p:cNvCxnSpPr>
            <p:nvPr/>
          </p:nvCxnSpPr>
          <p:spPr>
            <a:xfrm>
              <a:off x="1747024" y="3888059"/>
              <a:ext cx="0" cy="1598341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C0B58841-C081-B366-96D7-44949AA1E8FE}"/>
              </a:ext>
            </a:extLst>
          </p:cNvPr>
          <p:cNvSpPr/>
          <p:nvPr/>
        </p:nvSpPr>
        <p:spPr>
          <a:xfrm>
            <a:off x="2065024" y="3212377"/>
            <a:ext cx="3083155" cy="851359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Increased product offering with a focus on authenticity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F353B3A-09D8-60EF-07AD-619B362A20E4}"/>
              </a:ext>
            </a:extLst>
          </p:cNvPr>
          <p:cNvSpPr/>
          <p:nvPr/>
        </p:nvSpPr>
        <p:spPr>
          <a:xfrm>
            <a:off x="5418681" y="3212377"/>
            <a:ext cx="3083155" cy="851359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Developing the business as a key regional player in East Africa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E1BFC44-753C-A799-36A1-80D68B145DD2}"/>
              </a:ext>
            </a:extLst>
          </p:cNvPr>
          <p:cNvSpPr/>
          <p:nvPr/>
        </p:nvSpPr>
        <p:spPr>
          <a:xfrm>
            <a:off x="8772337" y="3212377"/>
            <a:ext cx="3083155" cy="851359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Creating a luxury leisure market offering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2E135A6-A927-3313-8A48-E025077AEEAC}"/>
              </a:ext>
            </a:extLst>
          </p:cNvPr>
          <p:cNvSpPr/>
          <p:nvPr/>
        </p:nvSpPr>
        <p:spPr>
          <a:xfrm>
            <a:off x="2065024" y="4313138"/>
            <a:ext cx="3083155" cy="1024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Making safaris </a:t>
            </a:r>
            <a:r>
              <a:rPr lang="en-US" sz="1200">
                <a:solidFill>
                  <a:schemeClr val="tx1"/>
                </a:solidFill>
              </a:rPr>
              <a:t>more accessible</a:t>
            </a:r>
            <a:r>
              <a:rPr lang="en-US" sz="1200" dirty="0">
                <a:solidFill>
                  <a:schemeClr val="tx1"/>
                </a:solidFill>
              </a:rPr>
              <a:t> for all demographics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Create a separate offering for </a:t>
            </a:r>
            <a:r>
              <a:rPr lang="en-US" sz="1200">
                <a:solidFill>
                  <a:schemeClr val="tx1"/>
                </a:solidFill>
              </a:rPr>
              <a:t>bird</a:t>
            </a:r>
            <a:r>
              <a:rPr lang="en-US" sz="1200" dirty="0">
                <a:solidFill>
                  <a:schemeClr val="tx1"/>
                </a:solidFill>
              </a:rPr>
              <a:t> enthusiasts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4EF5AD-B8D6-8014-551A-76D022B22A8A}"/>
              </a:ext>
            </a:extLst>
          </p:cNvPr>
          <p:cNvSpPr/>
          <p:nvPr/>
        </p:nvSpPr>
        <p:spPr>
          <a:xfrm>
            <a:off x="5418681" y="4313138"/>
            <a:ext cx="3083155" cy="1024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Open offices in key regional tourist destinations in DRC, Rwanda and Kenya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Explore regional partnerships consistent with service standards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B0CEDE-A476-FC14-F0E0-13350D06216C}"/>
              </a:ext>
            </a:extLst>
          </p:cNvPr>
          <p:cNvSpPr/>
          <p:nvPr/>
        </p:nvSpPr>
        <p:spPr>
          <a:xfrm>
            <a:off x="8772337" y="4313138"/>
            <a:ext cx="3083155" cy="1024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Create a luxury arm of the business to invite the high-profit market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Staff training and branding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6FFEFD0-E3DC-37FC-D915-2292C1F88BC4}"/>
              </a:ext>
            </a:extLst>
          </p:cNvPr>
          <p:cNvSpPr/>
          <p:nvPr/>
        </p:nvSpPr>
        <p:spPr>
          <a:xfrm>
            <a:off x="2065024" y="5484841"/>
            <a:ext cx="3083155" cy="742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1B4344"/>
                </a:solidFill>
              </a:rPr>
              <a:t>Improved Profitability &amp; Value Proposition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A698A06-F1E8-9417-9892-E16AAC3B03C3}"/>
              </a:ext>
            </a:extLst>
          </p:cNvPr>
          <p:cNvSpPr/>
          <p:nvPr/>
        </p:nvSpPr>
        <p:spPr>
          <a:xfrm>
            <a:off x="5418681" y="5484841"/>
            <a:ext cx="3083155" cy="742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1B4344"/>
                </a:solidFill>
              </a:rPr>
              <a:t>Higher Prospects for Growth &amp; Profitability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771C341-166E-9FDA-D2DE-2982C7DD91A3}"/>
              </a:ext>
            </a:extLst>
          </p:cNvPr>
          <p:cNvSpPr/>
          <p:nvPr/>
        </p:nvSpPr>
        <p:spPr>
          <a:xfrm>
            <a:off x="8772337" y="5484841"/>
            <a:ext cx="3083155" cy="742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1B4344"/>
                </a:solidFill>
              </a:rPr>
              <a:t>Enhanced Customer</a:t>
            </a:r>
            <a:br>
              <a:rPr lang="en-US" sz="1400" b="1" dirty="0">
                <a:solidFill>
                  <a:srgbClr val="1B4344"/>
                </a:solidFill>
              </a:rPr>
            </a:br>
            <a:r>
              <a:rPr lang="en-US" sz="1400" b="1" dirty="0">
                <a:solidFill>
                  <a:srgbClr val="1B4344"/>
                </a:solidFill>
              </a:rPr>
              <a:t>Base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7A77C97-14FB-9794-753A-9AACE2B25017}"/>
              </a:ext>
            </a:extLst>
          </p:cNvPr>
          <p:cNvGrpSpPr/>
          <p:nvPr/>
        </p:nvGrpSpPr>
        <p:grpSpPr>
          <a:xfrm>
            <a:off x="224015" y="3212377"/>
            <a:ext cx="1523009" cy="851359"/>
            <a:chOff x="224015" y="3888059"/>
            <a:chExt cx="1523009" cy="1598341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66FD8AB-506E-6B61-4518-9CAD37DE0D41}"/>
                </a:ext>
              </a:extLst>
            </p:cNvPr>
            <p:cNvSpPr/>
            <p:nvPr/>
          </p:nvSpPr>
          <p:spPr>
            <a:xfrm>
              <a:off x="224015" y="4460488"/>
              <a:ext cx="1397936" cy="4534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Overview</a:t>
              </a:r>
              <a:endParaRPr lang="en-AU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E5EE670-6060-6609-CB35-476DC79E6D2B}"/>
                </a:ext>
              </a:extLst>
            </p:cNvPr>
            <p:cNvCxnSpPr>
              <a:cxnSpLocks/>
            </p:cNvCxnSpPr>
            <p:nvPr/>
          </p:nvCxnSpPr>
          <p:spPr>
            <a:xfrm>
              <a:off x="1747024" y="3888059"/>
              <a:ext cx="0" cy="1598341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539A34A-17DA-7B2B-2E57-E86874BC160A}"/>
              </a:ext>
            </a:extLst>
          </p:cNvPr>
          <p:cNvGrpSpPr/>
          <p:nvPr/>
        </p:nvGrpSpPr>
        <p:grpSpPr>
          <a:xfrm>
            <a:off x="2065024" y="1478210"/>
            <a:ext cx="9792726" cy="1244635"/>
            <a:chOff x="2065024" y="1478210"/>
            <a:chExt cx="9792726" cy="1244635"/>
          </a:xfrm>
        </p:grpSpPr>
        <p:pic>
          <p:nvPicPr>
            <p:cNvPr id="35" name="Graphic 34" descr="Maximize with solid fill">
              <a:extLst>
                <a:ext uri="{FF2B5EF4-FFF2-40B4-BE49-F238E27FC236}">
                  <a16:creationId xmlns:a16="http://schemas.microsoft.com/office/drawing/2014/main" id="{BC93A339-8DCD-7B8F-901D-BB32ED988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071346" y="1478210"/>
              <a:ext cx="489652" cy="489652"/>
            </a:xfrm>
            <a:prstGeom prst="rect">
              <a:avLst/>
            </a:prstGeom>
          </p:spPr>
        </p:pic>
        <p:pic>
          <p:nvPicPr>
            <p:cNvPr id="37" name="Graphic 36" descr="Handshake with solid fill">
              <a:extLst>
                <a:ext uri="{FF2B5EF4-FFF2-40B4-BE49-F238E27FC236}">
                  <a16:creationId xmlns:a16="http://schemas.microsoft.com/office/drawing/2014/main" id="{BC03F24D-4716-2C33-939D-5751A0055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708004" y="1478210"/>
              <a:ext cx="617812" cy="61781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FA837A-DAA7-F6C8-607C-BC309F3A1E40}"/>
                </a:ext>
              </a:extLst>
            </p:cNvPr>
            <p:cNvSpPr/>
            <p:nvPr/>
          </p:nvSpPr>
          <p:spPr>
            <a:xfrm>
              <a:off x="2065024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The Real Uganda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63C89E-6F8A-2A6B-318E-E3B60D025FCB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Developing Regional Expertise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CAA5007-2844-A010-D8A0-7CBED06B56D7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Luxury Market Diversification</a:t>
              </a:r>
            </a:p>
          </p:txBody>
        </p:sp>
        <p:pic>
          <p:nvPicPr>
            <p:cNvPr id="5" name="Graphic 4" descr="Africa with solid fill">
              <a:extLst>
                <a:ext uri="{FF2B5EF4-FFF2-40B4-BE49-F238E27FC236}">
                  <a16:creationId xmlns:a16="http://schemas.microsoft.com/office/drawing/2014/main" id="{13BD3580-B535-841C-F8FF-BDFB60DB7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188717" y="1478210"/>
              <a:ext cx="617813" cy="617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3561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-AU" dirty="0"/>
              <a:t>Comparing Byarugaba’s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8773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Fluctuating tourist industry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919769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Focused value proposition for growth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962164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Low profitability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869837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912233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20608B8-3597-8B5F-EFFC-DBD83EB4BCDA}"/>
              </a:ext>
            </a:extLst>
          </p:cNvPr>
          <p:cNvSpPr/>
          <p:nvPr/>
        </p:nvSpPr>
        <p:spPr>
          <a:xfrm>
            <a:off x="266137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25BCC2C-2E8E-3CCD-8A31-46D37F817E02}"/>
              </a:ext>
            </a:extLst>
          </p:cNvPr>
          <p:cNvSpPr/>
          <p:nvPr/>
        </p:nvSpPr>
        <p:spPr>
          <a:xfrm>
            <a:off x="266137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41771B-5F8B-85C5-AF62-6858C22D11EA}"/>
              </a:ext>
            </a:extLst>
          </p:cNvPr>
          <p:cNvSpPr/>
          <p:nvPr/>
        </p:nvSpPr>
        <p:spPr>
          <a:xfrm>
            <a:off x="307981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6C5F0FA-36EF-735A-135E-63BEB684937F}"/>
              </a:ext>
            </a:extLst>
          </p:cNvPr>
          <p:cNvSpPr/>
          <p:nvPr/>
        </p:nvSpPr>
        <p:spPr>
          <a:xfrm>
            <a:off x="349825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3CF3050-A1DD-2951-8C42-F749DA9B8D00}"/>
              </a:ext>
            </a:extLst>
          </p:cNvPr>
          <p:cNvSpPr/>
          <p:nvPr/>
        </p:nvSpPr>
        <p:spPr>
          <a:xfrm>
            <a:off x="391669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8BB1839-29BF-2409-62F0-7F2630BDCA81}"/>
              </a:ext>
            </a:extLst>
          </p:cNvPr>
          <p:cNvSpPr/>
          <p:nvPr/>
        </p:nvSpPr>
        <p:spPr>
          <a:xfrm>
            <a:off x="433512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7943C35-3F68-7CC9-423E-6C0F24FE18EF}"/>
              </a:ext>
            </a:extLst>
          </p:cNvPr>
          <p:cNvSpPr/>
          <p:nvPr/>
        </p:nvSpPr>
        <p:spPr>
          <a:xfrm>
            <a:off x="266137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29CC355-9687-912E-CCC8-1A2B4475D4E3}"/>
              </a:ext>
            </a:extLst>
          </p:cNvPr>
          <p:cNvSpPr/>
          <p:nvPr/>
        </p:nvSpPr>
        <p:spPr>
          <a:xfrm>
            <a:off x="266137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FD4FF85-378E-9A8A-2205-0943CBFF51D7}"/>
              </a:ext>
            </a:extLst>
          </p:cNvPr>
          <p:cNvSpPr/>
          <p:nvPr/>
        </p:nvSpPr>
        <p:spPr>
          <a:xfrm>
            <a:off x="307981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16F8985-5E96-276D-51FA-6F00AE40C10E}"/>
              </a:ext>
            </a:extLst>
          </p:cNvPr>
          <p:cNvSpPr/>
          <p:nvPr/>
        </p:nvSpPr>
        <p:spPr>
          <a:xfrm>
            <a:off x="349825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BCDDE8D-F469-9DCF-A0A9-E30F71E3EC2B}"/>
              </a:ext>
            </a:extLst>
          </p:cNvPr>
          <p:cNvSpPr/>
          <p:nvPr/>
        </p:nvSpPr>
        <p:spPr>
          <a:xfrm>
            <a:off x="391669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5DD24BA-2CC6-084D-FC9A-A2676A1D6635}"/>
              </a:ext>
            </a:extLst>
          </p:cNvPr>
          <p:cNvSpPr/>
          <p:nvPr/>
        </p:nvSpPr>
        <p:spPr>
          <a:xfrm>
            <a:off x="433512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32EFFAD-E2BD-DE54-F87F-9B50AB73F2FF}"/>
              </a:ext>
            </a:extLst>
          </p:cNvPr>
          <p:cNvSpPr/>
          <p:nvPr/>
        </p:nvSpPr>
        <p:spPr>
          <a:xfrm>
            <a:off x="607168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EE699C2-159B-CD57-8ABB-7F5A1E91B557}"/>
              </a:ext>
            </a:extLst>
          </p:cNvPr>
          <p:cNvSpPr/>
          <p:nvPr/>
        </p:nvSpPr>
        <p:spPr>
          <a:xfrm>
            <a:off x="607168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3F857E7-135B-24B9-C2F8-65FF51BAECC1}"/>
              </a:ext>
            </a:extLst>
          </p:cNvPr>
          <p:cNvSpPr/>
          <p:nvPr/>
        </p:nvSpPr>
        <p:spPr>
          <a:xfrm>
            <a:off x="649012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0E008BB-2193-741A-EE79-835A9222FE81}"/>
              </a:ext>
            </a:extLst>
          </p:cNvPr>
          <p:cNvSpPr/>
          <p:nvPr/>
        </p:nvSpPr>
        <p:spPr>
          <a:xfrm>
            <a:off x="690856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3AD33C0-D6AD-B28F-84F4-B78ADA8731AB}"/>
              </a:ext>
            </a:extLst>
          </p:cNvPr>
          <p:cNvSpPr/>
          <p:nvPr/>
        </p:nvSpPr>
        <p:spPr>
          <a:xfrm>
            <a:off x="73270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CB732A1-7F55-AEC6-901A-037530F11DBB}"/>
              </a:ext>
            </a:extLst>
          </p:cNvPr>
          <p:cNvSpPr/>
          <p:nvPr/>
        </p:nvSpPr>
        <p:spPr>
          <a:xfrm>
            <a:off x="774543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2E25AB-C78D-57CB-D2C6-0B106EDE3BB3}"/>
              </a:ext>
            </a:extLst>
          </p:cNvPr>
          <p:cNvSpPr/>
          <p:nvPr/>
        </p:nvSpPr>
        <p:spPr>
          <a:xfrm>
            <a:off x="607168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303EF74-5EE5-D5E5-5609-1EBEFBA7D931}"/>
              </a:ext>
            </a:extLst>
          </p:cNvPr>
          <p:cNvSpPr/>
          <p:nvPr/>
        </p:nvSpPr>
        <p:spPr>
          <a:xfrm>
            <a:off x="607168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0985442-97E7-23CA-3C26-AE9A57CD274C}"/>
              </a:ext>
            </a:extLst>
          </p:cNvPr>
          <p:cNvSpPr/>
          <p:nvPr/>
        </p:nvSpPr>
        <p:spPr>
          <a:xfrm>
            <a:off x="649012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8358526-6F68-3FBB-94AC-6EE5997527F3}"/>
              </a:ext>
            </a:extLst>
          </p:cNvPr>
          <p:cNvSpPr/>
          <p:nvPr/>
        </p:nvSpPr>
        <p:spPr>
          <a:xfrm>
            <a:off x="690856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BBEEB2F-7336-08F1-0D1B-28CE88629EBC}"/>
              </a:ext>
            </a:extLst>
          </p:cNvPr>
          <p:cNvSpPr/>
          <p:nvPr/>
        </p:nvSpPr>
        <p:spPr>
          <a:xfrm>
            <a:off x="73270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B79AC19-175D-1982-B7D5-F160B11AC57D}"/>
              </a:ext>
            </a:extLst>
          </p:cNvPr>
          <p:cNvSpPr/>
          <p:nvPr/>
        </p:nvSpPr>
        <p:spPr>
          <a:xfrm>
            <a:off x="774543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DA915AE-0E60-B4C8-4381-123A16D4B1F1}"/>
              </a:ext>
            </a:extLst>
          </p:cNvPr>
          <p:cNvSpPr/>
          <p:nvPr/>
        </p:nvSpPr>
        <p:spPr>
          <a:xfrm>
            <a:off x="9370951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C4F242D-2CCD-EBFB-DE69-6D1DB7CE0912}"/>
              </a:ext>
            </a:extLst>
          </p:cNvPr>
          <p:cNvSpPr/>
          <p:nvPr/>
        </p:nvSpPr>
        <p:spPr>
          <a:xfrm>
            <a:off x="9370951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44C2789-4AFF-687B-CC65-956FE0D9F886}"/>
              </a:ext>
            </a:extLst>
          </p:cNvPr>
          <p:cNvSpPr/>
          <p:nvPr/>
        </p:nvSpPr>
        <p:spPr>
          <a:xfrm>
            <a:off x="978938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088BEFF-7913-13A3-E69F-9F3A4B4A7C7B}"/>
              </a:ext>
            </a:extLst>
          </p:cNvPr>
          <p:cNvSpPr/>
          <p:nvPr/>
        </p:nvSpPr>
        <p:spPr>
          <a:xfrm>
            <a:off x="10207825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4AB99F45-C696-7EE4-8524-F0DD73AF96E9}"/>
              </a:ext>
            </a:extLst>
          </p:cNvPr>
          <p:cNvSpPr/>
          <p:nvPr/>
        </p:nvSpPr>
        <p:spPr>
          <a:xfrm>
            <a:off x="10626262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8C6EFCD-45C3-B39C-CE4A-E21EE013248E}"/>
              </a:ext>
            </a:extLst>
          </p:cNvPr>
          <p:cNvSpPr/>
          <p:nvPr/>
        </p:nvSpPr>
        <p:spPr>
          <a:xfrm>
            <a:off x="110447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0CD14F2-89DA-D12C-7436-DC3855B42D09}"/>
              </a:ext>
            </a:extLst>
          </p:cNvPr>
          <p:cNvSpPr/>
          <p:nvPr/>
        </p:nvSpPr>
        <p:spPr>
          <a:xfrm>
            <a:off x="9370951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34AA9F4-6FAF-50DA-F868-8DFB7C5355F7}"/>
              </a:ext>
            </a:extLst>
          </p:cNvPr>
          <p:cNvSpPr/>
          <p:nvPr/>
        </p:nvSpPr>
        <p:spPr>
          <a:xfrm>
            <a:off x="9370951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DDA2715-5442-3BEB-0EFC-9B67FB58E4FE}"/>
              </a:ext>
            </a:extLst>
          </p:cNvPr>
          <p:cNvSpPr/>
          <p:nvPr/>
        </p:nvSpPr>
        <p:spPr>
          <a:xfrm>
            <a:off x="978938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A460F33-A642-93E6-51CA-2FBE62332F45}"/>
              </a:ext>
            </a:extLst>
          </p:cNvPr>
          <p:cNvSpPr/>
          <p:nvPr/>
        </p:nvSpPr>
        <p:spPr>
          <a:xfrm>
            <a:off x="10207825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00E1DC5-83D7-7D2D-9D12-D9038AEAE43D}"/>
              </a:ext>
            </a:extLst>
          </p:cNvPr>
          <p:cNvSpPr/>
          <p:nvPr/>
        </p:nvSpPr>
        <p:spPr>
          <a:xfrm>
            <a:off x="10626262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E13142-223E-2553-21D5-FEFFBA835C6F}"/>
              </a:ext>
            </a:extLst>
          </p:cNvPr>
          <p:cNvSpPr/>
          <p:nvPr/>
        </p:nvSpPr>
        <p:spPr>
          <a:xfrm>
            <a:off x="110447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0A0344-DAE1-AC23-CDCA-F3B2E354D387}"/>
              </a:ext>
            </a:extLst>
          </p:cNvPr>
          <p:cNvGrpSpPr/>
          <p:nvPr/>
        </p:nvGrpSpPr>
        <p:grpSpPr>
          <a:xfrm>
            <a:off x="2065024" y="1478210"/>
            <a:ext cx="9792726" cy="1244635"/>
            <a:chOff x="2065024" y="1478210"/>
            <a:chExt cx="9792726" cy="1244635"/>
          </a:xfrm>
        </p:grpSpPr>
        <p:pic>
          <p:nvPicPr>
            <p:cNvPr id="5" name="Graphic 4" descr="Maximize with solid fill">
              <a:extLst>
                <a:ext uri="{FF2B5EF4-FFF2-40B4-BE49-F238E27FC236}">
                  <a16:creationId xmlns:a16="http://schemas.microsoft.com/office/drawing/2014/main" id="{ABEFB4A7-DFE2-8738-735F-B38910E26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71346" y="1478210"/>
              <a:ext cx="489652" cy="489652"/>
            </a:xfrm>
            <a:prstGeom prst="rect">
              <a:avLst/>
            </a:prstGeom>
          </p:spPr>
        </p:pic>
        <p:pic>
          <p:nvPicPr>
            <p:cNvPr id="6" name="Graphic 5" descr="Handshake with solid fill">
              <a:extLst>
                <a:ext uri="{FF2B5EF4-FFF2-40B4-BE49-F238E27FC236}">
                  <a16:creationId xmlns:a16="http://schemas.microsoft.com/office/drawing/2014/main" id="{E3E48B04-17D9-E5E9-60BC-EEF3621F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08004" y="1478210"/>
              <a:ext cx="617812" cy="61781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E8CD47-E828-F638-FA4A-F164173E2C5D}"/>
                </a:ext>
              </a:extLst>
            </p:cNvPr>
            <p:cNvSpPr/>
            <p:nvPr/>
          </p:nvSpPr>
          <p:spPr>
            <a:xfrm>
              <a:off x="2065024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The Real Uganda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0FC75C-9203-8A0A-9200-045EF342FDD7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Developing Regional Expertise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858C11-0DA4-EF19-E60B-A639F6BDCB34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Luxury Market Diversification</a:t>
              </a:r>
            </a:p>
          </p:txBody>
        </p:sp>
        <p:pic>
          <p:nvPicPr>
            <p:cNvPr id="10" name="Graphic 9" descr="Africa with solid fill">
              <a:extLst>
                <a:ext uri="{FF2B5EF4-FFF2-40B4-BE49-F238E27FC236}">
                  <a16:creationId xmlns:a16="http://schemas.microsoft.com/office/drawing/2014/main" id="{F289F875-696D-023B-36FD-49C051EC6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88717" y="1478210"/>
              <a:ext cx="617813" cy="617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7624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Comparing Byarugaba’s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8773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Fluctuating tourist industry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919769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Focused value proposition for growth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962164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Low profitability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869837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912233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511894" y="307821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20608B8-3597-8B5F-EFFC-DBD83EB4BCDA}"/>
              </a:ext>
            </a:extLst>
          </p:cNvPr>
          <p:cNvSpPr/>
          <p:nvPr/>
        </p:nvSpPr>
        <p:spPr>
          <a:xfrm>
            <a:off x="266137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41AB52C-B87A-EFCE-CA00-BEC49628B56A}"/>
              </a:ext>
            </a:extLst>
          </p:cNvPr>
          <p:cNvSpPr/>
          <p:nvPr/>
        </p:nvSpPr>
        <p:spPr>
          <a:xfrm>
            <a:off x="4328692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25BCC2C-2E8E-3CCD-8A31-46D37F817E02}"/>
              </a:ext>
            </a:extLst>
          </p:cNvPr>
          <p:cNvSpPr/>
          <p:nvPr/>
        </p:nvSpPr>
        <p:spPr>
          <a:xfrm>
            <a:off x="266137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41771B-5F8B-85C5-AF62-6858C22D11EA}"/>
              </a:ext>
            </a:extLst>
          </p:cNvPr>
          <p:cNvSpPr/>
          <p:nvPr/>
        </p:nvSpPr>
        <p:spPr>
          <a:xfrm>
            <a:off x="307981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6C5F0FA-36EF-735A-135E-63BEB684937F}"/>
              </a:ext>
            </a:extLst>
          </p:cNvPr>
          <p:cNvSpPr/>
          <p:nvPr/>
        </p:nvSpPr>
        <p:spPr>
          <a:xfrm>
            <a:off x="349825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3CF3050-A1DD-2951-8C42-F749DA9B8D00}"/>
              </a:ext>
            </a:extLst>
          </p:cNvPr>
          <p:cNvSpPr/>
          <p:nvPr/>
        </p:nvSpPr>
        <p:spPr>
          <a:xfrm>
            <a:off x="391669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8BB1839-29BF-2409-62F0-7F2630BDCA81}"/>
              </a:ext>
            </a:extLst>
          </p:cNvPr>
          <p:cNvSpPr/>
          <p:nvPr/>
        </p:nvSpPr>
        <p:spPr>
          <a:xfrm>
            <a:off x="433512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7943C35-3F68-7CC9-423E-6C0F24FE18EF}"/>
              </a:ext>
            </a:extLst>
          </p:cNvPr>
          <p:cNvSpPr/>
          <p:nvPr/>
        </p:nvSpPr>
        <p:spPr>
          <a:xfrm>
            <a:off x="266137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AFE6F9F-5AB0-FC1B-A0FB-17DE56720399}"/>
              </a:ext>
            </a:extLst>
          </p:cNvPr>
          <p:cNvSpPr/>
          <p:nvPr/>
        </p:nvSpPr>
        <p:spPr>
          <a:xfrm>
            <a:off x="3917384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29CC355-9687-912E-CCC8-1A2B4475D4E3}"/>
              </a:ext>
            </a:extLst>
          </p:cNvPr>
          <p:cNvSpPr/>
          <p:nvPr/>
        </p:nvSpPr>
        <p:spPr>
          <a:xfrm>
            <a:off x="266137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FD4FF85-378E-9A8A-2205-0943CBFF51D7}"/>
              </a:ext>
            </a:extLst>
          </p:cNvPr>
          <p:cNvSpPr/>
          <p:nvPr/>
        </p:nvSpPr>
        <p:spPr>
          <a:xfrm>
            <a:off x="307981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16F8985-5E96-276D-51FA-6F00AE40C10E}"/>
              </a:ext>
            </a:extLst>
          </p:cNvPr>
          <p:cNvSpPr/>
          <p:nvPr/>
        </p:nvSpPr>
        <p:spPr>
          <a:xfrm>
            <a:off x="349825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BCDDE8D-F469-9DCF-A0A9-E30F71E3EC2B}"/>
              </a:ext>
            </a:extLst>
          </p:cNvPr>
          <p:cNvSpPr/>
          <p:nvPr/>
        </p:nvSpPr>
        <p:spPr>
          <a:xfrm>
            <a:off x="391669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5DD24BA-2CC6-084D-FC9A-A2676A1D6635}"/>
              </a:ext>
            </a:extLst>
          </p:cNvPr>
          <p:cNvSpPr/>
          <p:nvPr/>
        </p:nvSpPr>
        <p:spPr>
          <a:xfrm>
            <a:off x="433512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32EFFAD-E2BD-DE54-F87F-9B50AB73F2FF}"/>
              </a:ext>
            </a:extLst>
          </p:cNvPr>
          <p:cNvSpPr/>
          <p:nvPr/>
        </p:nvSpPr>
        <p:spPr>
          <a:xfrm>
            <a:off x="607168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EE699C2-159B-CD57-8ABB-7F5A1E91B557}"/>
              </a:ext>
            </a:extLst>
          </p:cNvPr>
          <p:cNvSpPr/>
          <p:nvPr/>
        </p:nvSpPr>
        <p:spPr>
          <a:xfrm>
            <a:off x="607168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3F857E7-135B-24B9-C2F8-65FF51BAECC1}"/>
              </a:ext>
            </a:extLst>
          </p:cNvPr>
          <p:cNvSpPr/>
          <p:nvPr/>
        </p:nvSpPr>
        <p:spPr>
          <a:xfrm>
            <a:off x="649012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0E008BB-2193-741A-EE79-835A9222FE81}"/>
              </a:ext>
            </a:extLst>
          </p:cNvPr>
          <p:cNvSpPr/>
          <p:nvPr/>
        </p:nvSpPr>
        <p:spPr>
          <a:xfrm>
            <a:off x="690856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3AD33C0-D6AD-B28F-84F4-B78ADA8731AB}"/>
              </a:ext>
            </a:extLst>
          </p:cNvPr>
          <p:cNvSpPr/>
          <p:nvPr/>
        </p:nvSpPr>
        <p:spPr>
          <a:xfrm>
            <a:off x="73270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CB732A1-7F55-AEC6-901A-037530F11DBB}"/>
              </a:ext>
            </a:extLst>
          </p:cNvPr>
          <p:cNvSpPr/>
          <p:nvPr/>
        </p:nvSpPr>
        <p:spPr>
          <a:xfrm>
            <a:off x="774543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2E25AB-C78D-57CB-D2C6-0B106EDE3BB3}"/>
              </a:ext>
            </a:extLst>
          </p:cNvPr>
          <p:cNvSpPr/>
          <p:nvPr/>
        </p:nvSpPr>
        <p:spPr>
          <a:xfrm>
            <a:off x="607168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303EF74-5EE5-D5E5-5609-1EBEFBA7D931}"/>
              </a:ext>
            </a:extLst>
          </p:cNvPr>
          <p:cNvSpPr/>
          <p:nvPr/>
        </p:nvSpPr>
        <p:spPr>
          <a:xfrm>
            <a:off x="607168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0985442-97E7-23CA-3C26-AE9A57CD274C}"/>
              </a:ext>
            </a:extLst>
          </p:cNvPr>
          <p:cNvSpPr/>
          <p:nvPr/>
        </p:nvSpPr>
        <p:spPr>
          <a:xfrm>
            <a:off x="649012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8358526-6F68-3FBB-94AC-6EE5997527F3}"/>
              </a:ext>
            </a:extLst>
          </p:cNvPr>
          <p:cNvSpPr/>
          <p:nvPr/>
        </p:nvSpPr>
        <p:spPr>
          <a:xfrm>
            <a:off x="690856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BBEEB2F-7336-08F1-0D1B-28CE88629EBC}"/>
              </a:ext>
            </a:extLst>
          </p:cNvPr>
          <p:cNvSpPr/>
          <p:nvPr/>
        </p:nvSpPr>
        <p:spPr>
          <a:xfrm>
            <a:off x="73270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B79AC19-175D-1982-B7D5-F160B11AC57D}"/>
              </a:ext>
            </a:extLst>
          </p:cNvPr>
          <p:cNvSpPr/>
          <p:nvPr/>
        </p:nvSpPr>
        <p:spPr>
          <a:xfrm>
            <a:off x="774543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DA915AE-0E60-B4C8-4381-123A16D4B1F1}"/>
              </a:ext>
            </a:extLst>
          </p:cNvPr>
          <p:cNvSpPr/>
          <p:nvPr/>
        </p:nvSpPr>
        <p:spPr>
          <a:xfrm>
            <a:off x="9370951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C4F242D-2CCD-EBFB-DE69-6D1DB7CE0912}"/>
              </a:ext>
            </a:extLst>
          </p:cNvPr>
          <p:cNvSpPr/>
          <p:nvPr/>
        </p:nvSpPr>
        <p:spPr>
          <a:xfrm>
            <a:off x="9370951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44C2789-4AFF-687B-CC65-956FE0D9F886}"/>
              </a:ext>
            </a:extLst>
          </p:cNvPr>
          <p:cNvSpPr/>
          <p:nvPr/>
        </p:nvSpPr>
        <p:spPr>
          <a:xfrm>
            <a:off x="978938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088BEFF-7913-13A3-E69F-9F3A4B4A7C7B}"/>
              </a:ext>
            </a:extLst>
          </p:cNvPr>
          <p:cNvSpPr/>
          <p:nvPr/>
        </p:nvSpPr>
        <p:spPr>
          <a:xfrm>
            <a:off x="10207825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4AB99F45-C696-7EE4-8524-F0DD73AF96E9}"/>
              </a:ext>
            </a:extLst>
          </p:cNvPr>
          <p:cNvSpPr/>
          <p:nvPr/>
        </p:nvSpPr>
        <p:spPr>
          <a:xfrm>
            <a:off x="10626262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8C6EFCD-45C3-B39C-CE4A-E21EE013248E}"/>
              </a:ext>
            </a:extLst>
          </p:cNvPr>
          <p:cNvSpPr/>
          <p:nvPr/>
        </p:nvSpPr>
        <p:spPr>
          <a:xfrm>
            <a:off x="110447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0CD14F2-89DA-D12C-7436-DC3855B42D09}"/>
              </a:ext>
            </a:extLst>
          </p:cNvPr>
          <p:cNvSpPr/>
          <p:nvPr/>
        </p:nvSpPr>
        <p:spPr>
          <a:xfrm>
            <a:off x="9370951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34AA9F4-6FAF-50DA-F868-8DFB7C5355F7}"/>
              </a:ext>
            </a:extLst>
          </p:cNvPr>
          <p:cNvSpPr/>
          <p:nvPr/>
        </p:nvSpPr>
        <p:spPr>
          <a:xfrm>
            <a:off x="9370951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DDA2715-5442-3BEB-0EFC-9B67FB58E4FE}"/>
              </a:ext>
            </a:extLst>
          </p:cNvPr>
          <p:cNvSpPr/>
          <p:nvPr/>
        </p:nvSpPr>
        <p:spPr>
          <a:xfrm>
            <a:off x="978938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A460F33-A642-93E6-51CA-2FBE62332F45}"/>
              </a:ext>
            </a:extLst>
          </p:cNvPr>
          <p:cNvSpPr/>
          <p:nvPr/>
        </p:nvSpPr>
        <p:spPr>
          <a:xfrm>
            <a:off x="10207825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00E1DC5-83D7-7D2D-9D12-D9038AEAE43D}"/>
              </a:ext>
            </a:extLst>
          </p:cNvPr>
          <p:cNvSpPr/>
          <p:nvPr/>
        </p:nvSpPr>
        <p:spPr>
          <a:xfrm>
            <a:off x="10626262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E13142-223E-2553-21D5-FEFFBA835C6F}"/>
              </a:ext>
            </a:extLst>
          </p:cNvPr>
          <p:cNvSpPr/>
          <p:nvPr/>
        </p:nvSpPr>
        <p:spPr>
          <a:xfrm>
            <a:off x="110447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12</a:t>
            </a:r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0A0344-DAE1-AC23-CDCA-F3B2E354D387}"/>
              </a:ext>
            </a:extLst>
          </p:cNvPr>
          <p:cNvGrpSpPr/>
          <p:nvPr/>
        </p:nvGrpSpPr>
        <p:grpSpPr>
          <a:xfrm>
            <a:off x="2065024" y="1478210"/>
            <a:ext cx="9792726" cy="1244635"/>
            <a:chOff x="2065024" y="1478210"/>
            <a:chExt cx="9792726" cy="1244635"/>
          </a:xfrm>
        </p:grpSpPr>
        <p:pic>
          <p:nvPicPr>
            <p:cNvPr id="5" name="Graphic 4" descr="Maximize with solid fill">
              <a:extLst>
                <a:ext uri="{FF2B5EF4-FFF2-40B4-BE49-F238E27FC236}">
                  <a16:creationId xmlns:a16="http://schemas.microsoft.com/office/drawing/2014/main" id="{ABEFB4A7-DFE2-8738-735F-B38910E26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71346" y="1478210"/>
              <a:ext cx="489652" cy="489652"/>
            </a:xfrm>
            <a:prstGeom prst="rect">
              <a:avLst/>
            </a:prstGeom>
          </p:spPr>
        </p:pic>
        <p:pic>
          <p:nvPicPr>
            <p:cNvPr id="6" name="Graphic 5" descr="Handshake with solid fill">
              <a:extLst>
                <a:ext uri="{FF2B5EF4-FFF2-40B4-BE49-F238E27FC236}">
                  <a16:creationId xmlns:a16="http://schemas.microsoft.com/office/drawing/2014/main" id="{E3E48B04-17D9-E5E9-60BC-EEF3621F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08004" y="1478210"/>
              <a:ext cx="617812" cy="61781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E8CD47-E828-F638-FA4A-F164173E2C5D}"/>
                </a:ext>
              </a:extLst>
            </p:cNvPr>
            <p:cNvSpPr/>
            <p:nvPr/>
          </p:nvSpPr>
          <p:spPr>
            <a:xfrm>
              <a:off x="2065024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The Real Uganda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0FC75C-9203-8A0A-9200-045EF342FDD7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Developing Regional Expertise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858C11-0DA4-EF19-E60B-A639F6BDCB34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Luxury Market Diversification</a:t>
              </a:r>
            </a:p>
          </p:txBody>
        </p:sp>
        <p:pic>
          <p:nvPicPr>
            <p:cNvPr id="10" name="Graphic 9" descr="Africa with solid fill">
              <a:extLst>
                <a:ext uri="{FF2B5EF4-FFF2-40B4-BE49-F238E27FC236}">
                  <a16:creationId xmlns:a16="http://schemas.microsoft.com/office/drawing/2014/main" id="{F289F875-696D-023B-36FD-49C051EC6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88717" y="1478210"/>
              <a:ext cx="617813" cy="617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7425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Comparing Byarugaba’s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8773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Fluctuating tourist industry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919769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Focused value proposition for growth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962164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Low profitability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869837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912233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511894" y="307821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20608B8-3597-8B5F-EFFC-DBD83EB4BCDA}"/>
              </a:ext>
            </a:extLst>
          </p:cNvPr>
          <p:cNvSpPr/>
          <p:nvPr/>
        </p:nvSpPr>
        <p:spPr>
          <a:xfrm>
            <a:off x="266137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41AB52C-B87A-EFCE-CA00-BEC49628B56A}"/>
              </a:ext>
            </a:extLst>
          </p:cNvPr>
          <p:cNvSpPr/>
          <p:nvPr/>
        </p:nvSpPr>
        <p:spPr>
          <a:xfrm>
            <a:off x="4328692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25BCC2C-2E8E-3CCD-8A31-46D37F817E02}"/>
              </a:ext>
            </a:extLst>
          </p:cNvPr>
          <p:cNvSpPr/>
          <p:nvPr/>
        </p:nvSpPr>
        <p:spPr>
          <a:xfrm>
            <a:off x="266137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41771B-5F8B-85C5-AF62-6858C22D11EA}"/>
              </a:ext>
            </a:extLst>
          </p:cNvPr>
          <p:cNvSpPr/>
          <p:nvPr/>
        </p:nvSpPr>
        <p:spPr>
          <a:xfrm>
            <a:off x="307981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6C5F0FA-36EF-735A-135E-63BEB684937F}"/>
              </a:ext>
            </a:extLst>
          </p:cNvPr>
          <p:cNvSpPr/>
          <p:nvPr/>
        </p:nvSpPr>
        <p:spPr>
          <a:xfrm>
            <a:off x="349825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3CF3050-A1DD-2951-8C42-F749DA9B8D00}"/>
              </a:ext>
            </a:extLst>
          </p:cNvPr>
          <p:cNvSpPr/>
          <p:nvPr/>
        </p:nvSpPr>
        <p:spPr>
          <a:xfrm>
            <a:off x="391669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8BB1839-29BF-2409-62F0-7F2630BDCA81}"/>
              </a:ext>
            </a:extLst>
          </p:cNvPr>
          <p:cNvSpPr/>
          <p:nvPr/>
        </p:nvSpPr>
        <p:spPr>
          <a:xfrm>
            <a:off x="433512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7943C35-3F68-7CC9-423E-6C0F24FE18EF}"/>
              </a:ext>
            </a:extLst>
          </p:cNvPr>
          <p:cNvSpPr/>
          <p:nvPr/>
        </p:nvSpPr>
        <p:spPr>
          <a:xfrm>
            <a:off x="266137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AFE6F9F-5AB0-FC1B-A0FB-17DE56720399}"/>
              </a:ext>
            </a:extLst>
          </p:cNvPr>
          <p:cNvSpPr/>
          <p:nvPr/>
        </p:nvSpPr>
        <p:spPr>
          <a:xfrm>
            <a:off x="3917384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29CC355-9687-912E-CCC8-1A2B4475D4E3}"/>
              </a:ext>
            </a:extLst>
          </p:cNvPr>
          <p:cNvSpPr/>
          <p:nvPr/>
        </p:nvSpPr>
        <p:spPr>
          <a:xfrm>
            <a:off x="266137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FD4FF85-378E-9A8A-2205-0943CBFF51D7}"/>
              </a:ext>
            </a:extLst>
          </p:cNvPr>
          <p:cNvSpPr/>
          <p:nvPr/>
        </p:nvSpPr>
        <p:spPr>
          <a:xfrm>
            <a:off x="307981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16F8985-5E96-276D-51FA-6F00AE40C10E}"/>
              </a:ext>
            </a:extLst>
          </p:cNvPr>
          <p:cNvSpPr/>
          <p:nvPr/>
        </p:nvSpPr>
        <p:spPr>
          <a:xfrm>
            <a:off x="349825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BCDDE8D-F469-9DCF-A0A9-E30F71E3EC2B}"/>
              </a:ext>
            </a:extLst>
          </p:cNvPr>
          <p:cNvSpPr/>
          <p:nvPr/>
        </p:nvSpPr>
        <p:spPr>
          <a:xfrm>
            <a:off x="391669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5DD24BA-2CC6-084D-FC9A-A2676A1D6635}"/>
              </a:ext>
            </a:extLst>
          </p:cNvPr>
          <p:cNvSpPr/>
          <p:nvPr/>
        </p:nvSpPr>
        <p:spPr>
          <a:xfrm>
            <a:off x="433512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DD95C12-33A6-3429-10E1-21B9091506FF}"/>
              </a:ext>
            </a:extLst>
          </p:cNvPr>
          <p:cNvSpPr/>
          <p:nvPr/>
        </p:nvSpPr>
        <p:spPr>
          <a:xfrm>
            <a:off x="7335169" y="307821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32EFFAD-E2BD-DE54-F87F-9B50AB73F2FF}"/>
              </a:ext>
            </a:extLst>
          </p:cNvPr>
          <p:cNvSpPr/>
          <p:nvPr/>
        </p:nvSpPr>
        <p:spPr>
          <a:xfrm>
            <a:off x="607168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C1A6655-DAFE-1A39-0FCC-6A6F3BD2E819}"/>
              </a:ext>
            </a:extLst>
          </p:cNvPr>
          <p:cNvSpPr/>
          <p:nvPr/>
        </p:nvSpPr>
        <p:spPr>
          <a:xfrm>
            <a:off x="6909520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EE699C2-159B-CD57-8ABB-7F5A1E91B557}"/>
              </a:ext>
            </a:extLst>
          </p:cNvPr>
          <p:cNvSpPr/>
          <p:nvPr/>
        </p:nvSpPr>
        <p:spPr>
          <a:xfrm>
            <a:off x="607168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3F857E7-135B-24B9-C2F8-65FF51BAECC1}"/>
              </a:ext>
            </a:extLst>
          </p:cNvPr>
          <p:cNvSpPr/>
          <p:nvPr/>
        </p:nvSpPr>
        <p:spPr>
          <a:xfrm>
            <a:off x="649012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0E008BB-2193-741A-EE79-835A9222FE81}"/>
              </a:ext>
            </a:extLst>
          </p:cNvPr>
          <p:cNvSpPr/>
          <p:nvPr/>
        </p:nvSpPr>
        <p:spPr>
          <a:xfrm>
            <a:off x="690856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3AD33C0-D6AD-B28F-84F4-B78ADA8731AB}"/>
              </a:ext>
            </a:extLst>
          </p:cNvPr>
          <p:cNvSpPr/>
          <p:nvPr/>
        </p:nvSpPr>
        <p:spPr>
          <a:xfrm>
            <a:off x="73270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CB732A1-7F55-AEC6-901A-037530F11DBB}"/>
              </a:ext>
            </a:extLst>
          </p:cNvPr>
          <p:cNvSpPr/>
          <p:nvPr/>
        </p:nvSpPr>
        <p:spPr>
          <a:xfrm>
            <a:off x="774543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2E25AB-C78D-57CB-D2C6-0B106EDE3BB3}"/>
              </a:ext>
            </a:extLst>
          </p:cNvPr>
          <p:cNvSpPr/>
          <p:nvPr/>
        </p:nvSpPr>
        <p:spPr>
          <a:xfrm>
            <a:off x="607168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C22689E-B750-D0D1-E348-429405574998}"/>
              </a:ext>
            </a:extLst>
          </p:cNvPr>
          <p:cNvSpPr/>
          <p:nvPr/>
        </p:nvSpPr>
        <p:spPr>
          <a:xfrm>
            <a:off x="6908563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303EF74-5EE5-D5E5-5609-1EBEFBA7D931}"/>
              </a:ext>
            </a:extLst>
          </p:cNvPr>
          <p:cNvSpPr/>
          <p:nvPr/>
        </p:nvSpPr>
        <p:spPr>
          <a:xfrm>
            <a:off x="607168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0985442-97E7-23CA-3C26-AE9A57CD274C}"/>
              </a:ext>
            </a:extLst>
          </p:cNvPr>
          <p:cNvSpPr/>
          <p:nvPr/>
        </p:nvSpPr>
        <p:spPr>
          <a:xfrm>
            <a:off x="649012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8358526-6F68-3FBB-94AC-6EE5997527F3}"/>
              </a:ext>
            </a:extLst>
          </p:cNvPr>
          <p:cNvSpPr/>
          <p:nvPr/>
        </p:nvSpPr>
        <p:spPr>
          <a:xfrm>
            <a:off x="690856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BBEEB2F-7336-08F1-0D1B-28CE88629EBC}"/>
              </a:ext>
            </a:extLst>
          </p:cNvPr>
          <p:cNvSpPr/>
          <p:nvPr/>
        </p:nvSpPr>
        <p:spPr>
          <a:xfrm>
            <a:off x="73270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B79AC19-175D-1982-B7D5-F160B11AC57D}"/>
              </a:ext>
            </a:extLst>
          </p:cNvPr>
          <p:cNvSpPr/>
          <p:nvPr/>
        </p:nvSpPr>
        <p:spPr>
          <a:xfrm>
            <a:off x="774543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DA915AE-0E60-B4C8-4381-123A16D4B1F1}"/>
              </a:ext>
            </a:extLst>
          </p:cNvPr>
          <p:cNvSpPr/>
          <p:nvPr/>
        </p:nvSpPr>
        <p:spPr>
          <a:xfrm>
            <a:off x="9370951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C4F242D-2CCD-EBFB-DE69-6D1DB7CE0912}"/>
              </a:ext>
            </a:extLst>
          </p:cNvPr>
          <p:cNvSpPr/>
          <p:nvPr/>
        </p:nvSpPr>
        <p:spPr>
          <a:xfrm>
            <a:off x="9370951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44C2789-4AFF-687B-CC65-956FE0D9F886}"/>
              </a:ext>
            </a:extLst>
          </p:cNvPr>
          <p:cNvSpPr/>
          <p:nvPr/>
        </p:nvSpPr>
        <p:spPr>
          <a:xfrm>
            <a:off x="978938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088BEFF-7913-13A3-E69F-9F3A4B4A7C7B}"/>
              </a:ext>
            </a:extLst>
          </p:cNvPr>
          <p:cNvSpPr/>
          <p:nvPr/>
        </p:nvSpPr>
        <p:spPr>
          <a:xfrm>
            <a:off x="10207825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4AB99F45-C696-7EE4-8524-F0DD73AF96E9}"/>
              </a:ext>
            </a:extLst>
          </p:cNvPr>
          <p:cNvSpPr/>
          <p:nvPr/>
        </p:nvSpPr>
        <p:spPr>
          <a:xfrm>
            <a:off x="10626262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8C6EFCD-45C3-B39C-CE4A-E21EE013248E}"/>
              </a:ext>
            </a:extLst>
          </p:cNvPr>
          <p:cNvSpPr/>
          <p:nvPr/>
        </p:nvSpPr>
        <p:spPr>
          <a:xfrm>
            <a:off x="110447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0CD14F2-89DA-D12C-7436-DC3855B42D09}"/>
              </a:ext>
            </a:extLst>
          </p:cNvPr>
          <p:cNvSpPr/>
          <p:nvPr/>
        </p:nvSpPr>
        <p:spPr>
          <a:xfrm>
            <a:off x="9370951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34AA9F4-6FAF-50DA-F868-8DFB7C5355F7}"/>
              </a:ext>
            </a:extLst>
          </p:cNvPr>
          <p:cNvSpPr/>
          <p:nvPr/>
        </p:nvSpPr>
        <p:spPr>
          <a:xfrm>
            <a:off x="9370951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DDA2715-5442-3BEB-0EFC-9B67FB58E4FE}"/>
              </a:ext>
            </a:extLst>
          </p:cNvPr>
          <p:cNvSpPr/>
          <p:nvPr/>
        </p:nvSpPr>
        <p:spPr>
          <a:xfrm>
            <a:off x="978938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A460F33-A642-93E6-51CA-2FBE62332F45}"/>
              </a:ext>
            </a:extLst>
          </p:cNvPr>
          <p:cNvSpPr/>
          <p:nvPr/>
        </p:nvSpPr>
        <p:spPr>
          <a:xfrm>
            <a:off x="10207825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00E1DC5-83D7-7D2D-9D12-D9038AEAE43D}"/>
              </a:ext>
            </a:extLst>
          </p:cNvPr>
          <p:cNvSpPr/>
          <p:nvPr/>
        </p:nvSpPr>
        <p:spPr>
          <a:xfrm>
            <a:off x="10626262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E13142-223E-2553-21D5-FEFFBA835C6F}"/>
              </a:ext>
            </a:extLst>
          </p:cNvPr>
          <p:cNvSpPr/>
          <p:nvPr/>
        </p:nvSpPr>
        <p:spPr>
          <a:xfrm>
            <a:off x="110447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12</a:t>
            </a:r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10</a:t>
            </a:r>
            <a:endParaRPr lang="en-AU" sz="120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0A0344-DAE1-AC23-CDCA-F3B2E354D387}"/>
              </a:ext>
            </a:extLst>
          </p:cNvPr>
          <p:cNvGrpSpPr/>
          <p:nvPr/>
        </p:nvGrpSpPr>
        <p:grpSpPr>
          <a:xfrm>
            <a:off x="2065024" y="1478210"/>
            <a:ext cx="9792726" cy="1244635"/>
            <a:chOff x="2065024" y="1478210"/>
            <a:chExt cx="9792726" cy="1244635"/>
          </a:xfrm>
        </p:grpSpPr>
        <p:pic>
          <p:nvPicPr>
            <p:cNvPr id="5" name="Graphic 4" descr="Maximize with solid fill">
              <a:extLst>
                <a:ext uri="{FF2B5EF4-FFF2-40B4-BE49-F238E27FC236}">
                  <a16:creationId xmlns:a16="http://schemas.microsoft.com/office/drawing/2014/main" id="{ABEFB4A7-DFE2-8738-735F-B38910E26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71346" y="1478210"/>
              <a:ext cx="489652" cy="489652"/>
            </a:xfrm>
            <a:prstGeom prst="rect">
              <a:avLst/>
            </a:prstGeom>
          </p:spPr>
        </p:pic>
        <p:pic>
          <p:nvPicPr>
            <p:cNvPr id="6" name="Graphic 5" descr="Handshake with solid fill">
              <a:extLst>
                <a:ext uri="{FF2B5EF4-FFF2-40B4-BE49-F238E27FC236}">
                  <a16:creationId xmlns:a16="http://schemas.microsoft.com/office/drawing/2014/main" id="{E3E48B04-17D9-E5E9-60BC-EEF3621F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08004" y="1478210"/>
              <a:ext cx="617812" cy="61781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E8CD47-E828-F638-FA4A-F164173E2C5D}"/>
                </a:ext>
              </a:extLst>
            </p:cNvPr>
            <p:cNvSpPr/>
            <p:nvPr/>
          </p:nvSpPr>
          <p:spPr>
            <a:xfrm>
              <a:off x="2065024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The Real Uganda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0FC75C-9203-8A0A-9200-045EF342FDD7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Developing Regional Expertise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858C11-0DA4-EF19-E60B-A639F6BDCB34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Luxury Market Diversification</a:t>
              </a:r>
            </a:p>
          </p:txBody>
        </p:sp>
        <p:pic>
          <p:nvPicPr>
            <p:cNvPr id="10" name="Graphic 9" descr="Africa with solid fill">
              <a:extLst>
                <a:ext uri="{FF2B5EF4-FFF2-40B4-BE49-F238E27FC236}">
                  <a16:creationId xmlns:a16="http://schemas.microsoft.com/office/drawing/2014/main" id="{F289F875-696D-023B-36FD-49C051EC6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88717" y="1478210"/>
              <a:ext cx="617813" cy="617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5905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Comparing Byarugaba’s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8773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Fluctuating tourist industry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919769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Focused value proposition for growth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962164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Low profitability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869837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912233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511894" y="307821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20608B8-3597-8B5F-EFFC-DBD83EB4BCDA}"/>
              </a:ext>
            </a:extLst>
          </p:cNvPr>
          <p:cNvSpPr/>
          <p:nvPr/>
        </p:nvSpPr>
        <p:spPr>
          <a:xfrm>
            <a:off x="266137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41AB52C-B87A-EFCE-CA00-BEC49628B56A}"/>
              </a:ext>
            </a:extLst>
          </p:cNvPr>
          <p:cNvSpPr/>
          <p:nvPr/>
        </p:nvSpPr>
        <p:spPr>
          <a:xfrm>
            <a:off x="4328692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25BCC2C-2E8E-3CCD-8A31-46D37F817E02}"/>
              </a:ext>
            </a:extLst>
          </p:cNvPr>
          <p:cNvSpPr/>
          <p:nvPr/>
        </p:nvSpPr>
        <p:spPr>
          <a:xfrm>
            <a:off x="266137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41771B-5F8B-85C5-AF62-6858C22D11EA}"/>
              </a:ext>
            </a:extLst>
          </p:cNvPr>
          <p:cNvSpPr/>
          <p:nvPr/>
        </p:nvSpPr>
        <p:spPr>
          <a:xfrm>
            <a:off x="307981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6C5F0FA-36EF-735A-135E-63BEB684937F}"/>
              </a:ext>
            </a:extLst>
          </p:cNvPr>
          <p:cNvSpPr/>
          <p:nvPr/>
        </p:nvSpPr>
        <p:spPr>
          <a:xfrm>
            <a:off x="349825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3CF3050-A1DD-2951-8C42-F749DA9B8D00}"/>
              </a:ext>
            </a:extLst>
          </p:cNvPr>
          <p:cNvSpPr/>
          <p:nvPr/>
        </p:nvSpPr>
        <p:spPr>
          <a:xfrm>
            <a:off x="391669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8BB1839-29BF-2409-62F0-7F2630BDCA81}"/>
              </a:ext>
            </a:extLst>
          </p:cNvPr>
          <p:cNvSpPr/>
          <p:nvPr/>
        </p:nvSpPr>
        <p:spPr>
          <a:xfrm>
            <a:off x="433512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7943C35-3F68-7CC9-423E-6C0F24FE18EF}"/>
              </a:ext>
            </a:extLst>
          </p:cNvPr>
          <p:cNvSpPr/>
          <p:nvPr/>
        </p:nvSpPr>
        <p:spPr>
          <a:xfrm>
            <a:off x="266137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AFE6F9F-5AB0-FC1B-A0FB-17DE56720399}"/>
              </a:ext>
            </a:extLst>
          </p:cNvPr>
          <p:cNvSpPr/>
          <p:nvPr/>
        </p:nvSpPr>
        <p:spPr>
          <a:xfrm>
            <a:off x="3917384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29CC355-9687-912E-CCC8-1A2B4475D4E3}"/>
              </a:ext>
            </a:extLst>
          </p:cNvPr>
          <p:cNvSpPr/>
          <p:nvPr/>
        </p:nvSpPr>
        <p:spPr>
          <a:xfrm>
            <a:off x="266137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FD4FF85-378E-9A8A-2205-0943CBFF51D7}"/>
              </a:ext>
            </a:extLst>
          </p:cNvPr>
          <p:cNvSpPr/>
          <p:nvPr/>
        </p:nvSpPr>
        <p:spPr>
          <a:xfrm>
            <a:off x="307981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16F8985-5E96-276D-51FA-6F00AE40C10E}"/>
              </a:ext>
            </a:extLst>
          </p:cNvPr>
          <p:cNvSpPr/>
          <p:nvPr/>
        </p:nvSpPr>
        <p:spPr>
          <a:xfrm>
            <a:off x="349825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BCDDE8D-F469-9DCF-A0A9-E30F71E3EC2B}"/>
              </a:ext>
            </a:extLst>
          </p:cNvPr>
          <p:cNvSpPr/>
          <p:nvPr/>
        </p:nvSpPr>
        <p:spPr>
          <a:xfrm>
            <a:off x="391669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5DD24BA-2CC6-084D-FC9A-A2676A1D6635}"/>
              </a:ext>
            </a:extLst>
          </p:cNvPr>
          <p:cNvSpPr/>
          <p:nvPr/>
        </p:nvSpPr>
        <p:spPr>
          <a:xfrm>
            <a:off x="433512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DD95C12-33A6-3429-10E1-21B9091506FF}"/>
              </a:ext>
            </a:extLst>
          </p:cNvPr>
          <p:cNvSpPr/>
          <p:nvPr/>
        </p:nvSpPr>
        <p:spPr>
          <a:xfrm>
            <a:off x="7335169" y="307821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32EFFAD-E2BD-DE54-F87F-9B50AB73F2FF}"/>
              </a:ext>
            </a:extLst>
          </p:cNvPr>
          <p:cNvSpPr/>
          <p:nvPr/>
        </p:nvSpPr>
        <p:spPr>
          <a:xfrm>
            <a:off x="607168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C1A6655-DAFE-1A39-0FCC-6A6F3BD2E819}"/>
              </a:ext>
            </a:extLst>
          </p:cNvPr>
          <p:cNvSpPr/>
          <p:nvPr/>
        </p:nvSpPr>
        <p:spPr>
          <a:xfrm>
            <a:off x="6909520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EE699C2-159B-CD57-8ABB-7F5A1E91B557}"/>
              </a:ext>
            </a:extLst>
          </p:cNvPr>
          <p:cNvSpPr/>
          <p:nvPr/>
        </p:nvSpPr>
        <p:spPr>
          <a:xfrm>
            <a:off x="607168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3F857E7-135B-24B9-C2F8-65FF51BAECC1}"/>
              </a:ext>
            </a:extLst>
          </p:cNvPr>
          <p:cNvSpPr/>
          <p:nvPr/>
        </p:nvSpPr>
        <p:spPr>
          <a:xfrm>
            <a:off x="649012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0E008BB-2193-741A-EE79-835A9222FE81}"/>
              </a:ext>
            </a:extLst>
          </p:cNvPr>
          <p:cNvSpPr/>
          <p:nvPr/>
        </p:nvSpPr>
        <p:spPr>
          <a:xfrm>
            <a:off x="690856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3AD33C0-D6AD-B28F-84F4-B78ADA8731AB}"/>
              </a:ext>
            </a:extLst>
          </p:cNvPr>
          <p:cNvSpPr/>
          <p:nvPr/>
        </p:nvSpPr>
        <p:spPr>
          <a:xfrm>
            <a:off x="73270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CB732A1-7F55-AEC6-901A-037530F11DBB}"/>
              </a:ext>
            </a:extLst>
          </p:cNvPr>
          <p:cNvSpPr/>
          <p:nvPr/>
        </p:nvSpPr>
        <p:spPr>
          <a:xfrm>
            <a:off x="774543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2E25AB-C78D-57CB-D2C6-0B106EDE3BB3}"/>
              </a:ext>
            </a:extLst>
          </p:cNvPr>
          <p:cNvSpPr/>
          <p:nvPr/>
        </p:nvSpPr>
        <p:spPr>
          <a:xfrm>
            <a:off x="607168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C22689E-B750-D0D1-E348-429405574998}"/>
              </a:ext>
            </a:extLst>
          </p:cNvPr>
          <p:cNvSpPr/>
          <p:nvPr/>
        </p:nvSpPr>
        <p:spPr>
          <a:xfrm>
            <a:off x="6908563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303EF74-5EE5-D5E5-5609-1EBEFBA7D931}"/>
              </a:ext>
            </a:extLst>
          </p:cNvPr>
          <p:cNvSpPr/>
          <p:nvPr/>
        </p:nvSpPr>
        <p:spPr>
          <a:xfrm>
            <a:off x="607168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0985442-97E7-23CA-3C26-AE9A57CD274C}"/>
              </a:ext>
            </a:extLst>
          </p:cNvPr>
          <p:cNvSpPr/>
          <p:nvPr/>
        </p:nvSpPr>
        <p:spPr>
          <a:xfrm>
            <a:off x="649012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8358526-6F68-3FBB-94AC-6EE5997527F3}"/>
              </a:ext>
            </a:extLst>
          </p:cNvPr>
          <p:cNvSpPr/>
          <p:nvPr/>
        </p:nvSpPr>
        <p:spPr>
          <a:xfrm>
            <a:off x="690856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BBEEB2F-7336-08F1-0D1B-28CE88629EBC}"/>
              </a:ext>
            </a:extLst>
          </p:cNvPr>
          <p:cNvSpPr/>
          <p:nvPr/>
        </p:nvSpPr>
        <p:spPr>
          <a:xfrm>
            <a:off x="73270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B79AC19-175D-1982-B7D5-F160B11AC57D}"/>
              </a:ext>
            </a:extLst>
          </p:cNvPr>
          <p:cNvSpPr/>
          <p:nvPr/>
        </p:nvSpPr>
        <p:spPr>
          <a:xfrm>
            <a:off x="774543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4C93C4E-26D4-12E3-8C02-55A9CE8B1CF3}"/>
              </a:ext>
            </a:extLst>
          </p:cNvPr>
          <p:cNvSpPr/>
          <p:nvPr/>
        </p:nvSpPr>
        <p:spPr>
          <a:xfrm>
            <a:off x="10232291" y="307821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DA915AE-0E60-B4C8-4381-123A16D4B1F1}"/>
              </a:ext>
            </a:extLst>
          </p:cNvPr>
          <p:cNvSpPr/>
          <p:nvPr/>
        </p:nvSpPr>
        <p:spPr>
          <a:xfrm>
            <a:off x="9370951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090CF2C-5AE6-8442-4FB1-DFECA56C20F3}"/>
              </a:ext>
            </a:extLst>
          </p:cNvPr>
          <p:cNvSpPr/>
          <p:nvPr/>
        </p:nvSpPr>
        <p:spPr>
          <a:xfrm>
            <a:off x="10619133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C4F242D-2CCD-EBFB-DE69-6D1DB7CE0912}"/>
              </a:ext>
            </a:extLst>
          </p:cNvPr>
          <p:cNvSpPr/>
          <p:nvPr/>
        </p:nvSpPr>
        <p:spPr>
          <a:xfrm>
            <a:off x="9370951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44C2789-4AFF-687B-CC65-956FE0D9F886}"/>
              </a:ext>
            </a:extLst>
          </p:cNvPr>
          <p:cNvSpPr/>
          <p:nvPr/>
        </p:nvSpPr>
        <p:spPr>
          <a:xfrm>
            <a:off x="978938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088BEFF-7913-13A3-E69F-9F3A4B4A7C7B}"/>
              </a:ext>
            </a:extLst>
          </p:cNvPr>
          <p:cNvSpPr/>
          <p:nvPr/>
        </p:nvSpPr>
        <p:spPr>
          <a:xfrm>
            <a:off x="10207825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4AB99F45-C696-7EE4-8524-F0DD73AF96E9}"/>
              </a:ext>
            </a:extLst>
          </p:cNvPr>
          <p:cNvSpPr/>
          <p:nvPr/>
        </p:nvSpPr>
        <p:spPr>
          <a:xfrm>
            <a:off x="10626262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8C6EFCD-45C3-B39C-CE4A-E21EE013248E}"/>
              </a:ext>
            </a:extLst>
          </p:cNvPr>
          <p:cNvSpPr/>
          <p:nvPr/>
        </p:nvSpPr>
        <p:spPr>
          <a:xfrm>
            <a:off x="110447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0CD14F2-89DA-D12C-7436-DC3855B42D09}"/>
              </a:ext>
            </a:extLst>
          </p:cNvPr>
          <p:cNvSpPr/>
          <p:nvPr/>
        </p:nvSpPr>
        <p:spPr>
          <a:xfrm>
            <a:off x="9370951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AC557E4-1EF2-7740-8594-355C6CD77AA4}"/>
              </a:ext>
            </a:extLst>
          </p:cNvPr>
          <p:cNvSpPr/>
          <p:nvPr/>
        </p:nvSpPr>
        <p:spPr>
          <a:xfrm>
            <a:off x="9773250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34AA9F4-6FAF-50DA-F868-8DFB7C5355F7}"/>
              </a:ext>
            </a:extLst>
          </p:cNvPr>
          <p:cNvSpPr/>
          <p:nvPr/>
        </p:nvSpPr>
        <p:spPr>
          <a:xfrm>
            <a:off x="9370951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DDA2715-5442-3BEB-0EFC-9B67FB58E4FE}"/>
              </a:ext>
            </a:extLst>
          </p:cNvPr>
          <p:cNvSpPr/>
          <p:nvPr/>
        </p:nvSpPr>
        <p:spPr>
          <a:xfrm>
            <a:off x="978938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A460F33-A642-93E6-51CA-2FBE62332F45}"/>
              </a:ext>
            </a:extLst>
          </p:cNvPr>
          <p:cNvSpPr/>
          <p:nvPr/>
        </p:nvSpPr>
        <p:spPr>
          <a:xfrm>
            <a:off x="10207825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00E1DC5-83D7-7D2D-9D12-D9038AEAE43D}"/>
              </a:ext>
            </a:extLst>
          </p:cNvPr>
          <p:cNvSpPr/>
          <p:nvPr/>
        </p:nvSpPr>
        <p:spPr>
          <a:xfrm>
            <a:off x="10626262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E13142-223E-2553-21D5-FEFFBA835C6F}"/>
              </a:ext>
            </a:extLst>
          </p:cNvPr>
          <p:cNvSpPr/>
          <p:nvPr/>
        </p:nvSpPr>
        <p:spPr>
          <a:xfrm>
            <a:off x="110447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12</a:t>
            </a:r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10</a:t>
            </a:r>
            <a:endParaRPr lang="en-AU" sz="120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9</a:t>
            </a:r>
            <a:endParaRPr lang="en-AU" sz="12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0A0344-DAE1-AC23-CDCA-F3B2E354D387}"/>
              </a:ext>
            </a:extLst>
          </p:cNvPr>
          <p:cNvGrpSpPr/>
          <p:nvPr/>
        </p:nvGrpSpPr>
        <p:grpSpPr>
          <a:xfrm>
            <a:off x="2065024" y="1478210"/>
            <a:ext cx="9792726" cy="1244635"/>
            <a:chOff x="2065024" y="1478210"/>
            <a:chExt cx="9792726" cy="1244635"/>
          </a:xfrm>
        </p:grpSpPr>
        <p:pic>
          <p:nvPicPr>
            <p:cNvPr id="5" name="Graphic 4" descr="Maximize with solid fill">
              <a:extLst>
                <a:ext uri="{FF2B5EF4-FFF2-40B4-BE49-F238E27FC236}">
                  <a16:creationId xmlns:a16="http://schemas.microsoft.com/office/drawing/2014/main" id="{ABEFB4A7-DFE2-8738-735F-B38910E26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71346" y="1478210"/>
              <a:ext cx="489652" cy="489652"/>
            </a:xfrm>
            <a:prstGeom prst="rect">
              <a:avLst/>
            </a:prstGeom>
          </p:spPr>
        </p:pic>
        <p:pic>
          <p:nvPicPr>
            <p:cNvPr id="6" name="Graphic 5" descr="Handshake with solid fill">
              <a:extLst>
                <a:ext uri="{FF2B5EF4-FFF2-40B4-BE49-F238E27FC236}">
                  <a16:creationId xmlns:a16="http://schemas.microsoft.com/office/drawing/2014/main" id="{E3E48B04-17D9-E5E9-60BC-EEF3621F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08004" y="1478210"/>
              <a:ext cx="617812" cy="61781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E8CD47-E828-F638-FA4A-F164173E2C5D}"/>
                </a:ext>
              </a:extLst>
            </p:cNvPr>
            <p:cNvSpPr/>
            <p:nvPr/>
          </p:nvSpPr>
          <p:spPr>
            <a:xfrm>
              <a:off x="2065024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The Real Uganda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0FC75C-9203-8A0A-9200-045EF342FDD7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Developing Regional Expertise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858C11-0DA4-EF19-E60B-A639F6BDCB34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Luxury Market Diversification</a:t>
              </a:r>
            </a:p>
          </p:txBody>
        </p:sp>
        <p:pic>
          <p:nvPicPr>
            <p:cNvPr id="10" name="Graphic 9" descr="Africa with solid fill">
              <a:extLst>
                <a:ext uri="{FF2B5EF4-FFF2-40B4-BE49-F238E27FC236}">
                  <a16:creationId xmlns:a16="http://schemas.microsoft.com/office/drawing/2014/main" id="{F289F875-696D-023B-36FD-49C051EC6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88717" y="1478210"/>
              <a:ext cx="617813" cy="617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9125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The recommended strategy is…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8773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Fluctuating tourist industry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919769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Focused value proposition for growth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962164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Low profitability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869837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912233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511894" y="307821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20608B8-3597-8B5F-EFFC-DBD83EB4BCDA}"/>
              </a:ext>
            </a:extLst>
          </p:cNvPr>
          <p:cNvSpPr/>
          <p:nvPr/>
        </p:nvSpPr>
        <p:spPr>
          <a:xfrm>
            <a:off x="266137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41AB52C-B87A-EFCE-CA00-BEC49628B56A}"/>
              </a:ext>
            </a:extLst>
          </p:cNvPr>
          <p:cNvSpPr/>
          <p:nvPr/>
        </p:nvSpPr>
        <p:spPr>
          <a:xfrm>
            <a:off x="4328692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25BCC2C-2E8E-3CCD-8A31-46D37F817E02}"/>
              </a:ext>
            </a:extLst>
          </p:cNvPr>
          <p:cNvSpPr/>
          <p:nvPr/>
        </p:nvSpPr>
        <p:spPr>
          <a:xfrm>
            <a:off x="266137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41771B-5F8B-85C5-AF62-6858C22D11EA}"/>
              </a:ext>
            </a:extLst>
          </p:cNvPr>
          <p:cNvSpPr/>
          <p:nvPr/>
        </p:nvSpPr>
        <p:spPr>
          <a:xfrm>
            <a:off x="307981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6C5F0FA-36EF-735A-135E-63BEB684937F}"/>
              </a:ext>
            </a:extLst>
          </p:cNvPr>
          <p:cNvSpPr/>
          <p:nvPr/>
        </p:nvSpPr>
        <p:spPr>
          <a:xfrm>
            <a:off x="349825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3CF3050-A1DD-2951-8C42-F749DA9B8D00}"/>
              </a:ext>
            </a:extLst>
          </p:cNvPr>
          <p:cNvSpPr/>
          <p:nvPr/>
        </p:nvSpPr>
        <p:spPr>
          <a:xfrm>
            <a:off x="391669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8BB1839-29BF-2409-62F0-7F2630BDCA81}"/>
              </a:ext>
            </a:extLst>
          </p:cNvPr>
          <p:cNvSpPr/>
          <p:nvPr/>
        </p:nvSpPr>
        <p:spPr>
          <a:xfrm>
            <a:off x="433512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7943C35-3F68-7CC9-423E-6C0F24FE18EF}"/>
              </a:ext>
            </a:extLst>
          </p:cNvPr>
          <p:cNvSpPr/>
          <p:nvPr/>
        </p:nvSpPr>
        <p:spPr>
          <a:xfrm>
            <a:off x="266137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AFE6F9F-5AB0-FC1B-A0FB-17DE56720399}"/>
              </a:ext>
            </a:extLst>
          </p:cNvPr>
          <p:cNvSpPr/>
          <p:nvPr/>
        </p:nvSpPr>
        <p:spPr>
          <a:xfrm>
            <a:off x="3917384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29CC355-9687-912E-CCC8-1A2B4475D4E3}"/>
              </a:ext>
            </a:extLst>
          </p:cNvPr>
          <p:cNvSpPr/>
          <p:nvPr/>
        </p:nvSpPr>
        <p:spPr>
          <a:xfrm>
            <a:off x="266137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FD4FF85-378E-9A8A-2205-0943CBFF51D7}"/>
              </a:ext>
            </a:extLst>
          </p:cNvPr>
          <p:cNvSpPr/>
          <p:nvPr/>
        </p:nvSpPr>
        <p:spPr>
          <a:xfrm>
            <a:off x="307981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16F8985-5E96-276D-51FA-6F00AE40C10E}"/>
              </a:ext>
            </a:extLst>
          </p:cNvPr>
          <p:cNvSpPr/>
          <p:nvPr/>
        </p:nvSpPr>
        <p:spPr>
          <a:xfrm>
            <a:off x="349825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BCDDE8D-F469-9DCF-A0A9-E30F71E3EC2B}"/>
              </a:ext>
            </a:extLst>
          </p:cNvPr>
          <p:cNvSpPr/>
          <p:nvPr/>
        </p:nvSpPr>
        <p:spPr>
          <a:xfrm>
            <a:off x="391669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5DD24BA-2CC6-084D-FC9A-A2676A1D6635}"/>
              </a:ext>
            </a:extLst>
          </p:cNvPr>
          <p:cNvSpPr/>
          <p:nvPr/>
        </p:nvSpPr>
        <p:spPr>
          <a:xfrm>
            <a:off x="433512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DD95C12-33A6-3429-10E1-21B9091506FF}"/>
              </a:ext>
            </a:extLst>
          </p:cNvPr>
          <p:cNvSpPr/>
          <p:nvPr/>
        </p:nvSpPr>
        <p:spPr>
          <a:xfrm>
            <a:off x="7335169" y="307821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32EFFAD-E2BD-DE54-F87F-9B50AB73F2FF}"/>
              </a:ext>
            </a:extLst>
          </p:cNvPr>
          <p:cNvSpPr/>
          <p:nvPr/>
        </p:nvSpPr>
        <p:spPr>
          <a:xfrm>
            <a:off x="6071689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C1A6655-DAFE-1A39-0FCC-6A6F3BD2E819}"/>
              </a:ext>
            </a:extLst>
          </p:cNvPr>
          <p:cNvSpPr/>
          <p:nvPr/>
        </p:nvSpPr>
        <p:spPr>
          <a:xfrm>
            <a:off x="6909520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EE699C2-159B-CD57-8ABB-7F5A1E91B557}"/>
              </a:ext>
            </a:extLst>
          </p:cNvPr>
          <p:cNvSpPr/>
          <p:nvPr/>
        </p:nvSpPr>
        <p:spPr>
          <a:xfrm>
            <a:off x="6071689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3F857E7-135B-24B9-C2F8-65FF51BAECC1}"/>
              </a:ext>
            </a:extLst>
          </p:cNvPr>
          <p:cNvSpPr/>
          <p:nvPr/>
        </p:nvSpPr>
        <p:spPr>
          <a:xfrm>
            <a:off x="6490126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0E008BB-2193-741A-EE79-835A9222FE81}"/>
              </a:ext>
            </a:extLst>
          </p:cNvPr>
          <p:cNvSpPr/>
          <p:nvPr/>
        </p:nvSpPr>
        <p:spPr>
          <a:xfrm>
            <a:off x="6908563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3AD33C0-D6AD-B28F-84F4-B78ADA8731AB}"/>
              </a:ext>
            </a:extLst>
          </p:cNvPr>
          <p:cNvSpPr/>
          <p:nvPr/>
        </p:nvSpPr>
        <p:spPr>
          <a:xfrm>
            <a:off x="73270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CB732A1-7F55-AEC6-901A-037530F11DBB}"/>
              </a:ext>
            </a:extLst>
          </p:cNvPr>
          <p:cNvSpPr/>
          <p:nvPr/>
        </p:nvSpPr>
        <p:spPr>
          <a:xfrm>
            <a:off x="774543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2E25AB-C78D-57CB-D2C6-0B106EDE3BB3}"/>
              </a:ext>
            </a:extLst>
          </p:cNvPr>
          <p:cNvSpPr/>
          <p:nvPr/>
        </p:nvSpPr>
        <p:spPr>
          <a:xfrm>
            <a:off x="6071689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C22689E-B750-D0D1-E348-429405574998}"/>
              </a:ext>
            </a:extLst>
          </p:cNvPr>
          <p:cNvSpPr/>
          <p:nvPr/>
        </p:nvSpPr>
        <p:spPr>
          <a:xfrm>
            <a:off x="6908563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303EF74-5EE5-D5E5-5609-1EBEFBA7D931}"/>
              </a:ext>
            </a:extLst>
          </p:cNvPr>
          <p:cNvSpPr/>
          <p:nvPr/>
        </p:nvSpPr>
        <p:spPr>
          <a:xfrm>
            <a:off x="6071689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0985442-97E7-23CA-3C26-AE9A57CD274C}"/>
              </a:ext>
            </a:extLst>
          </p:cNvPr>
          <p:cNvSpPr/>
          <p:nvPr/>
        </p:nvSpPr>
        <p:spPr>
          <a:xfrm>
            <a:off x="6490126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8358526-6F68-3FBB-94AC-6EE5997527F3}"/>
              </a:ext>
            </a:extLst>
          </p:cNvPr>
          <p:cNvSpPr/>
          <p:nvPr/>
        </p:nvSpPr>
        <p:spPr>
          <a:xfrm>
            <a:off x="6908563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BBEEB2F-7336-08F1-0D1B-28CE88629EBC}"/>
              </a:ext>
            </a:extLst>
          </p:cNvPr>
          <p:cNvSpPr/>
          <p:nvPr/>
        </p:nvSpPr>
        <p:spPr>
          <a:xfrm>
            <a:off x="73270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B79AC19-175D-1982-B7D5-F160B11AC57D}"/>
              </a:ext>
            </a:extLst>
          </p:cNvPr>
          <p:cNvSpPr/>
          <p:nvPr/>
        </p:nvSpPr>
        <p:spPr>
          <a:xfrm>
            <a:off x="774543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307821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4C93C4E-26D4-12E3-8C02-55A9CE8B1CF3}"/>
              </a:ext>
            </a:extLst>
          </p:cNvPr>
          <p:cNvSpPr/>
          <p:nvPr/>
        </p:nvSpPr>
        <p:spPr>
          <a:xfrm>
            <a:off x="10232291" y="307821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38093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DA915AE-0E60-B4C8-4381-123A16D4B1F1}"/>
              </a:ext>
            </a:extLst>
          </p:cNvPr>
          <p:cNvSpPr/>
          <p:nvPr/>
        </p:nvSpPr>
        <p:spPr>
          <a:xfrm>
            <a:off x="9370951" y="4120612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090CF2C-5AE6-8442-4FB1-DFECA56C20F3}"/>
              </a:ext>
            </a:extLst>
          </p:cNvPr>
          <p:cNvSpPr/>
          <p:nvPr/>
        </p:nvSpPr>
        <p:spPr>
          <a:xfrm>
            <a:off x="10619133" y="4120611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C4F242D-2CCD-EBFB-DE69-6D1DB7CE0912}"/>
              </a:ext>
            </a:extLst>
          </p:cNvPr>
          <p:cNvSpPr/>
          <p:nvPr/>
        </p:nvSpPr>
        <p:spPr>
          <a:xfrm>
            <a:off x="9370951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44C2789-4AFF-687B-CC65-956FE0D9F886}"/>
              </a:ext>
            </a:extLst>
          </p:cNvPr>
          <p:cNvSpPr/>
          <p:nvPr/>
        </p:nvSpPr>
        <p:spPr>
          <a:xfrm>
            <a:off x="9789388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088BEFF-7913-13A3-E69F-9F3A4B4A7C7B}"/>
              </a:ext>
            </a:extLst>
          </p:cNvPr>
          <p:cNvSpPr/>
          <p:nvPr/>
        </p:nvSpPr>
        <p:spPr>
          <a:xfrm>
            <a:off x="10207825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4AB99F45-C696-7EE4-8524-F0DD73AF96E9}"/>
              </a:ext>
            </a:extLst>
          </p:cNvPr>
          <p:cNvSpPr/>
          <p:nvPr/>
        </p:nvSpPr>
        <p:spPr>
          <a:xfrm>
            <a:off x="10626262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8C6EFCD-45C3-B39C-CE4A-E21EE013248E}"/>
              </a:ext>
            </a:extLst>
          </p:cNvPr>
          <p:cNvSpPr/>
          <p:nvPr/>
        </p:nvSpPr>
        <p:spPr>
          <a:xfrm>
            <a:off x="11044700" y="4423333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0CD14F2-89DA-D12C-7436-DC3855B42D09}"/>
              </a:ext>
            </a:extLst>
          </p:cNvPr>
          <p:cNvSpPr/>
          <p:nvPr/>
        </p:nvSpPr>
        <p:spPr>
          <a:xfrm>
            <a:off x="9370951" y="516300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AC557E4-1EF2-7740-8594-355C6CD77AA4}"/>
              </a:ext>
            </a:extLst>
          </p:cNvPr>
          <p:cNvSpPr/>
          <p:nvPr/>
        </p:nvSpPr>
        <p:spPr>
          <a:xfrm>
            <a:off x="9773250" y="516300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34AA9F4-6FAF-50DA-F868-8DFB7C5355F7}"/>
              </a:ext>
            </a:extLst>
          </p:cNvPr>
          <p:cNvSpPr/>
          <p:nvPr/>
        </p:nvSpPr>
        <p:spPr>
          <a:xfrm>
            <a:off x="9370951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DDA2715-5442-3BEB-0EFC-9B67FB58E4FE}"/>
              </a:ext>
            </a:extLst>
          </p:cNvPr>
          <p:cNvSpPr/>
          <p:nvPr/>
        </p:nvSpPr>
        <p:spPr>
          <a:xfrm>
            <a:off x="9789388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A460F33-A642-93E6-51CA-2FBE62332F45}"/>
              </a:ext>
            </a:extLst>
          </p:cNvPr>
          <p:cNvSpPr/>
          <p:nvPr/>
        </p:nvSpPr>
        <p:spPr>
          <a:xfrm>
            <a:off x="10207825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00E1DC5-83D7-7D2D-9D12-D9038AEAE43D}"/>
              </a:ext>
            </a:extLst>
          </p:cNvPr>
          <p:cNvSpPr/>
          <p:nvPr/>
        </p:nvSpPr>
        <p:spPr>
          <a:xfrm>
            <a:off x="10626262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E13142-223E-2553-21D5-FEFFBA835C6F}"/>
              </a:ext>
            </a:extLst>
          </p:cNvPr>
          <p:cNvSpPr/>
          <p:nvPr/>
        </p:nvSpPr>
        <p:spPr>
          <a:xfrm>
            <a:off x="11044700" y="546572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12</a:t>
            </a:r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10</a:t>
            </a:r>
            <a:endParaRPr lang="en-AU" sz="120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9</a:t>
            </a:r>
            <a:endParaRPr lang="en-AU" sz="12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0A0344-DAE1-AC23-CDCA-F3B2E354D387}"/>
              </a:ext>
            </a:extLst>
          </p:cNvPr>
          <p:cNvGrpSpPr/>
          <p:nvPr/>
        </p:nvGrpSpPr>
        <p:grpSpPr>
          <a:xfrm>
            <a:off x="2065024" y="1478210"/>
            <a:ext cx="9792726" cy="1244635"/>
            <a:chOff x="2065024" y="1478210"/>
            <a:chExt cx="9792726" cy="1244635"/>
          </a:xfrm>
        </p:grpSpPr>
        <p:pic>
          <p:nvPicPr>
            <p:cNvPr id="5" name="Graphic 4" descr="Maximize with solid fill">
              <a:extLst>
                <a:ext uri="{FF2B5EF4-FFF2-40B4-BE49-F238E27FC236}">
                  <a16:creationId xmlns:a16="http://schemas.microsoft.com/office/drawing/2014/main" id="{ABEFB4A7-DFE2-8738-735F-B38910E26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71346" y="1478210"/>
              <a:ext cx="489652" cy="489652"/>
            </a:xfrm>
            <a:prstGeom prst="rect">
              <a:avLst/>
            </a:prstGeom>
          </p:spPr>
        </p:pic>
        <p:pic>
          <p:nvPicPr>
            <p:cNvPr id="6" name="Graphic 5" descr="Handshake with solid fill">
              <a:extLst>
                <a:ext uri="{FF2B5EF4-FFF2-40B4-BE49-F238E27FC236}">
                  <a16:creationId xmlns:a16="http://schemas.microsoft.com/office/drawing/2014/main" id="{E3E48B04-17D9-E5E9-60BC-EEF3621F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08004" y="1478210"/>
              <a:ext cx="617812" cy="61781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E8CD47-E828-F638-FA4A-F164173E2C5D}"/>
                </a:ext>
              </a:extLst>
            </p:cNvPr>
            <p:cNvSpPr/>
            <p:nvPr/>
          </p:nvSpPr>
          <p:spPr>
            <a:xfrm>
              <a:off x="2065024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The Real Uganda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0FC75C-9203-8A0A-9200-045EF342FDD7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Developing Regional Expertise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858C11-0DA4-EF19-E60B-A639F6BDCB34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Luxury Market Diversification</a:t>
              </a:r>
            </a:p>
          </p:txBody>
        </p:sp>
        <p:pic>
          <p:nvPicPr>
            <p:cNvPr id="10" name="Graphic 9" descr="Africa with solid fill">
              <a:extLst>
                <a:ext uri="{FF2B5EF4-FFF2-40B4-BE49-F238E27FC236}">
                  <a16:creationId xmlns:a16="http://schemas.microsoft.com/office/drawing/2014/main" id="{F289F875-696D-023B-36FD-49C051EC6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88717" y="1478210"/>
              <a:ext cx="617813" cy="617813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E52624-5895-F6C5-39D3-6B51DACAB570}"/>
              </a:ext>
            </a:extLst>
          </p:cNvPr>
          <p:cNvGrpSpPr/>
          <p:nvPr/>
        </p:nvGrpSpPr>
        <p:grpSpPr>
          <a:xfrm>
            <a:off x="2009299" y="1197469"/>
            <a:ext cx="9954455" cy="5249048"/>
            <a:chOff x="2009299" y="1197469"/>
            <a:chExt cx="9954455" cy="524904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A990E5-7C0F-2CC2-5594-72EE28B20391}"/>
                </a:ext>
              </a:extLst>
            </p:cNvPr>
            <p:cNvSpPr/>
            <p:nvPr/>
          </p:nvSpPr>
          <p:spPr>
            <a:xfrm>
              <a:off x="5303520" y="1455420"/>
              <a:ext cx="6660234" cy="4991097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B4312A6-9D26-1AF8-FF0F-E4425E1D90F4}"/>
                </a:ext>
              </a:extLst>
            </p:cNvPr>
            <p:cNvGrpSpPr/>
            <p:nvPr/>
          </p:nvGrpSpPr>
          <p:grpSpPr>
            <a:xfrm>
              <a:off x="2009299" y="1197469"/>
              <a:ext cx="3194604" cy="5249048"/>
              <a:chOff x="2009299" y="1197469"/>
              <a:chExt cx="3194604" cy="5249048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61545D6-0094-3B61-24AA-5559AAE846FE}"/>
                  </a:ext>
                </a:extLst>
              </p:cNvPr>
              <p:cNvSpPr/>
              <p:nvPr/>
            </p:nvSpPr>
            <p:spPr>
              <a:xfrm>
                <a:off x="2009299" y="1478210"/>
                <a:ext cx="3194604" cy="4968307"/>
              </a:xfrm>
              <a:prstGeom prst="rect">
                <a:avLst/>
              </a:prstGeom>
              <a:noFill/>
              <a:ln>
                <a:solidFill>
                  <a:srgbClr val="1B4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55BF900-23FE-9782-0D34-BE096843168D}"/>
                  </a:ext>
                </a:extLst>
              </p:cNvPr>
              <p:cNvSpPr/>
              <p:nvPr/>
            </p:nvSpPr>
            <p:spPr>
              <a:xfrm>
                <a:off x="2009299" y="1197469"/>
                <a:ext cx="3194604" cy="279932"/>
              </a:xfrm>
              <a:prstGeom prst="rect">
                <a:avLst/>
              </a:prstGeom>
              <a:solidFill>
                <a:srgbClr val="1B4344"/>
              </a:solidFill>
              <a:ln>
                <a:solidFill>
                  <a:srgbClr val="1B4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Our recommendation</a:t>
                </a:r>
                <a:endParaRPr lang="en-AU"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3597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2360F577-28A3-A612-5264-91463EF206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9" imgH="499" progId="TCLayout.ActiveDocument.1">
                  <p:embed/>
                </p:oleObj>
              </mc:Choice>
              <mc:Fallback>
                <p:oleObj name="think-cell Slide" r:id="rId3" imgW="499" imgH="499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2360F577-28A3-A612-5264-91463EF20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A9B4002-77FD-EFC2-E4F0-FF1005EA4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Real Uganda is able to address key practicality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8DDE0-728D-BF3A-7A76-9A91110A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44C3DB-A53F-65CB-D996-B8F34908595F}"/>
              </a:ext>
            </a:extLst>
          </p:cNvPr>
          <p:cNvSpPr/>
          <p:nvPr/>
        </p:nvSpPr>
        <p:spPr>
          <a:xfrm>
            <a:off x="685800" y="1724102"/>
            <a:ext cx="2857500" cy="373380"/>
          </a:xfrm>
          <a:prstGeom prst="rect">
            <a:avLst/>
          </a:prstGeom>
          <a:solidFill>
            <a:srgbClr val="7DA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/>
              <a:t>Desirability</a:t>
            </a:r>
            <a:endParaRPr lang="en-AU" sz="14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BD8D81-EDEF-44B1-9522-5F66DA762D00}"/>
              </a:ext>
            </a:extLst>
          </p:cNvPr>
          <p:cNvSpPr/>
          <p:nvPr/>
        </p:nvSpPr>
        <p:spPr>
          <a:xfrm>
            <a:off x="685800" y="2187473"/>
            <a:ext cx="2857500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solidFill>
                  <a:schemeClr val="tx1"/>
                </a:solidFill>
              </a:rPr>
              <a:t>Viability</a:t>
            </a:r>
            <a:endParaRPr lang="en-AU" sz="140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0A6324-5FF0-25A5-F70B-E7E8E5CC498A}"/>
              </a:ext>
            </a:extLst>
          </p:cNvPr>
          <p:cNvSpPr/>
          <p:nvPr/>
        </p:nvSpPr>
        <p:spPr>
          <a:xfrm>
            <a:off x="685800" y="2650844"/>
            <a:ext cx="2857500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solidFill>
                  <a:schemeClr val="tx1"/>
                </a:solidFill>
              </a:rPr>
              <a:t>Feasibility</a:t>
            </a:r>
            <a:endParaRPr lang="en-AU" sz="14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289450-555B-FD79-9A68-1AAE7BCA36F4}"/>
              </a:ext>
            </a:extLst>
          </p:cNvPr>
          <p:cNvSpPr/>
          <p:nvPr/>
        </p:nvSpPr>
        <p:spPr>
          <a:xfrm>
            <a:off x="4335780" y="1724102"/>
            <a:ext cx="7627974" cy="4411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C5CC5B-FFB0-C3AF-05D1-51C762C8EF6D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3543300" y="1910792"/>
            <a:ext cx="792480" cy="0"/>
          </a:xfrm>
          <a:prstGeom prst="straightConnector1">
            <a:avLst/>
          </a:prstGeom>
          <a:ln w="12700">
            <a:solidFill>
              <a:srgbClr val="1B43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266CF-0AD3-D00C-0B47-935F4C25EB60}"/>
              </a:ext>
            </a:extLst>
          </p:cNvPr>
          <p:cNvGrpSpPr/>
          <p:nvPr/>
        </p:nvGrpSpPr>
        <p:grpSpPr>
          <a:xfrm>
            <a:off x="4564734" y="4276864"/>
            <a:ext cx="7059999" cy="698643"/>
            <a:chOff x="4236724" y="4637821"/>
            <a:chExt cx="6493464" cy="69864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299FC8-0818-F39E-ED10-F57A19C5A5EB}"/>
                </a:ext>
              </a:extLst>
            </p:cNvPr>
            <p:cNvSpPr/>
            <p:nvPr/>
          </p:nvSpPr>
          <p:spPr>
            <a:xfrm>
              <a:off x="4236724" y="4637821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Catering to individual interests and travel requirements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BD823E-EE99-E624-5F1D-68581A76EE7B}"/>
                </a:ext>
              </a:extLst>
            </p:cNvPr>
            <p:cNvSpPr/>
            <p:nvPr/>
          </p:nvSpPr>
          <p:spPr>
            <a:xfrm>
              <a:off x="7647033" y="4637821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Providing the authentic indigenous experience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2F9C5F0-3F19-4992-3BB0-572063E01850}"/>
              </a:ext>
            </a:extLst>
          </p:cNvPr>
          <p:cNvSpPr/>
          <p:nvPr/>
        </p:nvSpPr>
        <p:spPr>
          <a:xfrm>
            <a:off x="4389943" y="1672036"/>
            <a:ext cx="8229600" cy="502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Our strategy targets the right customer requirements by…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EE334A-E189-C249-8F47-732C811C8674}"/>
              </a:ext>
            </a:extLst>
          </p:cNvPr>
          <p:cNvSpPr/>
          <p:nvPr/>
        </p:nvSpPr>
        <p:spPr>
          <a:xfrm>
            <a:off x="224015" y="1724102"/>
            <a:ext cx="461785" cy="373380"/>
          </a:xfrm>
          <a:prstGeom prst="rect">
            <a:avLst/>
          </a:prstGeom>
          <a:solidFill>
            <a:srgbClr val="7DA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177A58-9468-8F28-359E-6C78A574DA2C}"/>
              </a:ext>
            </a:extLst>
          </p:cNvPr>
          <p:cNvSpPr/>
          <p:nvPr/>
        </p:nvSpPr>
        <p:spPr>
          <a:xfrm>
            <a:off x="224015" y="2187473"/>
            <a:ext cx="461785" cy="37338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F0B235-DAC5-0AEA-E61E-8ACEDC670F1A}"/>
              </a:ext>
            </a:extLst>
          </p:cNvPr>
          <p:cNvSpPr/>
          <p:nvPr/>
        </p:nvSpPr>
        <p:spPr>
          <a:xfrm>
            <a:off x="224015" y="2650844"/>
            <a:ext cx="461785" cy="37338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pic>
        <p:nvPicPr>
          <p:cNvPr id="8" name="Graphic 7" descr="Muscular arm with solid fill">
            <a:extLst>
              <a:ext uri="{FF2B5EF4-FFF2-40B4-BE49-F238E27FC236}">
                <a16:creationId xmlns:a16="http://schemas.microsoft.com/office/drawing/2014/main" id="{F1643D0C-6072-C423-15E9-495E5E62B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648" y="2624639"/>
            <a:ext cx="370944" cy="370944"/>
          </a:xfrm>
          <a:prstGeom prst="rect">
            <a:avLst/>
          </a:prstGeom>
        </p:spPr>
      </p:pic>
      <p:pic>
        <p:nvPicPr>
          <p:cNvPr id="11" name="Graphic 10" descr="Table with solid fill">
            <a:extLst>
              <a:ext uri="{FF2B5EF4-FFF2-40B4-BE49-F238E27FC236}">
                <a16:creationId xmlns:a16="http://schemas.microsoft.com/office/drawing/2014/main" id="{571E5015-24EA-834D-FFFC-51351D7F1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590" y="2211586"/>
            <a:ext cx="370944" cy="370944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5D2FA7A3-3388-4458-4811-8B30F1124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1648" y="1733949"/>
            <a:ext cx="370944" cy="370944"/>
          </a:xfrm>
          <a:prstGeom prst="rect">
            <a:avLst/>
          </a:prstGeom>
        </p:spPr>
      </p:pic>
      <p:pic>
        <p:nvPicPr>
          <p:cNvPr id="9" name="Graphic 8" descr="Badge Heart with solid fill">
            <a:extLst>
              <a:ext uri="{FF2B5EF4-FFF2-40B4-BE49-F238E27FC236}">
                <a16:creationId xmlns:a16="http://schemas.microsoft.com/office/drawing/2014/main" id="{B49D8745-5D3B-AB81-4A22-F4068DF682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3609" y="3323834"/>
            <a:ext cx="914400" cy="914400"/>
          </a:xfrm>
          <a:prstGeom prst="rect">
            <a:avLst/>
          </a:prstGeom>
        </p:spPr>
      </p:pic>
      <p:pic>
        <p:nvPicPr>
          <p:cNvPr id="22" name="Graphic 21" descr="Teepee with solid fill">
            <a:extLst>
              <a:ext uri="{FF2B5EF4-FFF2-40B4-BE49-F238E27FC236}">
                <a16:creationId xmlns:a16="http://schemas.microsoft.com/office/drawing/2014/main" id="{F78C6A21-FFCD-58F1-628F-394A9ED921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1457" y="33238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53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2360F577-28A3-A612-5264-91463EF206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9" imgH="499" progId="TCLayout.ActiveDocument.1">
                  <p:embed/>
                </p:oleObj>
              </mc:Choice>
              <mc:Fallback>
                <p:oleObj name="think-cell Slide" r:id="rId3" imgW="499" imgH="499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2360F577-28A3-A612-5264-91463EF20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8DDE0-728D-BF3A-7A76-9A91110A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44C3DB-A53F-65CB-D996-B8F34908595F}"/>
              </a:ext>
            </a:extLst>
          </p:cNvPr>
          <p:cNvSpPr/>
          <p:nvPr/>
        </p:nvSpPr>
        <p:spPr>
          <a:xfrm>
            <a:off x="685800" y="1724102"/>
            <a:ext cx="2857500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Desirability</a:t>
            </a:r>
            <a:endParaRPr lang="en-AU" sz="14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BD8D81-EDEF-44B1-9522-5F66DA762D00}"/>
              </a:ext>
            </a:extLst>
          </p:cNvPr>
          <p:cNvSpPr/>
          <p:nvPr/>
        </p:nvSpPr>
        <p:spPr>
          <a:xfrm>
            <a:off x="685800" y="2187473"/>
            <a:ext cx="2857500" cy="373380"/>
          </a:xfrm>
          <a:prstGeom prst="rect">
            <a:avLst/>
          </a:prstGeom>
          <a:solidFill>
            <a:srgbClr val="7DA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</a:rPr>
              <a:t>Viability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0A6324-5FF0-25A5-F70B-E7E8E5CC498A}"/>
              </a:ext>
            </a:extLst>
          </p:cNvPr>
          <p:cNvSpPr/>
          <p:nvPr/>
        </p:nvSpPr>
        <p:spPr>
          <a:xfrm>
            <a:off x="685800" y="2650844"/>
            <a:ext cx="2857500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solidFill>
                  <a:schemeClr val="tx1"/>
                </a:solidFill>
              </a:rPr>
              <a:t>Feasibility</a:t>
            </a:r>
            <a:endParaRPr lang="en-AU" sz="14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289450-555B-FD79-9A68-1AAE7BCA36F4}"/>
              </a:ext>
            </a:extLst>
          </p:cNvPr>
          <p:cNvSpPr/>
          <p:nvPr/>
        </p:nvSpPr>
        <p:spPr>
          <a:xfrm>
            <a:off x="4335780" y="1724102"/>
            <a:ext cx="7627974" cy="4411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C5CC5B-FFB0-C3AF-05D1-51C762C8EF6D}"/>
              </a:ext>
            </a:extLst>
          </p:cNvPr>
          <p:cNvCxnSpPr>
            <a:cxnSpLocks/>
          </p:cNvCxnSpPr>
          <p:nvPr/>
        </p:nvCxnSpPr>
        <p:spPr>
          <a:xfrm>
            <a:off x="3543300" y="2384928"/>
            <a:ext cx="792480" cy="0"/>
          </a:xfrm>
          <a:prstGeom prst="straightConnector1">
            <a:avLst/>
          </a:prstGeom>
          <a:ln w="12700">
            <a:solidFill>
              <a:srgbClr val="1B43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266CF-0AD3-D00C-0B47-935F4C25EB60}"/>
              </a:ext>
            </a:extLst>
          </p:cNvPr>
          <p:cNvGrpSpPr/>
          <p:nvPr/>
        </p:nvGrpSpPr>
        <p:grpSpPr>
          <a:xfrm>
            <a:off x="4564734" y="4276864"/>
            <a:ext cx="7059999" cy="698643"/>
            <a:chOff x="4236724" y="4637821"/>
            <a:chExt cx="6493464" cy="69864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299FC8-0818-F39E-ED10-F57A19C5A5EB}"/>
                </a:ext>
              </a:extLst>
            </p:cNvPr>
            <p:cNvSpPr/>
            <p:nvPr/>
          </p:nvSpPr>
          <p:spPr>
            <a:xfrm>
              <a:off x="4236724" y="4637821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Has the potential to achieve higher profit margins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BD823E-EE99-E624-5F1D-68581A76EE7B}"/>
                </a:ext>
              </a:extLst>
            </p:cNvPr>
            <p:cNvSpPr/>
            <p:nvPr/>
          </p:nvSpPr>
          <p:spPr>
            <a:xfrm>
              <a:off x="7647033" y="4637821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Does not require significant upfront investments/costs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2F9C5F0-3F19-4992-3BB0-572063E01850}"/>
              </a:ext>
            </a:extLst>
          </p:cNvPr>
          <p:cNvSpPr/>
          <p:nvPr/>
        </p:nvSpPr>
        <p:spPr>
          <a:xfrm>
            <a:off x="4311201" y="1659333"/>
            <a:ext cx="7211367" cy="502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Our strategy is sustainable and profitable because it…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EE334A-E189-C249-8F47-732C811C8674}"/>
              </a:ext>
            </a:extLst>
          </p:cNvPr>
          <p:cNvSpPr/>
          <p:nvPr/>
        </p:nvSpPr>
        <p:spPr>
          <a:xfrm>
            <a:off x="224015" y="1724102"/>
            <a:ext cx="461785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177A58-9468-8F28-359E-6C78A574DA2C}"/>
              </a:ext>
            </a:extLst>
          </p:cNvPr>
          <p:cNvSpPr/>
          <p:nvPr/>
        </p:nvSpPr>
        <p:spPr>
          <a:xfrm>
            <a:off x="224015" y="2187473"/>
            <a:ext cx="461785" cy="373380"/>
          </a:xfrm>
          <a:prstGeom prst="rect">
            <a:avLst/>
          </a:prstGeom>
          <a:solidFill>
            <a:srgbClr val="7DA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F0B235-DAC5-0AEA-E61E-8ACEDC670F1A}"/>
              </a:ext>
            </a:extLst>
          </p:cNvPr>
          <p:cNvSpPr/>
          <p:nvPr/>
        </p:nvSpPr>
        <p:spPr>
          <a:xfrm>
            <a:off x="224015" y="2650844"/>
            <a:ext cx="461785" cy="37338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pic>
        <p:nvPicPr>
          <p:cNvPr id="8" name="Graphic 7" descr="Muscular arm with solid fill">
            <a:extLst>
              <a:ext uri="{FF2B5EF4-FFF2-40B4-BE49-F238E27FC236}">
                <a16:creationId xmlns:a16="http://schemas.microsoft.com/office/drawing/2014/main" id="{F1643D0C-6072-C423-15E9-495E5E62B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648" y="2631393"/>
            <a:ext cx="370944" cy="370944"/>
          </a:xfrm>
          <a:prstGeom prst="rect">
            <a:avLst/>
          </a:prstGeom>
        </p:spPr>
      </p:pic>
      <p:pic>
        <p:nvPicPr>
          <p:cNvPr id="11" name="Graphic 10" descr="Table with solid fill">
            <a:extLst>
              <a:ext uri="{FF2B5EF4-FFF2-40B4-BE49-F238E27FC236}">
                <a16:creationId xmlns:a16="http://schemas.microsoft.com/office/drawing/2014/main" id="{571E5015-24EA-834D-FFFC-51351D7F1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1648" y="2189909"/>
            <a:ext cx="370944" cy="370944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5D2FA7A3-3388-4458-4811-8B30F1124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1648" y="1745989"/>
            <a:ext cx="370944" cy="370944"/>
          </a:xfrm>
          <a:prstGeom prst="rect">
            <a:avLst/>
          </a:prstGeom>
        </p:spPr>
      </p:pic>
      <p:pic>
        <p:nvPicPr>
          <p:cNvPr id="23" name="Graphic 22" descr="Bar graph with upward trend with solid fill">
            <a:extLst>
              <a:ext uri="{FF2B5EF4-FFF2-40B4-BE49-F238E27FC236}">
                <a16:creationId xmlns:a16="http://schemas.microsoft.com/office/drawing/2014/main" id="{A5107214-38B4-81CC-E257-C3C79E6A9C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3609" y="3234767"/>
            <a:ext cx="914400" cy="914400"/>
          </a:xfrm>
          <a:prstGeom prst="rect">
            <a:avLst/>
          </a:prstGeom>
        </p:spPr>
      </p:pic>
      <p:pic>
        <p:nvPicPr>
          <p:cNvPr id="28" name="Graphic 27" descr="Money with solid fill">
            <a:extLst>
              <a:ext uri="{FF2B5EF4-FFF2-40B4-BE49-F238E27FC236}">
                <a16:creationId xmlns:a16="http://schemas.microsoft.com/office/drawing/2014/main" id="{F952F776-0F5A-6C94-8095-2195BB6BF3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1457" y="3234767"/>
            <a:ext cx="914400" cy="914400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0C27054C-93F3-55E7-7655-C882A14F3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22250"/>
            <a:ext cx="11744325" cy="1174750"/>
          </a:xfrm>
        </p:spPr>
        <p:txBody>
          <a:bodyPr/>
          <a:lstStyle/>
          <a:p>
            <a:r>
              <a:rPr lang="en-AU" dirty="0"/>
              <a:t>The Real Uganda is able to address key practicality concerns</a:t>
            </a:r>
          </a:p>
        </p:txBody>
      </p:sp>
    </p:spTree>
    <p:extLst>
      <p:ext uri="{BB962C8B-B14F-4D97-AF65-F5344CB8AC3E}">
        <p14:creationId xmlns:p14="http://schemas.microsoft.com/office/powerpoint/2010/main" val="1893232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2360F577-28A3-A612-5264-91463EF206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9" imgH="499" progId="TCLayout.ActiveDocument.1">
                  <p:embed/>
                </p:oleObj>
              </mc:Choice>
              <mc:Fallback>
                <p:oleObj name="think-cell Slide" r:id="rId3" imgW="499" imgH="499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2360F577-28A3-A612-5264-91463EF20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8DDE0-728D-BF3A-7A76-9A91110A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44C3DB-A53F-65CB-D996-B8F34908595F}"/>
              </a:ext>
            </a:extLst>
          </p:cNvPr>
          <p:cNvSpPr/>
          <p:nvPr/>
        </p:nvSpPr>
        <p:spPr>
          <a:xfrm>
            <a:off x="685800" y="1724102"/>
            <a:ext cx="2857500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Desirability</a:t>
            </a:r>
            <a:endParaRPr lang="en-AU" sz="14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BD8D81-EDEF-44B1-9522-5F66DA762D00}"/>
              </a:ext>
            </a:extLst>
          </p:cNvPr>
          <p:cNvSpPr/>
          <p:nvPr/>
        </p:nvSpPr>
        <p:spPr>
          <a:xfrm>
            <a:off x="685800" y="2187473"/>
            <a:ext cx="2857500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Viability</a:t>
            </a:r>
            <a:endParaRPr lang="en-AU" sz="14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0A6324-5FF0-25A5-F70B-E7E8E5CC498A}"/>
              </a:ext>
            </a:extLst>
          </p:cNvPr>
          <p:cNvSpPr/>
          <p:nvPr/>
        </p:nvSpPr>
        <p:spPr>
          <a:xfrm>
            <a:off x="685800" y="2650844"/>
            <a:ext cx="2857500" cy="373380"/>
          </a:xfrm>
          <a:prstGeom prst="rect">
            <a:avLst/>
          </a:prstGeom>
          <a:solidFill>
            <a:srgbClr val="7DA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</a:rPr>
              <a:t>Feasibility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289450-555B-FD79-9A68-1AAE7BCA36F4}"/>
              </a:ext>
            </a:extLst>
          </p:cNvPr>
          <p:cNvSpPr/>
          <p:nvPr/>
        </p:nvSpPr>
        <p:spPr>
          <a:xfrm>
            <a:off x="4335780" y="1724102"/>
            <a:ext cx="7627974" cy="4411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C5CC5B-FFB0-C3AF-05D1-51C762C8EF6D}"/>
              </a:ext>
            </a:extLst>
          </p:cNvPr>
          <p:cNvCxnSpPr>
            <a:cxnSpLocks/>
          </p:cNvCxnSpPr>
          <p:nvPr/>
        </p:nvCxnSpPr>
        <p:spPr>
          <a:xfrm>
            <a:off x="3543300" y="2832497"/>
            <a:ext cx="792480" cy="0"/>
          </a:xfrm>
          <a:prstGeom prst="straightConnector1">
            <a:avLst/>
          </a:prstGeom>
          <a:ln w="12700">
            <a:solidFill>
              <a:srgbClr val="1B43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266CF-0AD3-D00C-0B47-935F4C25EB60}"/>
              </a:ext>
            </a:extLst>
          </p:cNvPr>
          <p:cNvGrpSpPr/>
          <p:nvPr/>
        </p:nvGrpSpPr>
        <p:grpSpPr>
          <a:xfrm>
            <a:off x="4564734" y="4276864"/>
            <a:ext cx="7059999" cy="698643"/>
            <a:chOff x="4236724" y="4637821"/>
            <a:chExt cx="6493464" cy="69864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299FC8-0818-F39E-ED10-F57A19C5A5EB}"/>
                </a:ext>
              </a:extLst>
            </p:cNvPr>
            <p:cNvSpPr/>
            <p:nvPr/>
          </p:nvSpPr>
          <p:spPr>
            <a:xfrm>
              <a:off x="4236724" y="4637821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Utilizes Byarugaba’s existing service strengths to improve the diversity of product offerings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BD823E-EE99-E624-5F1D-68581A76EE7B}"/>
                </a:ext>
              </a:extLst>
            </p:cNvPr>
            <p:cNvSpPr/>
            <p:nvPr/>
          </p:nvSpPr>
          <p:spPr>
            <a:xfrm>
              <a:off x="7647033" y="4637821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Affords flexibility to cater to seasonal and market fluctuations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2F9C5F0-3F19-4992-3BB0-572063E01850}"/>
              </a:ext>
            </a:extLst>
          </p:cNvPr>
          <p:cNvSpPr/>
          <p:nvPr/>
        </p:nvSpPr>
        <p:spPr>
          <a:xfrm>
            <a:off x="4331838" y="1622415"/>
            <a:ext cx="7207425" cy="502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Our strategy leverages the business’ core strengths since it…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EE334A-E189-C249-8F47-732C811C8674}"/>
              </a:ext>
            </a:extLst>
          </p:cNvPr>
          <p:cNvSpPr/>
          <p:nvPr/>
        </p:nvSpPr>
        <p:spPr>
          <a:xfrm>
            <a:off x="224015" y="1724102"/>
            <a:ext cx="461785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177A58-9468-8F28-359E-6C78A574DA2C}"/>
              </a:ext>
            </a:extLst>
          </p:cNvPr>
          <p:cNvSpPr/>
          <p:nvPr/>
        </p:nvSpPr>
        <p:spPr>
          <a:xfrm>
            <a:off x="224015" y="2187473"/>
            <a:ext cx="461785" cy="373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F0B235-DAC5-0AEA-E61E-8ACEDC670F1A}"/>
              </a:ext>
            </a:extLst>
          </p:cNvPr>
          <p:cNvSpPr/>
          <p:nvPr/>
        </p:nvSpPr>
        <p:spPr>
          <a:xfrm>
            <a:off x="224015" y="2650844"/>
            <a:ext cx="461785" cy="373380"/>
          </a:xfrm>
          <a:prstGeom prst="rect">
            <a:avLst/>
          </a:prstGeom>
          <a:solidFill>
            <a:srgbClr val="7DA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1400" b="1"/>
          </a:p>
        </p:txBody>
      </p:sp>
      <p:pic>
        <p:nvPicPr>
          <p:cNvPr id="8" name="Graphic 7" descr="Muscular arm with solid fill">
            <a:extLst>
              <a:ext uri="{FF2B5EF4-FFF2-40B4-BE49-F238E27FC236}">
                <a16:creationId xmlns:a16="http://schemas.microsoft.com/office/drawing/2014/main" id="{F1643D0C-6072-C423-15E9-495E5E62B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648" y="2647025"/>
            <a:ext cx="370944" cy="370944"/>
          </a:xfrm>
          <a:prstGeom prst="rect">
            <a:avLst/>
          </a:prstGeom>
        </p:spPr>
      </p:pic>
      <p:pic>
        <p:nvPicPr>
          <p:cNvPr id="11" name="Graphic 10" descr="Table with solid fill">
            <a:extLst>
              <a:ext uri="{FF2B5EF4-FFF2-40B4-BE49-F238E27FC236}">
                <a16:creationId xmlns:a16="http://schemas.microsoft.com/office/drawing/2014/main" id="{571E5015-24EA-834D-FFFC-51351D7F1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590" y="2213170"/>
            <a:ext cx="370944" cy="370944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5D2FA7A3-3388-4458-4811-8B30F1124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1648" y="1754389"/>
            <a:ext cx="370944" cy="370944"/>
          </a:xfrm>
          <a:prstGeom prst="rect">
            <a:avLst/>
          </a:prstGeom>
        </p:spPr>
      </p:pic>
      <p:pic>
        <p:nvPicPr>
          <p:cNvPr id="9" name="Graphic 8" descr="Periodic Graph with solid fill">
            <a:extLst>
              <a:ext uri="{FF2B5EF4-FFF2-40B4-BE49-F238E27FC236}">
                <a16:creationId xmlns:a16="http://schemas.microsoft.com/office/drawing/2014/main" id="{A7430579-F2BB-F146-F89C-54AAC9056D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92855" y="3116287"/>
            <a:ext cx="914400" cy="914400"/>
          </a:xfrm>
          <a:prstGeom prst="rect">
            <a:avLst/>
          </a:prstGeom>
        </p:spPr>
      </p:pic>
      <p:pic>
        <p:nvPicPr>
          <p:cNvPr id="22" name="Graphic 21" descr="Waiter male with solid fill">
            <a:extLst>
              <a:ext uri="{FF2B5EF4-FFF2-40B4-BE49-F238E27FC236}">
                <a16:creationId xmlns:a16="http://schemas.microsoft.com/office/drawing/2014/main" id="{A83D8102-D88C-5796-7850-D6FE5A4B5A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83609" y="3040676"/>
            <a:ext cx="914400" cy="914400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B6908F2A-35D3-9C29-6942-6EE73E7F0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22250"/>
            <a:ext cx="11744325" cy="1174750"/>
          </a:xfrm>
        </p:spPr>
        <p:txBody>
          <a:bodyPr/>
          <a:lstStyle/>
          <a:p>
            <a:r>
              <a:rPr lang="en-AU" dirty="0"/>
              <a:t>The Real Uganda is able to address key practicality concerns</a:t>
            </a:r>
          </a:p>
        </p:txBody>
      </p:sp>
    </p:spTree>
    <p:extLst>
      <p:ext uri="{BB962C8B-B14F-4D97-AF65-F5344CB8AC3E}">
        <p14:creationId xmlns:p14="http://schemas.microsoft.com/office/powerpoint/2010/main" val="1356586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>
                <a:solidFill>
                  <a:schemeClr val="tx1"/>
                </a:solidFill>
              </a:rPr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D77A2BB-33A5-9E98-787E-0C72765563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47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CC760F3-79E2-0A43-6BE4-37335EC9A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/>
              <a:t>The Real Uganda</a:t>
            </a:r>
            <a:r>
              <a:rPr lang="en-AU"/>
              <a:t>: authentic experiences for all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2AC8F2-12C9-3672-FEF4-B1E89E2B5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99FE5639-A050-52CE-2D1F-26BFD0A3097E}"/>
              </a:ext>
            </a:extLst>
          </p:cNvPr>
          <p:cNvSpPr/>
          <p:nvPr/>
        </p:nvSpPr>
        <p:spPr>
          <a:xfrm>
            <a:off x="2178492" y="2483954"/>
            <a:ext cx="4039008" cy="1795005"/>
          </a:xfrm>
          <a:prstGeom prst="roundRect">
            <a:avLst>
              <a:gd name="adj" fmla="val 389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marL="0" lvl="0" indent="0" algn="ctr">
              <a:lnSpc>
                <a:spcPct val="100000"/>
              </a:lnSpc>
              <a:buNone/>
            </a:pPr>
            <a:endParaRPr lang="en-US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Introduce new tours that provide an authentic Ugandan experience that is more accessible: focus on people, food and leisure safaris</a:t>
            </a:r>
            <a:endParaRPr lang="en-US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FAA2F1-8956-1EFD-98EB-8054665E4387}"/>
              </a:ext>
            </a:extLst>
          </p:cNvPr>
          <p:cNvSpPr/>
          <p:nvPr/>
        </p:nvSpPr>
        <p:spPr>
          <a:xfrm>
            <a:off x="2178492" y="1580984"/>
            <a:ext cx="4039008" cy="90297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Uganda Close Up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B933D4-74AE-622A-E1DE-6B9B260D0286}"/>
              </a:ext>
            </a:extLst>
          </p:cNvPr>
          <p:cNvSpPr/>
          <p:nvPr/>
        </p:nvSpPr>
        <p:spPr>
          <a:xfrm>
            <a:off x="416007" y="2542725"/>
            <a:ext cx="1376185" cy="19485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  <a:p>
            <a:pPr algn="ctr"/>
            <a:r>
              <a:rPr lang="en-US">
                <a:solidFill>
                  <a:sysClr val="windowText" lastClr="000000"/>
                </a:solidFill>
              </a:rPr>
              <a:t>In a nutshell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A4DE40-4188-D65A-1040-5F59EB5B70AA}"/>
              </a:ext>
            </a:extLst>
          </p:cNvPr>
          <p:cNvSpPr/>
          <p:nvPr/>
        </p:nvSpPr>
        <p:spPr>
          <a:xfrm>
            <a:off x="416007" y="4491318"/>
            <a:ext cx="1376185" cy="1635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  <a:p>
            <a:pPr algn="ctr"/>
            <a:r>
              <a:rPr lang="en-US">
                <a:solidFill>
                  <a:sysClr val="windowText" lastClr="000000"/>
                </a:solidFill>
              </a:rPr>
              <a:t>Why this is good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547C7C8E-8390-3D39-E1E6-77EE9E553482}"/>
              </a:ext>
            </a:extLst>
          </p:cNvPr>
          <p:cNvSpPr/>
          <p:nvPr/>
        </p:nvSpPr>
        <p:spPr>
          <a:xfrm>
            <a:off x="2178490" y="4491318"/>
            <a:ext cx="4039009" cy="1576883"/>
          </a:xfrm>
          <a:prstGeom prst="roundRect">
            <a:avLst>
              <a:gd name="adj" fmla="val 389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Diversifies the target market and increases profitability</a:t>
            </a:r>
            <a:endParaRPr lang="en-US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7" name="Graphic 16" descr="Acorn with solid fill">
            <a:extLst>
              <a:ext uri="{FF2B5EF4-FFF2-40B4-BE49-F238E27FC236}">
                <a16:creationId xmlns:a16="http://schemas.microsoft.com/office/drawing/2014/main" id="{68F893A8-040D-77D3-AE60-5712493C9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036" y="3757844"/>
            <a:ext cx="574123" cy="574123"/>
          </a:xfrm>
          <a:prstGeom prst="rect">
            <a:avLst/>
          </a:prstGeom>
        </p:spPr>
      </p:pic>
      <p:pic>
        <p:nvPicPr>
          <p:cNvPr id="19" name="Graphic 18" descr="Medal with solid fill">
            <a:extLst>
              <a:ext uri="{FF2B5EF4-FFF2-40B4-BE49-F238E27FC236}">
                <a16:creationId xmlns:a16="http://schemas.microsoft.com/office/drawing/2014/main" id="{16190372-ADE0-9182-A610-17DBE0AC8F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180" y="5387616"/>
            <a:ext cx="693837" cy="693837"/>
          </a:xfrm>
          <a:prstGeom prst="rect">
            <a:avLst/>
          </a:prstGeom>
        </p:spPr>
      </p:pic>
      <p:sp>
        <p:nvSpPr>
          <p:cNvPr id="20" name="Rounded Rectangle 3">
            <a:extLst>
              <a:ext uri="{FF2B5EF4-FFF2-40B4-BE49-F238E27FC236}">
                <a16:creationId xmlns:a16="http://schemas.microsoft.com/office/drawing/2014/main" id="{875694AF-517E-FC98-E752-149BE559C8C5}"/>
              </a:ext>
            </a:extLst>
          </p:cNvPr>
          <p:cNvSpPr/>
          <p:nvPr/>
        </p:nvSpPr>
        <p:spPr>
          <a:xfrm>
            <a:off x="7103173" y="2497206"/>
            <a:ext cx="4039008" cy="2303394"/>
          </a:xfrm>
          <a:prstGeom prst="roundRect">
            <a:avLst>
              <a:gd name="adj" fmla="val 389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 the worldwide birding (Twitcher) community offering a unique Ugandan birdwatching and wildlife experience with local experts </a:t>
            </a:r>
          </a:p>
          <a:p>
            <a:pPr marL="0" lvl="0" indent="0" algn="ctr">
              <a:lnSpc>
                <a:spcPct val="100000"/>
              </a:lnSpc>
              <a:buNone/>
            </a:pPr>
            <a:endParaRPr lang="en-US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B120B9-3310-7F9E-0167-CEE3143A4D37}"/>
              </a:ext>
            </a:extLst>
          </p:cNvPr>
          <p:cNvSpPr/>
          <p:nvPr/>
        </p:nvSpPr>
        <p:spPr>
          <a:xfrm>
            <a:off x="7103173" y="1580984"/>
            <a:ext cx="4039008" cy="90297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Twitcher Tours Uganda</a:t>
            </a:r>
            <a:endParaRPr lang="en-US" sz="2400" dirty="0"/>
          </a:p>
        </p:txBody>
      </p:sp>
      <p:sp>
        <p:nvSpPr>
          <p:cNvPr id="22" name="Rounded Rectangle 3">
            <a:extLst>
              <a:ext uri="{FF2B5EF4-FFF2-40B4-BE49-F238E27FC236}">
                <a16:creationId xmlns:a16="http://schemas.microsoft.com/office/drawing/2014/main" id="{BC98390D-96E6-9D4E-3BE0-BF494AB45C49}"/>
              </a:ext>
            </a:extLst>
          </p:cNvPr>
          <p:cNvSpPr/>
          <p:nvPr/>
        </p:nvSpPr>
        <p:spPr>
          <a:xfrm>
            <a:off x="7103173" y="4491318"/>
            <a:ext cx="4039008" cy="1590135"/>
          </a:xfrm>
          <a:prstGeom prst="roundRect">
            <a:avLst>
              <a:gd name="adj" fmla="val 389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marL="0" lvl="0" indent="0" algn="ctr">
              <a:lnSpc>
                <a:spcPct val="100000"/>
              </a:lnSpc>
              <a:buNone/>
            </a:pPr>
            <a:endParaRPr lang="en-US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Builds on </a:t>
            </a:r>
            <a:r>
              <a:rPr lang="en-US" err="1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Byarugaba’s</a:t>
            </a:r>
            <a:r>
              <a:rPr lang="en-US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knowledge and what makes </a:t>
            </a:r>
            <a:r>
              <a:rPr lang="en-US" err="1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Mamaland</a:t>
            </a:r>
            <a:r>
              <a:rPr lang="en-US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safaris unique </a:t>
            </a:r>
            <a:endParaRPr lang="en-US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5654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A6DBA-0420-E99E-B652-038728B60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Uganda Up Close</a:t>
            </a:r>
            <a:r>
              <a:rPr lang="en-US"/>
              <a:t>: People, Food and Nature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30E36E-EC0E-7344-F85C-07663058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D937D4-4BEC-8F8B-C169-74A6F388803A}"/>
              </a:ext>
            </a:extLst>
          </p:cNvPr>
          <p:cNvSpPr/>
          <p:nvPr/>
        </p:nvSpPr>
        <p:spPr>
          <a:xfrm>
            <a:off x="431238" y="1397358"/>
            <a:ext cx="3589020" cy="4900572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/>
              <a:t>PEOPLE</a:t>
            </a:r>
          </a:p>
          <a:p>
            <a:pPr algn="ctr"/>
            <a:endParaRPr lang="en-US"/>
          </a:p>
          <a:p>
            <a:pPr algn="ctr"/>
            <a:r>
              <a:rPr lang="en-US"/>
              <a:t>Our people are what makes us special. Come and experience their local hospitality and hear their incredible stories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4C3A74-35BB-96FE-77B2-9C508FD32817}"/>
              </a:ext>
            </a:extLst>
          </p:cNvPr>
          <p:cNvSpPr/>
          <p:nvPr/>
        </p:nvSpPr>
        <p:spPr>
          <a:xfrm>
            <a:off x="4301371" y="1397358"/>
            <a:ext cx="3589020" cy="4900572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/>
              <a:t>FOOD</a:t>
            </a:r>
          </a:p>
          <a:p>
            <a:pPr algn="ctr"/>
            <a:endParaRPr lang="en-US"/>
          </a:p>
          <a:p>
            <a:pPr algn="ctr"/>
            <a:r>
              <a:rPr lang="en-US"/>
              <a:t>We bring the delights of local cuisine to you through our incredible food offerings at our Woodland Lodges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97D77E-A1AE-2F5D-75FC-3C8D0590C16E}"/>
              </a:ext>
            </a:extLst>
          </p:cNvPr>
          <p:cNvSpPr/>
          <p:nvPr/>
        </p:nvSpPr>
        <p:spPr>
          <a:xfrm>
            <a:off x="8171742" y="1397358"/>
            <a:ext cx="3589020" cy="4900572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/>
              <a:t>NATURE</a:t>
            </a:r>
          </a:p>
          <a:p>
            <a:pPr algn="ctr"/>
            <a:endParaRPr lang="en-US"/>
          </a:p>
          <a:p>
            <a:pPr algn="ctr"/>
            <a:r>
              <a:rPr lang="en-US"/>
              <a:t>We bring nature to you. Relax, kick back and enjoy the incredible wildlife experience that is unique to Uganda</a:t>
            </a:r>
          </a:p>
        </p:txBody>
      </p:sp>
      <p:pic>
        <p:nvPicPr>
          <p:cNvPr id="12" name="Graphic 11" descr="Group success with solid fill">
            <a:extLst>
              <a:ext uri="{FF2B5EF4-FFF2-40B4-BE49-F238E27FC236}">
                <a16:creationId xmlns:a16="http://schemas.microsoft.com/office/drawing/2014/main" id="{A5F117ED-59A8-32DB-5742-D0A2AE367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6568" y="4179570"/>
            <a:ext cx="2118360" cy="2118360"/>
          </a:xfrm>
          <a:prstGeom prst="rect">
            <a:avLst/>
          </a:prstGeom>
        </p:spPr>
      </p:pic>
      <p:pic>
        <p:nvPicPr>
          <p:cNvPr id="6" name="Graphic 5" descr="Gorilla with solid fill">
            <a:extLst>
              <a:ext uri="{FF2B5EF4-FFF2-40B4-BE49-F238E27FC236}">
                <a16:creationId xmlns:a16="http://schemas.microsoft.com/office/drawing/2014/main" id="{732BE7BB-7419-8B28-672E-8A5EF19DA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20200" y="4348830"/>
            <a:ext cx="1661160" cy="1661160"/>
          </a:xfrm>
          <a:prstGeom prst="rect">
            <a:avLst/>
          </a:prstGeom>
        </p:spPr>
      </p:pic>
      <p:pic>
        <p:nvPicPr>
          <p:cNvPr id="10" name="Graphic 9" descr="Catering with solid fill">
            <a:extLst>
              <a:ext uri="{FF2B5EF4-FFF2-40B4-BE49-F238E27FC236}">
                <a16:creationId xmlns:a16="http://schemas.microsoft.com/office/drawing/2014/main" id="{10626487-786A-B2A3-EC6A-FA119F48B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97194" y="4212378"/>
            <a:ext cx="1797612" cy="179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95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06B6-7769-771B-C781-68A4877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33" y="221664"/>
            <a:ext cx="11743733" cy="722154"/>
          </a:xfrm>
        </p:spPr>
        <p:txBody>
          <a:bodyPr>
            <a:normAutofit/>
          </a:bodyPr>
          <a:lstStyle/>
          <a:p>
            <a:r>
              <a:rPr lang="en-GB" b="1">
                <a:cs typeface="Arial"/>
              </a:rPr>
              <a:t>Uganda Up Close</a:t>
            </a:r>
            <a:r>
              <a:rPr lang="en-GB">
                <a:cs typeface="Arial"/>
              </a:rPr>
              <a:t>: Deep Dive</a:t>
            </a:r>
            <a:endParaRPr lang="en-GB" dirty="0">
              <a:ea typeface="Verdana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C58468-9908-3253-20AB-A4FAAB14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EDA425-4063-3A28-3A6A-D7228BC2C85B}"/>
              </a:ext>
            </a:extLst>
          </p:cNvPr>
          <p:cNvSpPr/>
          <p:nvPr/>
        </p:nvSpPr>
        <p:spPr>
          <a:xfrm>
            <a:off x="373060" y="1895061"/>
            <a:ext cx="1628016" cy="4194796"/>
          </a:xfrm>
          <a:prstGeom prst="rect">
            <a:avLst/>
          </a:prstGeom>
          <a:ln>
            <a:solidFill>
              <a:schemeClr val="accent4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600" err="1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Mamaland</a:t>
            </a:r>
            <a:r>
              <a:rPr lang="en-US" sz="160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Safaris and Woodland Lodges offers trips for physically fit people from around 25-45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F58CF9C-0C94-7297-E145-9C6FBFB23047}"/>
              </a:ext>
            </a:extLst>
          </p:cNvPr>
          <p:cNvGrpSpPr/>
          <p:nvPr/>
        </p:nvGrpSpPr>
        <p:grpSpPr>
          <a:xfrm>
            <a:off x="5375377" y="2696515"/>
            <a:ext cx="6578569" cy="2370465"/>
            <a:chOff x="5048607" y="2696515"/>
            <a:chExt cx="6905340" cy="23704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ECE0463-2DA6-168E-6196-6BECF53BAFC8}"/>
                </a:ext>
              </a:extLst>
            </p:cNvPr>
            <p:cNvSpPr/>
            <p:nvPr/>
          </p:nvSpPr>
          <p:spPr>
            <a:xfrm>
              <a:off x="5048607" y="2696515"/>
              <a:ext cx="6905340" cy="23704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B9CBFD-DF34-C650-99DC-84538EBD4300}"/>
                </a:ext>
              </a:extLst>
            </p:cNvPr>
            <p:cNvSpPr/>
            <p:nvPr/>
          </p:nvSpPr>
          <p:spPr>
            <a:xfrm>
              <a:off x="6543535" y="2772839"/>
              <a:ext cx="5261787" cy="21834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t"/>
            <a:lstStyle/>
            <a:p>
              <a:pPr>
                <a:spcBef>
                  <a:spcPts val="600"/>
                </a:spcBef>
              </a:pPr>
              <a:r>
                <a:rPr lang="en-US" sz="1200" b="1">
                  <a:ea typeface="Verdana"/>
                </a:rPr>
                <a:t>Develop New Tour:</a:t>
              </a:r>
            </a:p>
            <a:p>
              <a:pPr>
                <a:spcBef>
                  <a:spcPts val="600"/>
                </a:spcBef>
              </a:pPr>
              <a:r>
                <a:rPr lang="en-US" sz="1200">
                  <a:ea typeface="Verdana"/>
                </a:rPr>
                <a:t>1. Develop new leisure experience with a focus on Uganda’s people (employees), food experience (lodge offerings) and more accessible safari tours (Jeeps without the walking)</a:t>
              </a:r>
            </a:p>
            <a:p>
              <a:pPr>
                <a:spcBef>
                  <a:spcPts val="600"/>
                </a:spcBef>
              </a:pPr>
              <a:r>
                <a:rPr lang="en-US" sz="1200" b="1">
                  <a:ea typeface="Verdana"/>
                </a:rPr>
                <a:t>Develop Marketing Campaign:</a:t>
              </a:r>
            </a:p>
            <a:p>
              <a:pPr marL="228600" indent="-228600">
                <a:spcBef>
                  <a:spcPts val="600"/>
                </a:spcBef>
                <a:buAutoNum type="arabicPeriod"/>
              </a:pPr>
              <a:r>
                <a:rPr lang="en-US" sz="1200">
                  <a:ea typeface="Verdana"/>
                </a:rPr>
                <a:t>Use social media &amp; word of mouth through #UgandaUpClose</a:t>
              </a:r>
            </a:p>
            <a:p>
              <a:pPr marL="228600" indent="-228600">
                <a:spcBef>
                  <a:spcPts val="600"/>
                </a:spcBef>
                <a:buAutoNum type="arabicPeriod"/>
              </a:pPr>
              <a:r>
                <a:rPr lang="en-US" sz="1200">
                  <a:ea typeface="Verdana"/>
                </a:rPr>
                <a:t>Offer returning customers discounts</a:t>
              </a:r>
            </a:p>
            <a:p>
              <a:pPr>
                <a:spcBef>
                  <a:spcPts val="600"/>
                </a:spcBef>
              </a:pPr>
              <a:endParaRPr lang="en-US" sz="1200">
                <a:ea typeface="Verdana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459949-9F02-FF94-40BE-830F1E461897}"/>
              </a:ext>
            </a:extLst>
          </p:cNvPr>
          <p:cNvGrpSpPr/>
          <p:nvPr/>
        </p:nvGrpSpPr>
        <p:grpSpPr>
          <a:xfrm>
            <a:off x="5389295" y="5181600"/>
            <a:ext cx="6578569" cy="1216574"/>
            <a:chOff x="6082555" y="744960"/>
            <a:chExt cx="5871863" cy="17277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BFE72B49-E00C-5B93-7C24-9D4223394CE3}"/>
                </a:ext>
              </a:extLst>
            </p:cNvPr>
            <p:cNvSpPr/>
            <p:nvPr/>
          </p:nvSpPr>
          <p:spPr>
            <a:xfrm>
              <a:off x="6082555" y="744960"/>
              <a:ext cx="5871863" cy="172775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C6EFBDEA-9640-6E08-387C-7BAE1B333088}"/>
                </a:ext>
              </a:extLst>
            </p:cNvPr>
            <p:cNvSpPr/>
            <p:nvPr/>
          </p:nvSpPr>
          <p:spPr>
            <a:xfrm>
              <a:off x="7353747" y="821284"/>
              <a:ext cx="4474290" cy="157494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200">
                  <a:ea typeface="Verdana"/>
                </a:rPr>
                <a:t>This offering </a:t>
              </a:r>
              <a:r>
                <a:rPr lang="en-US" sz="1200" b="1">
                  <a:ea typeface="Verdana"/>
                </a:rPr>
                <a:t>expands on what makes </a:t>
              </a:r>
              <a:r>
                <a:rPr lang="en-US" sz="1200" b="1" err="1">
                  <a:ea typeface="Verdana"/>
                </a:rPr>
                <a:t>Byarugaba’s</a:t>
              </a:r>
              <a:r>
                <a:rPr lang="en-US" sz="1200" b="1">
                  <a:ea typeface="Verdana"/>
                </a:rPr>
                <a:t> offerings so special </a:t>
              </a:r>
              <a:r>
                <a:rPr lang="en-US" sz="1200">
                  <a:ea typeface="Verdana"/>
                </a:rPr>
                <a:t>and </a:t>
              </a:r>
              <a:r>
                <a:rPr lang="en-US" sz="1200" b="1">
                  <a:ea typeface="Verdana"/>
                </a:rPr>
                <a:t>diversifies its customer base </a:t>
              </a:r>
              <a:r>
                <a:rPr lang="en-US" sz="1200">
                  <a:ea typeface="Verdana"/>
                </a:rPr>
                <a:t>to include those who spend more as tourists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36B087F-13C6-90E9-0959-432B34C64DF8}"/>
              </a:ext>
            </a:extLst>
          </p:cNvPr>
          <p:cNvSpPr/>
          <p:nvPr/>
        </p:nvSpPr>
        <p:spPr>
          <a:xfrm>
            <a:off x="4317641" y="2819942"/>
            <a:ext cx="1470992" cy="755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The How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9AFAD-A1D6-7C5D-241C-ED2BD6EF8AF7}"/>
              </a:ext>
            </a:extLst>
          </p:cNvPr>
          <p:cNvSpPr txBox="1"/>
          <p:nvPr/>
        </p:nvSpPr>
        <p:spPr>
          <a:xfrm>
            <a:off x="373061" y="931955"/>
            <a:ext cx="1628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Present Situation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7FA34F-0885-CBA5-8051-6A2FDF926C57}"/>
              </a:ext>
            </a:extLst>
          </p:cNvPr>
          <p:cNvGrpSpPr/>
          <p:nvPr/>
        </p:nvGrpSpPr>
        <p:grpSpPr>
          <a:xfrm>
            <a:off x="5375377" y="1275730"/>
            <a:ext cx="6578569" cy="1306165"/>
            <a:chOff x="5048607" y="2696515"/>
            <a:chExt cx="6905340" cy="23704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1BA7A5F-0F97-ED97-0D78-A215AAD35609}"/>
                </a:ext>
              </a:extLst>
            </p:cNvPr>
            <p:cNvSpPr/>
            <p:nvPr/>
          </p:nvSpPr>
          <p:spPr>
            <a:xfrm>
              <a:off x="5048607" y="2696515"/>
              <a:ext cx="6905340" cy="23704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D9D9EA8-4C59-1EBE-03A8-E1B3B417ACFF}"/>
                </a:ext>
              </a:extLst>
            </p:cNvPr>
            <p:cNvSpPr/>
            <p:nvPr/>
          </p:nvSpPr>
          <p:spPr>
            <a:xfrm>
              <a:off x="6543535" y="2772839"/>
              <a:ext cx="5261787" cy="21834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r>
                <a:rPr lang="en-US" sz="1200" b="1">
                  <a:ea typeface="Verdana"/>
                </a:rPr>
                <a:t>A new product offering that focuses on leisure experiences providing the best of Uganda:</a:t>
              </a:r>
            </a:p>
            <a:p>
              <a:pPr marL="228600" indent="-228600">
                <a:buAutoNum type="arabicPeriod"/>
              </a:pPr>
              <a:r>
                <a:rPr lang="en-US" sz="1200">
                  <a:ea typeface="Verdana"/>
                </a:rPr>
                <a:t>Target Market: 45+ tourists looking for a more leisurely experience</a:t>
              </a:r>
            </a:p>
            <a:p>
              <a:pPr marL="228600" indent="-228600">
                <a:buAutoNum type="arabicPeriod"/>
              </a:pPr>
              <a:r>
                <a:rPr lang="en-US" sz="1200">
                  <a:ea typeface="Verdana"/>
                </a:rPr>
                <a:t>Experience: authentic Uganda service, food and nature that’s affordable and more accessible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D856031-99B1-993C-0590-A3F83579FB4F}"/>
              </a:ext>
            </a:extLst>
          </p:cNvPr>
          <p:cNvSpPr/>
          <p:nvPr/>
        </p:nvSpPr>
        <p:spPr>
          <a:xfrm>
            <a:off x="4317641" y="1406630"/>
            <a:ext cx="1470992" cy="755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The What</a:t>
            </a: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986ACAC8-CF22-47E1-30DB-949824893F95}"/>
              </a:ext>
            </a:extLst>
          </p:cNvPr>
          <p:cNvSpPr/>
          <p:nvPr/>
        </p:nvSpPr>
        <p:spPr>
          <a:xfrm>
            <a:off x="2318732" y="1406630"/>
            <a:ext cx="609600" cy="4950694"/>
          </a:xfrm>
          <a:prstGeom prst="chevron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0F6DF0-FCBA-E080-C60A-0F1100709645}"/>
              </a:ext>
            </a:extLst>
          </p:cNvPr>
          <p:cNvSpPr txBox="1"/>
          <p:nvPr/>
        </p:nvSpPr>
        <p:spPr>
          <a:xfrm>
            <a:off x="2849976" y="3541410"/>
            <a:ext cx="162801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Verdana"/>
              </a:rPr>
              <a:t>The Change</a:t>
            </a:r>
            <a:endParaRPr lang="en-US" sz="1800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Verdana"/>
            </a:endParaRPr>
          </a:p>
        </p:txBody>
      </p:sp>
      <p:pic>
        <p:nvPicPr>
          <p:cNvPr id="20" name="Graphic 19" descr="Medal with solid fill">
            <a:extLst>
              <a:ext uri="{FF2B5EF4-FFF2-40B4-BE49-F238E27FC236}">
                <a16:creationId xmlns:a16="http://schemas.microsoft.com/office/drawing/2014/main" id="{C15D89A2-F973-BE73-DF7E-A90A06E65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0027" y="1502560"/>
            <a:ext cx="914400" cy="914400"/>
          </a:xfrm>
          <a:prstGeom prst="rect">
            <a:avLst/>
          </a:prstGeom>
        </p:spPr>
      </p:pic>
      <p:pic>
        <p:nvPicPr>
          <p:cNvPr id="24" name="Graphic 23" descr="Ripple with solid fill">
            <a:extLst>
              <a:ext uri="{FF2B5EF4-FFF2-40B4-BE49-F238E27FC236}">
                <a16:creationId xmlns:a16="http://schemas.microsoft.com/office/drawing/2014/main" id="{58085357-597D-B61C-16C7-BC6BD614D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70027" y="5332628"/>
            <a:ext cx="914400" cy="914400"/>
          </a:xfrm>
          <a:prstGeom prst="rect">
            <a:avLst/>
          </a:prstGeom>
        </p:spPr>
      </p:pic>
      <p:pic>
        <p:nvPicPr>
          <p:cNvPr id="22" name="Graphic 21" descr="Connected with solid fill">
            <a:extLst>
              <a:ext uri="{FF2B5EF4-FFF2-40B4-BE49-F238E27FC236}">
                <a16:creationId xmlns:a16="http://schemas.microsoft.com/office/drawing/2014/main" id="{8339CDE1-CF33-4D3F-F293-D51E66F32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8800" y="3420988"/>
            <a:ext cx="914400" cy="914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02DD33-6770-A3D7-68EC-49028E3EF9B2}"/>
              </a:ext>
            </a:extLst>
          </p:cNvPr>
          <p:cNvSpPr/>
          <p:nvPr/>
        </p:nvSpPr>
        <p:spPr>
          <a:xfrm>
            <a:off x="4317641" y="5295767"/>
            <a:ext cx="1470992" cy="755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The Impact</a:t>
            </a:r>
          </a:p>
        </p:txBody>
      </p:sp>
    </p:spTree>
    <p:extLst>
      <p:ext uri="{BB962C8B-B14F-4D97-AF65-F5344CB8AC3E}">
        <p14:creationId xmlns:p14="http://schemas.microsoft.com/office/powerpoint/2010/main" val="986158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A6DBA-0420-E99E-B652-038728B60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Twitcher Tours</a:t>
            </a:r>
            <a:r>
              <a:rPr lang="en-US"/>
              <a:t>: Uganda’s bird experts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30E36E-EC0E-7344-F85C-07663058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D937D4-4BEC-8F8B-C169-74A6F388803A}"/>
              </a:ext>
            </a:extLst>
          </p:cNvPr>
          <p:cNvSpPr/>
          <p:nvPr/>
        </p:nvSpPr>
        <p:spPr>
          <a:xfrm>
            <a:off x="7112562" y="1378148"/>
            <a:ext cx="3589020" cy="4900572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/>
              <a:t>PEOPLE</a:t>
            </a:r>
          </a:p>
          <a:p>
            <a:pPr algn="ctr"/>
            <a:endParaRPr lang="en-US"/>
          </a:p>
          <a:p>
            <a:pPr algn="ctr"/>
            <a:r>
              <a:rPr lang="en-US"/>
              <a:t>Our people are experts in local wildlife and know how to bring that unique Ugandan experience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4C3A74-35BB-96FE-77B2-9C508FD32817}"/>
              </a:ext>
            </a:extLst>
          </p:cNvPr>
          <p:cNvSpPr/>
          <p:nvPr/>
        </p:nvSpPr>
        <p:spPr>
          <a:xfrm>
            <a:off x="1643661" y="1383031"/>
            <a:ext cx="3589020" cy="4900572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/>
              <a:t>BIRDS</a:t>
            </a:r>
          </a:p>
          <a:p>
            <a:pPr algn="ctr"/>
            <a:endParaRPr lang="en-US"/>
          </a:p>
          <a:p>
            <a:pPr algn="ctr"/>
            <a:r>
              <a:rPr lang="en-US"/>
              <a:t>These tours showcase twitching as our specialty, ensuring you spot those rare birds for your collection</a:t>
            </a:r>
          </a:p>
        </p:txBody>
      </p:sp>
      <p:pic>
        <p:nvPicPr>
          <p:cNvPr id="12" name="Graphic 11" descr="Group success with solid fill">
            <a:extLst>
              <a:ext uri="{FF2B5EF4-FFF2-40B4-BE49-F238E27FC236}">
                <a16:creationId xmlns:a16="http://schemas.microsoft.com/office/drawing/2014/main" id="{A5F117ED-59A8-32DB-5742-D0A2AE367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47892" y="3965594"/>
            <a:ext cx="2118360" cy="2118360"/>
          </a:xfrm>
          <a:prstGeom prst="rect">
            <a:avLst/>
          </a:prstGeom>
        </p:spPr>
      </p:pic>
      <p:pic>
        <p:nvPicPr>
          <p:cNvPr id="18" name="Graphic 17" descr="Eagle with solid fill">
            <a:extLst>
              <a:ext uri="{FF2B5EF4-FFF2-40B4-BE49-F238E27FC236}">
                <a16:creationId xmlns:a16="http://schemas.microsoft.com/office/drawing/2014/main" id="{8D715387-B0C4-CD37-56ED-FE9295366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1851" y="4102754"/>
            <a:ext cx="1844040" cy="184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9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06B6-7769-771B-C781-68A4877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33" y="221664"/>
            <a:ext cx="11743733" cy="722154"/>
          </a:xfrm>
        </p:spPr>
        <p:txBody>
          <a:bodyPr>
            <a:normAutofit/>
          </a:bodyPr>
          <a:lstStyle/>
          <a:p>
            <a:r>
              <a:rPr lang="en-GB" b="1">
                <a:cs typeface="Arial"/>
              </a:rPr>
              <a:t>Twitcher Tours Uganda</a:t>
            </a:r>
            <a:r>
              <a:rPr lang="en-GB">
                <a:cs typeface="Arial"/>
              </a:rPr>
              <a:t>: Deep Dive</a:t>
            </a:r>
            <a:endParaRPr lang="en-GB">
              <a:ea typeface="Verdana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C58468-9908-3253-20AB-A4FAAB14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EDA425-4063-3A28-3A6A-D7228BC2C85B}"/>
              </a:ext>
            </a:extLst>
          </p:cNvPr>
          <p:cNvSpPr/>
          <p:nvPr/>
        </p:nvSpPr>
        <p:spPr>
          <a:xfrm>
            <a:off x="373060" y="1895061"/>
            <a:ext cx="1628016" cy="4194796"/>
          </a:xfrm>
          <a:prstGeom prst="rect">
            <a:avLst/>
          </a:prstGeom>
          <a:ln>
            <a:solidFill>
              <a:schemeClr val="accent4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600" err="1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Mamaland</a:t>
            </a:r>
            <a:r>
              <a:rPr lang="en-US" sz="160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Safaris and Woodland Lodges has lots of local knowledge and twitcher networks that it isn’t capitalizing 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F58CF9C-0C94-7297-E145-9C6FBFB23047}"/>
              </a:ext>
            </a:extLst>
          </p:cNvPr>
          <p:cNvGrpSpPr/>
          <p:nvPr/>
        </p:nvGrpSpPr>
        <p:grpSpPr>
          <a:xfrm>
            <a:off x="5375377" y="2696515"/>
            <a:ext cx="6578569" cy="2370465"/>
            <a:chOff x="5048607" y="2696515"/>
            <a:chExt cx="6905340" cy="23704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ECE0463-2DA6-168E-6196-6BECF53BAFC8}"/>
                </a:ext>
              </a:extLst>
            </p:cNvPr>
            <p:cNvSpPr/>
            <p:nvPr/>
          </p:nvSpPr>
          <p:spPr>
            <a:xfrm>
              <a:off x="5048607" y="2696515"/>
              <a:ext cx="6905340" cy="23704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B9CBFD-DF34-C650-99DC-84538EBD4300}"/>
                </a:ext>
              </a:extLst>
            </p:cNvPr>
            <p:cNvSpPr/>
            <p:nvPr/>
          </p:nvSpPr>
          <p:spPr>
            <a:xfrm>
              <a:off x="6543535" y="2772839"/>
              <a:ext cx="5261787" cy="21834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t"/>
            <a:lstStyle/>
            <a:p>
              <a:pPr>
                <a:spcBef>
                  <a:spcPts val="600"/>
                </a:spcBef>
              </a:pPr>
              <a:r>
                <a:rPr lang="en-US" sz="1200" b="1">
                  <a:ea typeface="Verdana"/>
                </a:rPr>
                <a:t>Develop New Tour:</a:t>
              </a:r>
            </a:p>
            <a:p>
              <a:pPr marL="228600" indent="-228600">
                <a:spcBef>
                  <a:spcPts val="600"/>
                </a:spcBef>
                <a:buAutoNum type="arabicPeriod"/>
              </a:pPr>
              <a:r>
                <a:rPr lang="en-US" sz="1200">
                  <a:ea typeface="Verdana"/>
                </a:rPr>
                <a:t>Train staff in birdwatching expertise</a:t>
              </a:r>
            </a:p>
            <a:p>
              <a:pPr marL="228600" indent="-228600">
                <a:spcBef>
                  <a:spcPts val="600"/>
                </a:spcBef>
                <a:buAutoNum type="arabicPeriod"/>
              </a:pPr>
              <a:r>
                <a:rPr lang="en-US" sz="1200">
                  <a:ea typeface="Verdana"/>
                </a:rPr>
                <a:t>Develop bird focal tours</a:t>
              </a:r>
            </a:p>
            <a:p>
              <a:pPr>
                <a:spcBef>
                  <a:spcPts val="600"/>
                </a:spcBef>
              </a:pPr>
              <a:r>
                <a:rPr lang="en-US" sz="1200" b="1">
                  <a:ea typeface="Verdana"/>
                </a:rPr>
                <a:t>Develop Marketing Campaign:</a:t>
              </a:r>
            </a:p>
            <a:p>
              <a:pPr marL="228600" indent="-228600">
                <a:spcBef>
                  <a:spcPts val="600"/>
                </a:spcBef>
                <a:buAutoNum type="arabicPeriod"/>
              </a:pPr>
              <a:r>
                <a:rPr lang="en-US" sz="1200">
                  <a:ea typeface="Verdana"/>
                </a:rPr>
                <a:t>Use social media twitcher networks &amp; word of mouth through #</a:t>
              </a:r>
              <a:r>
                <a:rPr lang="en-US" sz="1200" err="1">
                  <a:ea typeface="Verdana"/>
                </a:rPr>
                <a:t>UgandaTwitcherTours</a:t>
              </a:r>
              <a:endParaRPr lang="en-US" sz="1200">
                <a:ea typeface="Verdana"/>
              </a:endParaRPr>
            </a:p>
            <a:p>
              <a:pPr marL="228600" indent="-228600">
                <a:spcBef>
                  <a:spcPts val="600"/>
                </a:spcBef>
                <a:buAutoNum type="arabicPeriod"/>
              </a:pPr>
              <a:r>
                <a:rPr lang="en-US" sz="1200">
                  <a:ea typeface="Verdana"/>
                </a:rPr>
                <a:t>Offer twitcher network discounts: refer a friend</a:t>
              </a:r>
            </a:p>
            <a:p>
              <a:pPr>
                <a:spcBef>
                  <a:spcPts val="600"/>
                </a:spcBef>
              </a:pPr>
              <a:endParaRPr lang="en-US" sz="1200">
                <a:ea typeface="Verdana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459949-9F02-FF94-40BE-830F1E461897}"/>
              </a:ext>
            </a:extLst>
          </p:cNvPr>
          <p:cNvGrpSpPr/>
          <p:nvPr/>
        </p:nvGrpSpPr>
        <p:grpSpPr>
          <a:xfrm>
            <a:off x="5389295" y="5181600"/>
            <a:ext cx="6578569" cy="1216574"/>
            <a:chOff x="6082555" y="744960"/>
            <a:chExt cx="5871863" cy="17277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BFE72B49-E00C-5B93-7C24-9D4223394CE3}"/>
                </a:ext>
              </a:extLst>
            </p:cNvPr>
            <p:cNvSpPr/>
            <p:nvPr/>
          </p:nvSpPr>
          <p:spPr>
            <a:xfrm>
              <a:off x="6082555" y="744960"/>
              <a:ext cx="5871863" cy="172775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C6EFBDEA-9640-6E08-387C-7BAE1B333088}"/>
                </a:ext>
              </a:extLst>
            </p:cNvPr>
            <p:cNvSpPr/>
            <p:nvPr/>
          </p:nvSpPr>
          <p:spPr>
            <a:xfrm>
              <a:off x="7353747" y="821284"/>
              <a:ext cx="4474290" cy="157494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200">
                  <a:ea typeface="Verdana"/>
                </a:rPr>
                <a:t>This offering </a:t>
              </a:r>
              <a:r>
                <a:rPr lang="en-US" sz="1200" b="1">
                  <a:ea typeface="Verdana"/>
                </a:rPr>
                <a:t>expands on what makes </a:t>
              </a:r>
              <a:r>
                <a:rPr lang="en-US" sz="1200" b="1" err="1">
                  <a:ea typeface="Verdana"/>
                </a:rPr>
                <a:t>Byarugaba’s</a:t>
              </a:r>
              <a:r>
                <a:rPr lang="en-US" sz="1200" b="1">
                  <a:ea typeface="Verdana"/>
                </a:rPr>
                <a:t> offerings so special </a:t>
              </a:r>
              <a:r>
                <a:rPr lang="en-US" sz="1200">
                  <a:ea typeface="Verdana"/>
                </a:rPr>
                <a:t>and </a:t>
              </a:r>
              <a:r>
                <a:rPr lang="en-US" sz="1200" b="1">
                  <a:ea typeface="Verdana"/>
                </a:rPr>
                <a:t>diversifies its customer base </a:t>
              </a:r>
              <a:r>
                <a:rPr lang="en-US" sz="1200">
                  <a:ea typeface="Verdana"/>
                </a:rPr>
                <a:t>to to provide specialized tours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36B087F-13C6-90E9-0959-432B34C64DF8}"/>
              </a:ext>
            </a:extLst>
          </p:cNvPr>
          <p:cNvSpPr/>
          <p:nvPr/>
        </p:nvSpPr>
        <p:spPr>
          <a:xfrm>
            <a:off x="4317641" y="2819942"/>
            <a:ext cx="1470992" cy="755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The How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9AFAD-A1D6-7C5D-241C-ED2BD6EF8AF7}"/>
              </a:ext>
            </a:extLst>
          </p:cNvPr>
          <p:cNvSpPr txBox="1"/>
          <p:nvPr/>
        </p:nvSpPr>
        <p:spPr>
          <a:xfrm>
            <a:off x="373061" y="931955"/>
            <a:ext cx="1628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Present Situation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7FA34F-0885-CBA5-8051-6A2FDF926C57}"/>
              </a:ext>
            </a:extLst>
          </p:cNvPr>
          <p:cNvGrpSpPr/>
          <p:nvPr/>
        </p:nvGrpSpPr>
        <p:grpSpPr>
          <a:xfrm>
            <a:off x="5375377" y="1275730"/>
            <a:ext cx="6578569" cy="1306165"/>
            <a:chOff x="5048607" y="2696515"/>
            <a:chExt cx="6905340" cy="23704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1BA7A5F-0F97-ED97-0D78-A215AAD35609}"/>
                </a:ext>
              </a:extLst>
            </p:cNvPr>
            <p:cNvSpPr/>
            <p:nvPr/>
          </p:nvSpPr>
          <p:spPr>
            <a:xfrm>
              <a:off x="5048607" y="2696515"/>
              <a:ext cx="6905340" cy="23704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D9D9EA8-4C59-1EBE-03A8-E1B3B417ACFF}"/>
                </a:ext>
              </a:extLst>
            </p:cNvPr>
            <p:cNvSpPr/>
            <p:nvPr/>
          </p:nvSpPr>
          <p:spPr>
            <a:xfrm>
              <a:off x="6543535" y="2772839"/>
              <a:ext cx="5261787" cy="21834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r>
                <a:rPr lang="en-US" sz="1200" b="1">
                  <a:ea typeface="Verdana"/>
                </a:rPr>
                <a:t>A new product offering that focuses on bird watching experiences in Uganda:</a:t>
              </a:r>
            </a:p>
            <a:p>
              <a:pPr marL="228600" indent="-228600">
                <a:buAutoNum type="arabicPeriod"/>
              </a:pPr>
              <a:r>
                <a:rPr lang="en-US" sz="1200">
                  <a:ea typeface="Verdana"/>
                </a:rPr>
                <a:t>Utilizes </a:t>
              </a:r>
              <a:r>
                <a:rPr lang="en-US" sz="1200" err="1">
                  <a:ea typeface="Verdana"/>
                </a:rPr>
                <a:t>Byarugaba’s</a:t>
              </a:r>
              <a:r>
                <a:rPr lang="en-US" sz="1200">
                  <a:ea typeface="Verdana"/>
                </a:rPr>
                <a:t> local knowledge and networks to provide a specially targeted birdwatching tour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D856031-99B1-993C-0590-A3F83579FB4F}"/>
              </a:ext>
            </a:extLst>
          </p:cNvPr>
          <p:cNvSpPr/>
          <p:nvPr/>
        </p:nvSpPr>
        <p:spPr>
          <a:xfrm>
            <a:off x="4317641" y="1406630"/>
            <a:ext cx="1470992" cy="755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The What</a:t>
            </a: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986ACAC8-CF22-47E1-30DB-949824893F95}"/>
              </a:ext>
            </a:extLst>
          </p:cNvPr>
          <p:cNvSpPr/>
          <p:nvPr/>
        </p:nvSpPr>
        <p:spPr>
          <a:xfrm>
            <a:off x="2318732" y="1406630"/>
            <a:ext cx="609600" cy="4950694"/>
          </a:xfrm>
          <a:prstGeom prst="chevron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0F6DF0-FCBA-E080-C60A-0F1100709645}"/>
              </a:ext>
            </a:extLst>
          </p:cNvPr>
          <p:cNvSpPr txBox="1"/>
          <p:nvPr/>
        </p:nvSpPr>
        <p:spPr>
          <a:xfrm>
            <a:off x="2849976" y="3541410"/>
            <a:ext cx="162801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Verdana"/>
              </a:rPr>
              <a:t>The Change</a:t>
            </a:r>
          </a:p>
        </p:txBody>
      </p:sp>
      <p:pic>
        <p:nvPicPr>
          <p:cNvPr id="20" name="Graphic 19" descr="Medal with solid fill">
            <a:extLst>
              <a:ext uri="{FF2B5EF4-FFF2-40B4-BE49-F238E27FC236}">
                <a16:creationId xmlns:a16="http://schemas.microsoft.com/office/drawing/2014/main" id="{C15D89A2-F973-BE73-DF7E-A90A06E65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0027" y="1502560"/>
            <a:ext cx="914400" cy="914400"/>
          </a:xfrm>
          <a:prstGeom prst="rect">
            <a:avLst/>
          </a:prstGeom>
        </p:spPr>
      </p:pic>
      <p:pic>
        <p:nvPicPr>
          <p:cNvPr id="24" name="Graphic 23" descr="Ripple with solid fill">
            <a:extLst>
              <a:ext uri="{FF2B5EF4-FFF2-40B4-BE49-F238E27FC236}">
                <a16:creationId xmlns:a16="http://schemas.microsoft.com/office/drawing/2014/main" id="{58085357-597D-B61C-16C7-BC6BD614D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70027" y="5332628"/>
            <a:ext cx="914400" cy="914400"/>
          </a:xfrm>
          <a:prstGeom prst="rect">
            <a:avLst/>
          </a:prstGeom>
        </p:spPr>
      </p:pic>
      <p:pic>
        <p:nvPicPr>
          <p:cNvPr id="22" name="Graphic 21" descr="Connected with solid fill">
            <a:extLst>
              <a:ext uri="{FF2B5EF4-FFF2-40B4-BE49-F238E27FC236}">
                <a16:creationId xmlns:a16="http://schemas.microsoft.com/office/drawing/2014/main" id="{8339CDE1-CF33-4D3F-F293-D51E66F32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8800" y="3420988"/>
            <a:ext cx="914400" cy="914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02DD33-6770-A3D7-68EC-49028E3EF9B2}"/>
              </a:ext>
            </a:extLst>
          </p:cNvPr>
          <p:cNvSpPr/>
          <p:nvPr/>
        </p:nvSpPr>
        <p:spPr>
          <a:xfrm>
            <a:off x="4317641" y="5295767"/>
            <a:ext cx="1470992" cy="755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The Impact</a:t>
            </a:r>
          </a:p>
        </p:txBody>
      </p:sp>
    </p:spTree>
    <p:extLst>
      <p:ext uri="{BB962C8B-B14F-4D97-AF65-F5344CB8AC3E}">
        <p14:creationId xmlns:p14="http://schemas.microsoft.com/office/powerpoint/2010/main" val="560175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06B6-7769-771B-C781-68A4877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90" y="-7761"/>
            <a:ext cx="11743733" cy="1175606"/>
          </a:xfrm>
        </p:spPr>
        <p:txBody>
          <a:bodyPr/>
          <a:lstStyle/>
          <a:p>
            <a:r>
              <a:rPr lang="en-GB"/>
              <a:t>Creating the authentic Ugandan experience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F6DD9-ECD6-FD5B-30BE-006291E79AB4}"/>
              </a:ext>
            </a:extLst>
          </p:cNvPr>
          <p:cNvSpPr/>
          <p:nvPr/>
        </p:nvSpPr>
        <p:spPr>
          <a:xfrm>
            <a:off x="1867649" y="1313001"/>
            <a:ext cx="3710192" cy="5257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PHASE ONE: PREPARE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086BD5-64A5-C675-9A43-11D91223A590}"/>
              </a:ext>
            </a:extLst>
          </p:cNvPr>
          <p:cNvSpPr/>
          <p:nvPr/>
        </p:nvSpPr>
        <p:spPr>
          <a:xfrm>
            <a:off x="6923972" y="1321486"/>
            <a:ext cx="2527173" cy="5257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PHASE TWO: PILOT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252CBB-4ECB-A2D3-0024-E5C3C246B31F}"/>
              </a:ext>
            </a:extLst>
          </p:cNvPr>
          <p:cNvSpPr/>
          <p:nvPr/>
        </p:nvSpPr>
        <p:spPr>
          <a:xfrm>
            <a:off x="9578340" y="1313001"/>
            <a:ext cx="2376085" cy="5257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PHASE THREE: EXPAND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0C46142-DD8F-5039-9DE8-2809870D6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418021"/>
              </p:ext>
            </p:extLst>
          </p:nvPr>
        </p:nvGraphicFramePr>
        <p:xfrm>
          <a:off x="350520" y="2030730"/>
          <a:ext cx="11743732" cy="3939324"/>
        </p:xfrm>
        <a:graphic>
          <a:graphicData uri="http://schemas.openxmlformats.org/drawingml/2006/table">
            <a:tbl>
              <a:tblPr firstRow="1" bandRow="1"/>
              <a:tblGrid>
                <a:gridCol w="1484590">
                  <a:extLst>
                    <a:ext uri="{9D8B030D-6E8A-4147-A177-3AD203B41FA5}">
                      <a16:colId xmlns:a16="http://schemas.microsoft.com/office/drawing/2014/main" val="2890332304"/>
                    </a:ext>
                  </a:extLst>
                </a:gridCol>
                <a:gridCol w="1134482">
                  <a:extLst>
                    <a:ext uri="{9D8B030D-6E8A-4147-A177-3AD203B41FA5}">
                      <a16:colId xmlns:a16="http://schemas.microsoft.com/office/drawing/2014/main" val="2631397457"/>
                    </a:ext>
                  </a:extLst>
                </a:gridCol>
                <a:gridCol w="1302802">
                  <a:extLst>
                    <a:ext uri="{9D8B030D-6E8A-4147-A177-3AD203B41FA5}">
                      <a16:colId xmlns:a16="http://schemas.microsoft.com/office/drawing/2014/main" val="857767729"/>
                    </a:ext>
                  </a:extLst>
                </a:gridCol>
                <a:gridCol w="1303643">
                  <a:extLst>
                    <a:ext uri="{9D8B030D-6E8A-4147-A177-3AD203B41FA5}">
                      <a16:colId xmlns:a16="http://schemas.microsoft.com/office/drawing/2014/main" val="856324417"/>
                    </a:ext>
                  </a:extLst>
                </a:gridCol>
                <a:gridCol w="1303643">
                  <a:extLst>
                    <a:ext uri="{9D8B030D-6E8A-4147-A177-3AD203B41FA5}">
                      <a16:colId xmlns:a16="http://schemas.microsoft.com/office/drawing/2014/main" val="3190751479"/>
                    </a:ext>
                  </a:extLst>
                </a:gridCol>
                <a:gridCol w="1303643">
                  <a:extLst>
                    <a:ext uri="{9D8B030D-6E8A-4147-A177-3AD203B41FA5}">
                      <a16:colId xmlns:a16="http://schemas.microsoft.com/office/drawing/2014/main" val="2066415318"/>
                    </a:ext>
                  </a:extLst>
                </a:gridCol>
                <a:gridCol w="1303643">
                  <a:extLst>
                    <a:ext uri="{9D8B030D-6E8A-4147-A177-3AD203B41FA5}">
                      <a16:colId xmlns:a16="http://schemas.microsoft.com/office/drawing/2014/main" val="3740505367"/>
                    </a:ext>
                  </a:extLst>
                </a:gridCol>
                <a:gridCol w="1303643">
                  <a:extLst>
                    <a:ext uri="{9D8B030D-6E8A-4147-A177-3AD203B41FA5}">
                      <a16:colId xmlns:a16="http://schemas.microsoft.com/office/drawing/2014/main" val="2645192697"/>
                    </a:ext>
                  </a:extLst>
                </a:gridCol>
                <a:gridCol w="1303643">
                  <a:extLst>
                    <a:ext uri="{9D8B030D-6E8A-4147-A177-3AD203B41FA5}">
                      <a16:colId xmlns:a16="http://schemas.microsoft.com/office/drawing/2014/main" val="3770489838"/>
                    </a:ext>
                  </a:extLst>
                </a:gridCol>
              </a:tblGrid>
              <a:tr h="522745">
                <a:tc>
                  <a:txBody>
                    <a:bodyPr/>
                    <a:lstStyle/>
                    <a:p>
                      <a:pPr algn="ctr"/>
                      <a:endParaRPr lang="en-A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29226"/>
                  </a:ext>
                </a:extLst>
              </a:tr>
              <a:tr h="547859">
                <a:tc>
                  <a:txBody>
                    <a:bodyPr/>
                    <a:lstStyle/>
                    <a:p>
                      <a:pPr algn="ctr"/>
                      <a:endParaRPr lang="en-A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Q1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Q2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Q3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Q1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Q2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Q3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744294"/>
                  </a:ext>
                </a:extLst>
              </a:tr>
              <a:tr h="946057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Planning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642317"/>
                  </a:ext>
                </a:extLst>
              </a:tr>
              <a:tr h="946057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214813"/>
                  </a:ext>
                </a:extLst>
              </a:tr>
              <a:tr h="976606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Marketing &amp; Sales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02801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F54A2D6F-602A-AFF4-ACC6-01001ECB7389}"/>
              </a:ext>
            </a:extLst>
          </p:cNvPr>
          <p:cNvSpPr/>
          <p:nvPr/>
        </p:nvSpPr>
        <p:spPr>
          <a:xfrm>
            <a:off x="1878704" y="3304658"/>
            <a:ext cx="2293245" cy="5934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Research and develop new safari routes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19C923-39F4-DC03-CD46-02D2BB2577B2}"/>
              </a:ext>
            </a:extLst>
          </p:cNvPr>
          <p:cNvSpPr/>
          <p:nvPr/>
        </p:nvSpPr>
        <p:spPr>
          <a:xfrm>
            <a:off x="6977247" y="3304658"/>
            <a:ext cx="2420624" cy="5934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Launch first tours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3612D9-E8E5-9894-F658-78782B5CFA90}"/>
              </a:ext>
            </a:extLst>
          </p:cNvPr>
          <p:cNvSpPr/>
          <p:nvPr/>
        </p:nvSpPr>
        <p:spPr>
          <a:xfrm>
            <a:off x="9578340" y="3304658"/>
            <a:ext cx="2515912" cy="59345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Expand into regular tour offerings and lodge expansion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7E2333-7C65-668E-7AC9-F4DF34C0BC02}"/>
              </a:ext>
            </a:extLst>
          </p:cNvPr>
          <p:cNvSpPr/>
          <p:nvPr/>
        </p:nvSpPr>
        <p:spPr>
          <a:xfrm>
            <a:off x="1867650" y="4200439"/>
            <a:ext cx="4935711" cy="5934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Train staff in birdwatching and food experiences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F68299-083C-D604-5AC7-4E0D248F12B8}"/>
              </a:ext>
            </a:extLst>
          </p:cNvPr>
          <p:cNvSpPr/>
          <p:nvPr/>
        </p:nvSpPr>
        <p:spPr>
          <a:xfrm>
            <a:off x="1867651" y="5173116"/>
            <a:ext cx="2304299" cy="5934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Develop social media marketing campaign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B55172-8DE5-E27A-CB0C-B3D80498C37A}"/>
              </a:ext>
            </a:extLst>
          </p:cNvPr>
          <p:cNvSpPr/>
          <p:nvPr/>
        </p:nvSpPr>
        <p:spPr>
          <a:xfrm>
            <a:off x="7518220" y="5172037"/>
            <a:ext cx="3172508" cy="5934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Gather feedback and hone product offerings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EBB39C-E76E-E542-2AA0-60DEE7A7BA6B}"/>
              </a:ext>
            </a:extLst>
          </p:cNvPr>
          <p:cNvSpPr/>
          <p:nvPr/>
        </p:nvSpPr>
        <p:spPr>
          <a:xfrm>
            <a:off x="6977247" y="4200439"/>
            <a:ext cx="5034461" cy="5934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Ongoing monitoring and feedback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344D01-68AC-032E-1893-5BD5A917AC7E}"/>
              </a:ext>
            </a:extLst>
          </p:cNvPr>
          <p:cNvSpPr/>
          <p:nvPr/>
        </p:nvSpPr>
        <p:spPr>
          <a:xfrm>
            <a:off x="4382738" y="5172037"/>
            <a:ext cx="2420624" cy="5934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Launch bookings for tours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3B6B62-C508-428B-6B48-0178F60ED602}"/>
              </a:ext>
            </a:extLst>
          </p:cNvPr>
          <p:cNvSpPr/>
          <p:nvPr/>
        </p:nvSpPr>
        <p:spPr>
          <a:xfrm>
            <a:off x="4335505" y="3326124"/>
            <a:ext cx="2420624" cy="5934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Build birdwatching network</a:t>
            </a:r>
          </a:p>
        </p:txBody>
      </p:sp>
    </p:spTree>
    <p:extLst>
      <p:ext uri="{BB962C8B-B14F-4D97-AF65-F5344CB8AC3E}">
        <p14:creationId xmlns:p14="http://schemas.microsoft.com/office/powerpoint/2010/main" val="2898040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D77A2BB-33A5-9E98-787E-0C72765563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38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87F0-72D9-D99E-8A49-929C47DA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err="1">
                <a:solidFill>
                  <a:srgbClr val="1B4344"/>
                </a:solidFill>
              </a:rPr>
              <a:t>Byarugaba</a:t>
            </a:r>
            <a:r>
              <a:rPr lang="en-GB"/>
              <a:t> can manage the risks of the new strategy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2E598F-874B-13E3-8AFB-038C77B5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1A47C438-24F5-10A3-F4FB-6B7B912DA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005406"/>
              </p:ext>
            </p:extLst>
          </p:nvPr>
        </p:nvGraphicFramePr>
        <p:xfrm>
          <a:off x="4731713" y="1594889"/>
          <a:ext cx="7316118" cy="45981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9839">
                  <a:extLst>
                    <a:ext uri="{9D8B030D-6E8A-4147-A177-3AD203B41FA5}">
                      <a16:colId xmlns:a16="http://schemas.microsoft.com/office/drawing/2014/main" val="111490226"/>
                    </a:ext>
                  </a:extLst>
                </a:gridCol>
                <a:gridCol w="2014974">
                  <a:extLst>
                    <a:ext uri="{9D8B030D-6E8A-4147-A177-3AD203B41FA5}">
                      <a16:colId xmlns:a16="http://schemas.microsoft.com/office/drawing/2014/main" val="2834158589"/>
                    </a:ext>
                  </a:extLst>
                </a:gridCol>
                <a:gridCol w="2358395">
                  <a:extLst>
                    <a:ext uri="{9D8B030D-6E8A-4147-A177-3AD203B41FA5}">
                      <a16:colId xmlns:a16="http://schemas.microsoft.com/office/drawing/2014/main" val="3705966820"/>
                    </a:ext>
                  </a:extLst>
                </a:gridCol>
                <a:gridCol w="2472910">
                  <a:extLst>
                    <a:ext uri="{9D8B030D-6E8A-4147-A177-3AD203B41FA5}">
                      <a16:colId xmlns:a16="http://schemas.microsoft.com/office/drawing/2014/main" val="1538283020"/>
                    </a:ext>
                  </a:extLst>
                </a:gridCol>
              </a:tblGrid>
              <a:tr h="840912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B4344"/>
                          </a:solidFill>
                        </a:rPr>
                        <a:t>#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rgbClr val="1B4344"/>
                          </a:solidFill>
                        </a:rPr>
                        <a:t>Risk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rgbClr val="1B4344"/>
                          </a:solidFill>
                        </a:rPr>
                        <a:t>Impact </a:t>
                      </a:r>
                    </a:p>
                    <a:p>
                      <a:r>
                        <a:rPr lang="en-US" sz="1400">
                          <a:solidFill>
                            <a:srgbClr val="1B4344"/>
                          </a:solidFill>
                        </a:rPr>
                        <a:t>Finance, Timeline, Other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rgbClr val="1B4344"/>
                          </a:solidFill>
                        </a:rPr>
                        <a:t>Mitigation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52290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Insufficient diversification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Industry fluctations affect profits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Market regionally as well as globally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4423102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Added training and marketing not effective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Increased costs don’t result in improved revenue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Monitor progress and continue core offerings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552522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Slow growth in chosen segments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Business growth slows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Strategic alignment with existing strengths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016137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Competition from other local operators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Reduced market share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Diverse offerings: birds, big 5, food &amp; culture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89560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EA0C82-DE0E-F143-A7D4-B4D204ACF9C2}"/>
              </a:ext>
            </a:extLst>
          </p:cNvPr>
          <p:cNvCxnSpPr/>
          <p:nvPr/>
        </p:nvCxnSpPr>
        <p:spPr>
          <a:xfrm>
            <a:off x="2786062" y="1665173"/>
            <a:ext cx="0" cy="4271963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2864D1-BD79-89C2-32C2-8A65F0B21996}"/>
              </a:ext>
            </a:extLst>
          </p:cNvPr>
          <p:cNvCxnSpPr>
            <a:cxnSpLocks/>
          </p:cNvCxnSpPr>
          <p:nvPr/>
        </p:nvCxnSpPr>
        <p:spPr>
          <a:xfrm>
            <a:off x="942975" y="3620232"/>
            <a:ext cx="3686175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A13BB30-4AC0-367A-7C9D-E96FE28967DB}"/>
              </a:ext>
            </a:extLst>
          </p:cNvPr>
          <p:cNvSpPr txBox="1"/>
          <p:nvPr/>
        </p:nvSpPr>
        <p:spPr>
          <a:xfrm>
            <a:off x="985986" y="5683563"/>
            <a:ext cx="35861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Low			High</a:t>
            </a:r>
          </a:p>
          <a:p>
            <a:r>
              <a:rPr lang="en-US"/>
              <a:t>	   </a:t>
            </a:r>
            <a:r>
              <a:rPr lang="en-US" sz="2400"/>
              <a:t>Impact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D7A85A-FE19-756E-D4B7-BDE7D60841F7}"/>
              </a:ext>
            </a:extLst>
          </p:cNvPr>
          <p:cNvSpPr txBox="1"/>
          <p:nvPr/>
        </p:nvSpPr>
        <p:spPr>
          <a:xfrm rot="16200000">
            <a:off x="-1161814" y="3267002"/>
            <a:ext cx="35861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          </a:t>
            </a:r>
            <a:r>
              <a:rPr lang="en-US" sz="2400"/>
              <a:t>Probability</a:t>
            </a:r>
            <a:endParaRPr lang="en-US"/>
          </a:p>
          <a:p>
            <a:r>
              <a:rPr lang="en-US"/>
              <a:t>Low			High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3F172E8-CC36-AE20-02D8-848F6DC0DB97}"/>
              </a:ext>
            </a:extLst>
          </p:cNvPr>
          <p:cNvSpPr/>
          <p:nvPr/>
        </p:nvSpPr>
        <p:spPr>
          <a:xfrm>
            <a:off x="3397864" y="2680555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D59C53-84DC-EBB8-CC48-6562E78409F5}"/>
              </a:ext>
            </a:extLst>
          </p:cNvPr>
          <p:cNvSpPr/>
          <p:nvPr/>
        </p:nvSpPr>
        <p:spPr>
          <a:xfrm>
            <a:off x="2945627" y="3863753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24574FC-10D1-5F0A-9625-66B37977A832}"/>
              </a:ext>
            </a:extLst>
          </p:cNvPr>
          <p:cNvSpPr/>
          <p:nvPr/>
        </p:nvSpPr>
        <p:spPr>
          <a:xfrm>
            <a:off x="2034690" y="3237768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F8B0F3-FE0F-A7D7-9951-DA8032D21F30}"/>
              </a:ext>
            </a:extLst>
          </p:cNvPr>
          <p:cNvSpPr/>
          <p:nvPr/>
        </p:nvSpPr>
        <p:spPr>
          <a:xfrm>
            <a:off x="1840531" y="4705745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85394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87F0-72D9-D99E-8A49-929C47DA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Financial impact of the changes by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2E598F-874B-13E3-8AFB-038C77B5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A78FAB-33C5-ED11-146F-6425348CB195}"/>
              </a:ext>
            </a:extLst>
          </p:cNvPr>
          <p:cNvSpPr/>
          <p:nvPr/>
        </p:nvSpPr>
        <p:spPr>
          <a:xfrm>
            <a:off x="248064" y="1641101"/>
            <a:ext cx="5562819" cy="4537277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/>
              <a:t>17.9%</a:t>
            </a:r>
            <a:r>
              <a:rPr lang="en-AU" sz="4000"/>
              <a:t> </a:t>
            </a:r>
          </a:p>
          <a:p>
            <a:pPr algn="ctr"/>
            <a:r>
              <a:rPr lang="en-AU"/>
              <a:t>Net Profit Margin</a:t>
            </a:r>
          </a:p>
          <a:p>
            <a:pPr algn="ctr"/>
            <a:endParaRPr lang="en-AU" sz="4000" b="1"/>
          </a:p>
          <a:p>
            <a:pPr algn="ctr"/>
            <a:r>
              <a:rPr lang="en-AU" sz="4000" b="1"/>
              <a:t>32%</a:t>
            </a:r>
            <a:r>
              <a:rPr lang="en-AU"/>
              <a:t> </a:t>
            </a:r>
          </a:p>
          <a:p>
            <a:pPr algn="ctr"/>
            <a:r>
              <a:rPr lang="en-AU"/>
              <a:t>Revenue CAGR</a:t>
            </a:r>
          </a:p>
          <a:p>
            <a:pPr algn="ctr"/>
            <a:endParaRPr lang="en-AU"/>
          </a:p>
          <a:p>
            <a:pPr algn="ctr"/>
            <a:endParaRPr lang="en-AU"/>
          </a:p>
          <a:p>
            <a:pPr algn="ctr"/>
            <a:r>
              <a:rPr lang="en-AU" sz="4000" b="1"/>
              <a:t>8.8x</a:t>
            </a:r>
            <a:endParaRPr lang="en-AU"/>
          </a:p>
          <a:p>
            <a:pPr algn="ctr"/>
            <a:r>
              <a:rPr lang="en-AU"/>
              <a:t>Profits</a:t>
            </a:r>
          </a:p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B81CB6F-D5B5-B487-2D23-C91066B64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1707367"/>
              </p:ext>
            </p:extLst>
          </p:nvPr>
        </p:nvGraphicFramePr>
        <p:xfrm>
          <a:off x="6381119" y="1285103"/>
          <a:ext cx="5562817" cy="489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1620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8335-7E51-95B2-3F3D-E37CC823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720000"/>
          </a:xfrm>
        </p:spPr>
        <p:txBody>
          <a:bodyPr/>
          <a:lstStyle/>
          <a:p>
            <a:r>
              <a:rPr lang="en-GB"/>
              <a:t>Executive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55B287-B310-D87D-D556-751C8BD3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3E8438-753B-9890-7913-BB32C73E49C4}"/>
              </a:ext>
            </a:extLst>
          </p:cNvPr>
          <p:cNvGrpSpPr/>
          <p:nvPr/>
        </p:nvGrpSpPr>
        <p:grpSpPr>
          <a:xfrm>
            <a:off x="224015" y="1079888"/>
            <a:ext cx="11739729" cy="647389"/>
            <a:chOff x="224015" y="1299809"/>
            <a:chExt cx="11739729" cy="6473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B12325-A765-B766-00B4-7EF8E6D29248}"/>
                </a:ext>
              </a:extLst>
            </p:cNvPr>
            <p:cNvSpPr txBox="1"/>
            <p:nvPr/>
          </p:nvSpPr>
          <p:spPr>
            <a:xfrm>
              <a:off x="224015" y="1300867"/>
              <a:ext cx="1228300" cy="6463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CHALLENGE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CB2491-EE0B-FB9A-D6C6-D5B8B6EC1BB6}"/>
                </a:ext>
              </a:extLst>
            </p:cNvPr>
            <p:cNvCxnSpPr>
              <a:cxnSpLocks/>
            </p:cNvCxnSpPr>
            <p:nvPr/>
          </p:nvCxnSpPr>
          <p:spPr>
            <a:xfrm>
              <a:off x="1552567" y="1305978"/>
              <a:ext cx="0" cy="641218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CEDC65-E2C4-CCB1-0024-64E74D351A57}"/>
                </a:ext>
              </a:extLst>
            </p:cNvPr>
            <p:cNvSpPr txBox="1"/>
            <p:nvPr/>
          </p:nvSpPr>
          <p:spPr>
            <a:xfrm>
              <a:off x="1786274" y="1299809"/>
              <a:ext cx="10177470" cy="641218"/>
            </a:xfrm>
            <a:prstGeom prst="roundRect">
              <a:avLst>
                <a:gd name="adj" fmla="val 7361"/>
              </a:avLst>
            </a:prstGeom>
            <a:noFill/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1600">
                  <a:effectLst/>
                  <a:latin typeface="+mj-lt"/>
                </a:rPr>
                <a:t>Where should </a:t>
              </a:r>
              <a:r>
                <a:rPr lang="en-GB" sz="1600" err="1">
                  <a:effectLst/>
                  <a:latin typeface="+mj-lt"/>
                </a:rPr>
                <a:t>Byarugaba</a:t>
              </a:r>
              <a:r>
                <a:rPr lang="en-GB" sz="1600">
                  <a:effectLst/>
                  <a:latin typeface="+mj-lt"/>
                </a:rPr>
                <a:t> invest further in his business</a:t>
              </a:r>
              <a:r>
                <a:rPr lang="en-GB" sz="1600">
                  <a:latin typeface="+mj-lt"/>
                </a:rPr>
                <a:t>?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3821773-D351-5C49-7D55-D389AD092EC3}"/>
              </a:ext>
            </a:extLst>
          </p:cNvPr>
          <p:cNvGrpSpPr/>
          <p:nvPr/>
        </p:nvGrpSpPr>
        <p:grpSpPr>
          <a:xfrm>
            <a:off x="224008" y="5566287"/>
            <a:ext cx="11633052" cy="746374"/>
            <a:chOff x="377860" y="5417924"/>
            <a:chExt cx="11633052" cy="7463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9352B6F-903F-B631-62C5-A4646E5DEC8B}"/>
                </a:ext>
              </a:extLst>
            </p:cNvPr>
            <p:cNvSpPr/>
            <p:nvPr/>
          </p:nvSpPr>
          <p:spPr>
            <a:xfrm>
              <a:off x="2042475" y="5417925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17.9%</a:t>
              </a:r>
              <a:br>
                <a:rPr lang="en-AU" sz="1600">
                  <a:solidFill>
                    <a:schemeClr val="tx1"/>
                  </a:solidFill>
                </a:rPr>
              </a:br>
              <a:r>
                <a:rPr lang="en-AU" sz="1600">
                  <a:solidFill>
                    <a:schemeClr val="tx1"/>
                  </a:solidFill>
                </a:rPr>
                <a:t>Net Profit Margin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49D95E4-1ECA-1D2A-84DC-2F1A4AC4D3F8}"/>
                </a:ext>
              </a:extLst>
            </p:cNvPr>
            <p:cNvSpPr/>
            <p:nvPr/>
          </p:nvSpPr>
          <p:spPr>
            <a:xfrm>
              <a:off x="5475847" y="5417925"/>
              <a:ext cx="3101693" cy="7345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32%</a:t>
              </a:r>
              <a:br>
                <a:rPr lang="en-AU" sz="2400">
                  <a:solidFill>
                    <a:schemeClr val="tx1"/>
                  </a:solidFill>
                </a:rPr>
              </a:br>
              <a:r>
                <a:rPr lang="en-AU" sz="1400">
                  <a:solidFill>
                    <a:schemeClr val="tx1"/>
                  </a:solidFill>
                </a:rPr>
                <a:t>Revenue CAGR</a:t>
              </a:r>
              <a:endParaRPr lang="en-AU" sz="1600">
                <a:solidFill>
                  <a:schemeClr val="tx1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C1094AC-FDC8-ACD2-5379-8AB36D5708B9}"/>
                </a:ext>
              </a:extLst>
            </p:cNvPr>
            <p:cNvSpPr/>
            <p:nvPr/>
          </p:nvSpPr>
          <p:spPr>
            <a:xfrm>
              <a:off x="8919655" y="5429713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8.8x</a:t>
              </a:r>
              <a:endParaRPr lang="en-AU" sz="2000">
                <a:solidFill>
                  <a:srgbClr val="1B4344"/>
                </a:solidFill>
              </a:endParaRPr>
            </a:p>
            <a:p>
              <a:pPr algn="ctr"/>
              <a:r>
                <a:rPr lang="en-AU" sz="1400">
                  <a:solidFill>
                    <a:schemeClr val="tx1"/>
                  </a:solidFill>
                </a:rPr>
                <a:t>Net Profit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5E7CD4-AD11-7702-2E63-5E3E3A2F8631}"/>
                </a:ext>
              </a:extLst>
            </p:cNvPr>
            <p:cNvSpPr txBox="1"/>
            <p:nvPr/>
          </p:nvSpPr>
          <p:spPr>
            <a:xfrm>
              <a:off x="377860" y="5417924"/>
              <a:ext cx="1228300" cy="73458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IMPACT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3EAA14-5DFA-D2E0-4030-CFAC463DBE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0088" y="5417925"/>
              <a:ext cx="4743" cy="734586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2F6E9DA-0B77-869C-717D-303FAE0854F0}"/>
              </a:ext>
            </a:extLst>
          </p:cNvPr>
          <p:cNvGrpSpPr/>
          <p:nvPr/>
        </p:nvGrpSpPr>
        <p:grpSpPr>
          <a:xfrm>
            <a:off x="224008" y="2001642"/>
            <a:ext cx="11663060" cy="1915635"/>
            <a:chOff x="224009" y="3444421"/>
            <a:chExt cx="11663060" cy="19156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A928F6B-3C21-AE72-BC07-AD0C4AD4EEF3}"/>
                </a:ext>
              </a:extLst>
            </p:cNvPr>
            <p:cNvGrpSpPr/>
            <p:nvPr/>
          </p:nvGrpSpPr>
          <p:grpSpPr>
            <a:xfrm>
              <a:off x="224009" y="3444421"/>
              <a:ext cx="11663060" cy="1911634"/>
              <a:chOff x="349537" y="3266611"/>
              <a:chExt cx="11663060" cy="1911634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3D2FDA-FA22-993E-1681-749CA0138DD3}"/>
                  </a:ext>
                </a:extLst>
              </p:cNvPr>
              <p:cNvSpPr txBox="1"/>
              <p:nvPr/>
            </p:nvSpPr>
            <p:spPr>
              <a:xfrm>
                <a:off x="2014154" y="3266611"/>
                <a:ext cx="9972811" cy="436336"/>
              </a:xfrm>
              <a:prstGeom prst="rect">
                <a:avLst/>
              </a:prstGeom>
              <a:solidFill>
                <a:srgbClr val="1B4344"/>
              </a:solidFill>
              <a:ln>
                <a:noFill/>
              </a:ln>
            </p:spPr>
            <p:txBody>
              <a:bodyPr wrap="square" lIns="90000" tIns="45720" rIns="91440" bIns="45720" rtlCol="0" anchor="ctr">
                <a:no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</a:rPr>
                  <a:t>The Real Uganda: an authentic experience for all </a:t>
                </a:r>
              </a:p>
            </p:txBody>
          </p:sp>
          <p:sp>
            <p:nvSpPr>
              <p:cNvPr id="12" name="Left Brace 11">
                <a:extLst>
                  <a:ext uri="{FF2B5EF4-FFF2-40B4-BE49-F238E27FC236}">
                    <a16:creationId xmlns:a16="http://schemas.microsoft.com/office/drawing/2014/main" id="{967FA414-2847-2A31-E060-51A041AB763D}"/>
                  </a:ext>
                </a:extLst>
              </p:cNvPr>
              <p:cNvSpPr/>
              <p:nvPr/>
            </p:nvSpPr>
            <p:spPr>
              <a:xfrm rot="5400000">
                <a:off x="6945021" y="-1225838"/>
                <a:ext cx="91152" cy="10044000"/>
              </a:xfrm>
              <a:prstGeom prst="leftBrace">
                <a:avLst>
                  <a:gd name="adj1" fmla="val 8333"/>
                  <a:gd name="adj2" fmla="val 49842"/>
                </a:avLst>
              </a:prstGeom>
              <a:noFill/>
              <a:ln w="28575">
                <a:solidFill>
                  <a:srgbClr val="1B43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E4C2DB-717A-9A08-B0D3-208583F197BF}"/>
                  </a:ext>
                </a:extLst>
              </p:cNvPr>
              <p:cNvSpPr txBox="1"/>
              <p:nvPr/>
            </p:nvSpPr>
            <p:spPr>
              <a:xfrm>
                <a:off x="349537" y="3266611"/>
                <a:ext cx="1228300" cy="1911634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b="1">
                    <a:solidFill>
                      <a:srgbClr val="1B4344"/>
                    </a:solidFill>
                  </a:rPr>
                  <a:t>STRATEGY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84411E9-A56E-9ED4-3CDF-1A622DC9CE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87651" y="3266611"/>
                <a:ext cx="0" cy="1911633"/>
              </a:xfrm>
              <a:prstGeom prst="line">
                <a:avLst/>
              </a:prstGeom>
              <a:ln w="28575">
                <a:solidFill>
                  <a:srgbClr val="1B43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BA30D3-3B37-B4F1-B594-CC1DFA7D8D4E}"/>
                </a:ext>
              </a:extLst>
            </p:cNvPr>
            <p:cNvSpPr txBox="1"/>
            <p:nvPr/>
          </p:nvSpPr>
          <p:spPr>
            <a:xfrm>
              <a:off x="1888626" y="4074688"/>
              <a:ext cx="4842000" cy="4363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 b="1"/>
                <a:t>Uganda Close Up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48BC3A-4435-6465-7F2B-95A5B1A0545C}"/>
                </a:ext>
              </a:extLst>
            </p:cNvPr>
            <p:cNvSpPr txBox="1"/>
            <p:nvPr/>
          </p:nvSpPr>
          <p:spPr>
            <a:xfrm>
              <a:off x="7019437" y="4074688"/>
              <a:ext cx="4842000" cy="4363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 b="1"/>
                <a:t>Twitcher Tours Uganda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7F3762-19F0-6083-8726-1F95AF85531B}"/>
                </a:ext>
              </a:extLst>
            </p:cNvPr>
            <p:cNvSpPr txBox="1"/>
            <p:nvPr/>
          </p:nvSpPr>
          <p:spPr>
            <a:xfrm>
              <a:off x="1888627" y="4572489"/>
              <a:ext cx="4872780" cy="787567"/>
            </a:xfrm>
            <a:prstGeom prst="roundRect">
              <a:avLst>
                <a:gd name="adj" fmla="val 12778"/>
              </a:avLst>
            </a:prstGeom>
            <a:noFill/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/>
                <a:t>An authentic Ugandan leisure and food experience that brings the jungle to you with a focus on people, food and nature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4037D0-FBC0-639D-1F64-CBFB9DAA95AF}"/>
                </a:ext>
              </a:extLst>
            </p:cNvPr>
            <p:cNvSpPr txBox="1"/>
            <p:nvPr/>
          </p:nvSpPr>
          <p:spPr>
            <a:xfrm>
              <a:off x="6844149" y="4568487"/>
              <a:ext cx="4872780" cy="787567"/>
            </a:xfrm>
            <a:prstGeom prst="roundRect">
              <a:avLst>
                <a:gd name="adj" fmla="val 12778"/>
              </a:avLst>
            </a:prstGeom>
            <a:noFill/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400"/>
                <a:t>Provides specialized bird watching tours for bird enthusiasts from around the world, with a focus on local expertise and knowledgeable guides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85B99D1-03AB-B5ED-144C-5669517C1B64}"/>
                </a:ext>
              </a:extLst>
            </p:cNvPr>
            <p:cNvCxnSpPr>
              <a:cxnSpLocks/>
            </p:cNvCxnSpPr>
            <p:nvPr/>
          </p:nvCxnSpPr>
          <p:spPr>
            <a:xfrm>
              <a:off x="6888075" y="4568487"/>
              <a:ext cx="0" cy="787567"/>
            </a:xfrm>
            <a:prstGeom prst="line">
              <a:avLst/>
            </a:prstGeom>
            <a:ln w="19050">
              <a:solidFill>
                <a:srgbClr val="88B6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0F66A19-C579-83DD-0FC0-8E584BA4C4DE}"/>
              </a:ext>
            </a:extLst>
          </p:cNvPr>
          <p:cNvGrpSpPr/>
          <p:nvPr/>
        </p:nvGrpSpPr>
        <p:grpSpPr>
          <a:xfrm>
            <a:off x="224008" y="4191642"/>
            <a:ext cx="11638761" cy="1100281"/>
            <a:chOff x="352415" y="1880698"/>
            <a:chExt cx="11638761" cy="110028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D5B02F-8EA6-5D99-E339-7CD7BE942E6D}"/>
                </a:ext>
              </a:extLst>
            </p:cNvPr>
            <p:cNvSpPr/>
            <p:nvPr/>
          </p:nvSpPr>
          <p:spPr>
            <a:xfrm>
              <a:off x="2017030" y="1887019"/>
              <a:ext cx="3096000" cy="10821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Fluctuating tourist industry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DFE913-DD8C-47BA-1379-46DEAB99847D}"/>
                </a:ext>
              </a:extLst>
            </p:cNvPr>
            <p:cNvSpPr/>
            <p:nvPr/>
          </p:nvSpPr>
          <p:spPr>
            <a:xfrm>
              <a:off x="5456103" y="1898808"/>
              <a:ext cx="3096000" cy="108217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Focused value proposition for growth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DC12EBC-3C85-CF16-CAA1-C9F33AE738A4}"/>
                </a:ext>
              </a:extLst>
            </p:cNvPr>
            <p:cNvSpPr txBox="1"/>
            <p:nvPr/>
          </p:nvSpPr>
          <p:spPr>
            <a:xfrm>
              <a:off x="352415" y="1887020"/>
              <a:ext cx="1228300" cy="108217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KEY ISSUES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C09F925-4578-1C0F-728D-0EDAA3CE6BFA}"/>
                </a:ext>
              </a:extLst>
            </p:cNvPr>
            <p:cNvCxnSpPr>
              <a:cxnSpLocks/>
            </p:cNvCxnSpPr>
            <p:nvPr/>
          </p:nvCxnSpPr>
          <p:spPr>
            <a:xfrm>
              <a:off x="1683022" y="1880698"/>
              <a:ext cx="6363" cy="1082171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6A2FEFF-0175-6DBA-8B48-AF60C30B0E11}"/>
                </a:ext>
              </a:extLst>
            </p:cNvPr>
            <p:cNvSpPr/>
            <p:nvPr/>
          </p:nvSpPr>
          <p:spPr>
            <a:xfrm>
              <a:off x="8895176" y="1889189"/>
              <a:ext cx="3096000" cy="108217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Low profitability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0283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17F0C-BD54-1C7C-19AA-4A4727A9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3054776"/>
            <a:ext cx="11743733" cy="748448"/>
          </a:xfrm>
        </p:spPr>
        <p:txBody>
          <a:bodyPr/>
          <a:lstStyle/>
          <a:p>
            <a:pPr algn="ctr"/>
            <a:r>
              <a:rPr lang="en-US"/>
              <a:t>Q &amp; 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40EB97-D34D-D7ED-FAD3-0047EDD6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0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17F0C-BD54-1C7C-19AA-4A4727A9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Appendix: Financials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40EB97-D34D-D7ED-FAD3-0047EDD6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83D7871-7AE5-71F7-74FD-E800A7ECBC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421679"/>
              </p:ext>
            </p:extLst>
          </p:nvPr>
        </p:nvGraphicFramePr>
        <p:xfrm>
          <a:off x="224015" y="1178954"/>
          <a:ext cx="11480801" cy="321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480800" imgH="3213100" progId="Excel.Sheet.12">
                  <p:embed/>
                </p:oleObj>
              </mc:Choice>
              <mc:Fallback>
                <p:oleObj name="Worksheet" r:id="rId2" imgW="11480800" imgH="3213100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83D7871-7AE5-71F7-74FD-E800A7ECBC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4015" y="1178954"/>
                        <a:ext cx="11480801" cy="321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25529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Teal Colour Picking 22Dec08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208380"/>
      </a:accent1>
      <a:accent2>
        <a:srgbClr val="88B6BA"/>
      </a:accent2>
      <a:accent3>
        <a:srgbClr val="BCD0D7"/>
      </a:accent3>
      <a:accent4>
        <a:srgbClr val="EFE9F3"/>
      </a:accent4>
      <a:accent5>
        <a:srgbClr val="282F36"/>
      </a:accent5>
      <a:accent6>
        <a:srgbClr val="24595B"/>
      </a:accent6>
      <a:hlink>
        <a:srgbClr val="CC9900"/>
      </a:hlink>
      <a:folHlink>
        <a:srgbClr val="96A9A9"/>
      </a:folHlink>
    </a:clrScheme>
    <a:fontScheme name="Custom Option 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B4344"/>
        </a:solidFill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C7CEEDF7A074DBFE6BB3CAE27D1C9" ma:contentTypeVersion="4" ma:contentTypeDescription="Create a new document." ma:contentTypeScope="" ma:versionID="239d299b2c720616932626bca5afeb26">
  <xsd:schema xmlns:xsd="http://www.w3.org/2001/XMLSchema" xmlns:xs="http://www.w3.org/2001/XMLSchema" xmlns:p="http://schemas.microsoft.com/office/2006/metadata/properties" xmlns:ns2="323718d0-0c9b-489b-91e6-9222921aa119" xmlns:ns3="66564798-bb9a-4321-b43b-8836a4c61111" targetNamespace="http://schemas.microsoft.com/office/2006/metadata/properties" ma:root="true" ma:fieldsID="bd867d3d9d9c82c7d7ffb7e31e5043f8" ns2:_="" ns3:_="">
    <xsd:import namespace="323718d0-0c9b-489b-91e6-9222921aa119"/>
    <xsd:import namespace="66564798-bb9a-4321-b43b-8836a4c611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718d0-0c9b-489b-91e6-9222921aa1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4798-bb9a-4321-b43b-8836a4c6111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9EFA2AD-EED9-4D25-8375-A9E10E7761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101F51-31B4-47BD-ADE5-5CCD79E74B28}">
  <ds:schemaRefs>
    <ds:schemaRef ds:uri="323718d0-0c9b-489b-91e6-9222921aa119"/>
    <ds:schemaRef ds:uri="66564798-bb9a-4321-b43b-8836a4c6111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4619966-C66B-4ABD-9322-626BB4A04013}">
  <ds:schemaRefs>
    <ds:schemaRef ds:uri="323718d0-0c9b-489b-91e6-9222921aa119"/>
    <ds:schemaRef ds:uri="66564798-bb9a-4321-b43b-8836a4c6111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1905</Words>
  <Application>Microsoft Office PowerPoint</Application>
  <PresentationFormat>Widescreen</PresentationFormat>
  <Paragraphs>745</Paragraphs>
  <Slides>34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Montserrat</vt:lpstr>
      <vt:lpstr>Verdana</vt:lpstr>
      <vt:lpstr>Office Theme</vt:lpstr>
      <vt:lpstr>think-cell Slide</vt:lpstr>
      <vt:lpstr>Worksheet</vt:lpstr>
      <vt:lpstr>East African Safaris: growing and differentiating in a crowded market</vt:lpstr>
      <vt:lpstr>Agenda</vt:lpstr>
      <vt:lpstr>Executive Summary</vt:lpstr>
      <vt:lpstr>Agenda</vt:lpstr>
      <vt:lpstr>A fluctuating tourist industry requires a resilient and focussed business</vt:lpstr>
      <vt:lpstr>Mamaland and Woodland lodges need to find their niche</vt:lpstr>
      <vt:lpstr>Mamaland Safaris and Woodland lodges need to find their niche</vt:lpstr>
      <vt:lpstr>Byarugaba’s profitability is low in Safaris but high in its lodges business </vt:lpstr>
      <vt:lpstr>Byarugaba’s profitability is low in Safaris but high in its lodges business </vt:lpstr>
      <vt:lpstr>Key Issues</vt:lpstr>
      <vt:lpstr>PowerPoint Presentation</vt:lpstr>
      <vt:lpstr>Agenda</vt:lpstr>
      <vt:lpstr>The options for Byarugaba to tackle the three key issues are…</vt:lpstr>
      <vt:lpstr>Comparing Byarugaba’s options against the key concerns</vt:lpstr>
      <vt:lpstr>Comparing Byarugaba’s options against the key concerns</vt:lpstr>
      <vt:lpstr>Comparing Byarugaba’s options against the key concerns</vt:lpstr>
      <vt:lpstr>Comparing Byarugaba’s options against the key concerns</vt:lpstr>
      <vt:lpstr>The recommended strategy is…</vt:lpstr>
      <vt:lpstr>The Real Uganda is able to address key practicality concerns</vt:lpstr>
      <vt:lpstr>The Real Uganda is able to address key practicality concerns</vt:lpstr>
      <vt:lpstr>The Real Uganda is able to address key practicality concerns</vt:lpstr>
      <vt:lpstr>Agenda</vt:lpstr>
      <vt:lpstr>The Real Uganda: authentic experiences for all</vt:lpstr>
      <vt:lpstr>Uganda Up Close: People, Food and Nature</vt:lpstr>
      <vt:lpstr>Uganda Up Close: Deep Dive</vt:lpstr>
      <vt:lpstr>Twitcher Tours: Uganda’s bird experts</vt:lpstr>
      <vt:lpstr>Twitcher Tours Uganda: Deep Dive</vt:lpstr>
      <vt:lpstr>Creating the authentic Ugandan experience</vt:lpstr>
      <vt:lpstr>Agenda</vt:lpstr>
      <vt:lpstr>Byarugaba can manage the risks of the new strategy</vt:lpstr>
      <vt:lpstr>Financial impact of the changes by 2026</vt:lpstr>
      <vt:lpstr>Executive Summary</vt:lpstr>
      <vt:lpstr>Q &amp; A</vt:lpstr>
      <vt:lpstr>Appendix: Financials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 Nicholson</dc:creator>
  <cp:lastModifiedBy>Nipun Varshneya</cp:lastModifiedBy>
  <cp:revision>3</cp:revision>
  <dcterms:created xsi:type="dcterms:W3CDTF">2022-12-07T23:27:08Z</dcterms:created>
  <dcterms:modified xsi:type="dcterms:W3CDTF">2023-01-02T20:10:46Z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0x010100EDDC7CEEDF7A074DBFE6BB3CAE27D1C9</vt:lpwstr>
  </property>
</Properties>
</file>