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4"/>
  </p:sldMasterIdLst>
  <p:notesMasterIdLst>
    <p:notesMasterId r:id="rId61"/>
  </p:notesMasterIdLst>
  <p:sldIdLst>
    <p:sldId id="256" r:id="rId5"/>
    <p:sldId id="404" r:id="rId6"/>
    <p:sldId id="337" r:id="rId7"/>
    <p:sldId id="261" r:id="rId8"/>
    <p:sldId id="260" r:id="rId9"/>
    <p:sldId id="262" r:id="rId10"/>
    <p:sldId id="263" r:id="rId11"/>
    <p:sldId id="381" r:id="rId12"/>
    <p:sldId id="407" r:id="rId13"/>
    <p:sldId id="408" r:id="rId14"/>
    <p:sldId id="409" r:id="rId15"/>
    <p:sldId id="266" r:id="rId16"/>
    <p:sldId id="406" r:id="rId17"/>
    <p:sldId id="412" r:id="rId18"/>
    <p:sldId id="341" r:id="rId19"/>
    <p:sldId id="415" r:id="rId20"/>
    <p:sldId id="402" r:id="rId21"/>
    <p:sldId id="416" r:id="rId22"/>
    <p:sldId id="275" r:id="rId23"/>
    <p:sldId id="276" r:id="rId24"/>
    <p:sldId id="353" r:id="rId25"/>
    <p:sldId id="376" r:id="rId26"/>
    <p:sldId id="354" r:id="rId27"/>
    <p:sldId id="366" r:id="rId28"/>
    <p:sldId id="377" r:id="rId29"/>
    <p:sldId id="350" r:id="rId30"/>
    <p:sldId id="278" r:id="rId31"/>
    <p:sldId id="403" r:id="rId32"/>
    <p:sldId id="388" r:id="rId33"/>
    <p:sldId id="417" r:id="rId34"/>
    <p:sldId id="421" r:id="rId35"/>
    <p:sldId id="423" r:id="rId36"/>
    <p:sldId id="389" r:id="rId37"/>
    <p:sldId id="281" r:id="rId38"/>
    <p:sldId id="282" r:id="rId39"/>
    <p:sldId id="426" r:id="rId40"/>
    <p:sldId id="427" r:id="rId41"/>
    <p:sldId id="342" r:id="rId42"/>
    <p:sldId id="428" r:id="rId43"/>
    <p:sldId id="429" r:id="rId44"/>
    <p:sldId id="343" r:id="rId45"/>
    <p:sldId id="430" r:id="rId46"/>
    <p:sldId id="431" r:id="rId47"/>
    <p:sldId id="432" r:id="rId48"/>
    <p:sldId id="425" r:id="rId49"/>
    <p:sldId id="286" r:id="rId50"/>
    <p:sldId id="418" r:id="rId51"/>
    <p:sldId id="420" r:id="rId52"/>
    <p:sldId id="288" r:id="rId53"/>
    <p:sldId id="361" r:id="rId54"/>
    <p:sldId id="433" r:id="rId55"/>
    <p:sldId id="434" r:id="rId56"/>
    <p:sldId id="410" r:id="rId57"/>
    <p:sldId id="411" r:id="rId58"/>
    <p:sldId id="413" r:id="rId59"/>
    <p:sldId id="424" r:id="rId60"/>
  </p:sldIdLst>
  <p:sldSz cx="12192000" cy="6858000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521415D9-36F7-43E2-AB2F-B90AF26B5E84}">
      <p14:sectionLst xmlns:p14="http://schemas.microsoft.com/office/powerpoint/2010/main">
        <p14:section name="Default Section" id="{CFE4613A-7A57-0F45-A455-0F2346DF51E8}">
          <p14:sldIdLst>
            <p14:sldId id="256"/>
            <p14:sldId id="404"/>
            <p14:sldId id="337"/>
            <p14:sldId id="261"/>
            <p14:sldId id="260"/>
            <p14:sldId id="262"/>
            <p14:sldId id="263"/>
            <p14:sldId id="381"/>
            <p14:sldId id="407"/>
            <p14:sldId id="408"/>
            <p14:sldId id="409"/>
            <p14:sldId id="266"/>
            <p14:sldId id="406"/>
            <p14:sldId id="412"/>
            <p14:sldId id="341"/>
            <p14:sldId id="415"/>
            <p14:sldId id="402"/>
            <p14:sldId id="416"/>
            <p14:sldId id="275"/>
            <p14:sldId id="276"/>
            <p14:sldId id="353"/>
            <p14:sldId id="376"/>
            <p14:sldId id="354"/>
            <p14:sldId id="366"/>
            <p14:sldId id="377"/>
            <p14:sldId id="350"/>
            <p14:sldId id="278"/>
            <p14:sldId id="403"/>
            <p14:sldId id="388"/>
            <p14:sldId id="417"/>
            <p14:sldId id="421"/>
            <p14:sldId id="423"/>
            <p14:sldId id="389"/>
            <p14:sldId id="281"/>
            <p14:sldId id="282"/>
            <p14:sldId id="426"/>
            <p14:sldId id="427"/>
            <p14:sldId id="342"/>
            <p14:sldId id="428"/>
            <p14:sldId id="429"/>
            <p14:sldId id="343"/>
            <p14:sldId id="430"/>
            <p14:sldId id="431"/>
            <p14:sldId id="432"/>
            <p14:sldId id="425"/>
            <p14:sldId id="286"/>
            <p14:sldId id="418"/>
            <p14:sldId id="420"/>
            <p14:sldId id="288"/>
            <p14:sldId id="361"/>
            <p14:sldId id="433"/>
            <p14:sldId id="434"/>
            <p14:sldId id="410"/>
            <p14:sldId id="411"/>
            <p14:sldId id="413"/>
            <p14:sldId id="424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8638A294-D7AE-E158-BE11-59CFA465E03D}" name="Brandon Kober" initials="BK" userId="Brandon Kober" providerId="None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566871"/>
    <a:srgbClr val="805ED7"/>
    <a:srgbClr val="809EFA"/>
    <a:srgbClr val="367390"/>
    <a:srgbClr val="193441"/>
    <a:srgbClr val="58789E"/>
    <a:srgbClr val="78909C"/>
    <a:srgbClr val="DBF000"/>
    <a:srgbClr val="C00000"/>
    <a:srgbClr val="C0E80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1D1367C7-1D25-4273-A46E-055C78D210C3}" v="4" vWet="6" dt="2022-01-04T15:10:08.755"/>
    <p1510:client id="{30053F02-4923-2D46-8CBC-A2DC0F44ECF5}" v="2165" dt="2022-01-03T16:44:08.652"/>
    <p1510:client id="{38BD8439-866B-4FE0-89EE-2B81DEAF5A89}" v="2145" dt="2022-01-04T15:58:25.362"/>
    <p1510:client id="{3BD5D13F-DCC8-4F28-BB91-281938C8AF6B}" v="3847" dt="2022-01-04T15:56:47.920"/>
    <p1510:client id="{718EC522-553B-D74C-BB26-E2DC7F7EE9C1}" v="2047" dt="2022-01-04T15:57:56.923"/>
    <p1510:client id="{968BA091-AAA7-6B4C-966C-0B881BBE7937}" v="6024" dt="2022-01-04T15:57:54.818"/>
    <p1510:client id="{9F1CEBD8-C57D-0D4D-8996-FC33962F9E46}" v="6851" dt="2022-01-03T16:44:39.011"/>
    <p1510:client id="{C3404018-7628-456A-9EA9-C50766206A6A}" v="54" dt="2022-01-04T15:11:37.569"/>
    <p1510:client id="{D8D9F6E3-DB54-40F3-ACC6-C78D286DB12F}" v="3741" dt="2022-01-03T16:39:50.618"/>
    <p1510:client id="{E1CCCA02-8A73-41DF-B2A1-92C05B5B36C4}" v="2" dt="2022-01-04T12:34:22.241"/>
    <p1510:client id="{ECD3223F-4BFA-428B-BA6E-890700ED0731}" v="2308" dt="2022-01-03T16:43:13.152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79" d="100"/>
          <a:sy n="79" d="100"/>
        </p:scale>
        <p:origin x="821" y="4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2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42" Type="http://schemas.openxmlformats.org/officeDocument/2006/relationships/slide" Target="slides/slide38.xml"/><Relationship Id="rId47" Type="http://schemas.openxmlformats.org/officeDocument/2006/relationships/slide" Target="slides/slide43.xml"/><Relationship Id="rId50" Type="http://schemas.openxmlformats.org/officeDocument/2006/relationships/slide" Target="slides/slide46.xml"/><Relationship Id="rId55" Type="http://schemas.openxmlformats.org/officeDocument/2006/relationships/slide" Target="slides/slide51.xml"/><Relationship Id="rId63" Type="http://schemas.openxmlformats.org/officeDocument/2006/relationships/viewProps" Target="viewProps.xml"/><Relationship Id="rId7" Type="http://schemas.openxmlformats.org/officeDocument/2006/relationships/slide" Target="slides/slide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9" Type="http://schemas.openxmlformats.org/officeDocument/2006/relationships/slide" Target="slides/slide25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40" Type="http://schemas.openxmlformats.org/officeDocument/2006/relationships/slide" Target="slides/slide36.xml"/><Relationship Id="rId45" Type="http://schemas.openxmlformats.org/officeDocument/2006/relationships/slide" Target="slides/slide41.xml"/><Relationship Id="rId53" Type="http://schemas.openxmlformats.org/officeDocument/2006/relationships/slide" Target="slides/slide49.xml"/><Relationship Id="rId58" Type="http://schemas.openxmlformats.org/officeDocument/2006/relationships/slide" Target="slides/slide54.xml"/><Relationship Id="rId66" Type="http://schemas.microsoft.com/office/2015/10/relationships/revisionInfo" Target="revisionInfo.xml"/><Relationship Id="rId5" Type="http://schemas.openxmlformats.org/officeDocument/2006/relationships/slide" Target="slides/slide1.xml"/><Relationship Id="rId61" Type="http://schemas.openxmlformats.org/officeDocument/2006/relationships/notesMaster" Target="notesMasters/notesMaster1.xml"/><Relationship Id="rId19" Type="http://schemas.openxmlformats.org/officeDocument/2006/relationships/slide" Target="slides/slide1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openxmlformats.org/officeDocument/2006/relationships/slide" Target="slides/slide39.xml"/><Relationship Id="rId48" Type="http://schemas.openxmlformats.org/officeDocument/2006/relationships/slide" Target="slides/slide44.xml"/><Relationship Id="rId56" Type="http://schemas.openxmlformats.org/officeDocument/2006/relationships/slide" Target="slides/slide52.xml"/><Relationship Id="rId64" Type="http://schemas.openxmlformats.org/officeDocument/2006/relationships/theme" Target="theme/theme1.xml"/><Relationship Id="rId8" Type="http://schemas.openxmlformats.org/officeDocument/2006/relationships/slide" Target="slides/slide4.xml"/><Relationship Id="rId51" Type="http://schemas.openxmlformats.org/officeDocument/2006/relationships/slide" Target="slides/slide47.xml"/><Relationship Id="rId3" Type="http://schemas.openxmlformats.org/officeDocument/2006/relationships/customXml" Target="../customXml/item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slide" Target="slides/slide34.xml"/><Relationship Id="rId46" Type="http://schemas.openxmlformats.org/officeDocument/2006/relationships/slide" Target="slides/slide42.xml"/><Relationship Id="rId59" Type="http://schemas.openxmlformats.org/officeDocument/2006/relationships/slide" Target="slides/slide55.xml"/><Relationship Id="rId67" Type="http://schemas.microsoft.com/office/2018/10/relationships/authors" Target="authors.xml"/><Relationship Id="rId20" Type="http://schemas.openxmlformats.org/officeDocument/2006/relationships/slide" Target="slides/slide16.xml"/><Relationship Id="rId41" Type="http://schemas.openxmlformats.org/officeDocument/2006/relationships/slide" Target="slides/slide37.xml"/><Relationship Id="rId54" Type="http://schemas.openxmlformats.org/officeDocument/2006/relationships/slide" Target="slides/slide50.xml"/><Relationship Id="rId62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49" Type="http://schemas.openxmlformats.org/officeDocument/2006/relationships/slide" Target="slides/slide45.xml"/><Relationship Id="rId57" Type="http://schemas.openxmlformats.org/officeDocument/2006/relationships/slide" Target="slides/slide53.xml"/><Relationship Id="rId10" Type="http://schemas.openxmlformats.org/officeDocument/2006/relationships/slide" Target="slides/slide6.xml"/><Relationship Id="rId31" Type="http://schemas.openxmlformats.org/officeDocument/2006/relationships/slide" Target="slides/slide27.xml"/><Relationship Id="rId44" Type="http://schemas.openxmlformats.org/officeDocument/2006/relationships/slide" Target="slides/slide40.xml"/><Relationship Id="rId52" Type="http://schemas.openxmlformats.org/officeDocument/2006/relationships/slide" Target="slides/slide48.xml"/><Relationship Id="rId60" Type="http://schemas.openxmlformats.org/officeDocument/2006/relationships/slide" Target="slides/slide56.xml"/><Relationship Id="rId65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39" Type="http://schemas.openxmlformats.org/officeDocument/2006/relationships/slide" Target="slides/slide35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Book1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oleObject" Target="Book1" TargetMode="External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b="1">
                <a:latin typeface="Roboto" panose="02000000000000000000" pitchFamily="2" charset="0"/>
                <a:ea typeface="Roboto" panose="02000000000000000000" pitchFamily="2" charset="0"/>
              </a:rPr>
              <a:t>Grocery</a:t>
            </a:r>
            <a:r>
              <a:rPr lang="en-US" b="1" baseline="0">
                <a:latin typeface="Roboto" panose="02000000000000000000" pitchFamily="2" charset="0"/>
                <a:ea typeface="Roboto" panose="02000000000000000000" pitchFamily="2" charset="0"/>
              </a:rPr>
              <a:t> </a:t>
            </a:r>
            <a:r>
              <a:rPr lang="en-US" b="1">
                <a:latin typeface="Roboto" panose="02000000000000000000" pitchFamily="2" charset="0"/>
                <a:ea typeface="Roboto" panose="02000000000000000000" pitchFamily="2" charset="0"/>
              </a:rPr>
              <a:t>E-commerce Sales ($Bn)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Sheet1!$C$29</c:f>
              <c:strCache>
                <c:ptCount val="1"/>
                <c:pt idx="0">
                  <c:v>E-commerce Sales ($Bn)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numRef>
              <c:f>Sheet1!$B$30:$B$37</c:f>
              <c:numCache>
                <c:formatCode>General</c:formatCode>
                <c:ptCount val="8"/>
                <c:pt idx="0">
                  <c:v>2018</c:v>
                </c:pt>
                <c:pt idx="1">
                  <c:v>2019</c:v>
                </c:pt>
                <c:pt idx="2">
                  <c:v>2020</c:v>
                </c:pt>
                <c:pt idx="3">
                  <c:v>2021</c:v>
                </c:pt>
                <c:pt idx="4">
                  <c:v>2022</c:v>
                </c:pt>
                <c:pt idx="5">
                  <c:v>2023</c:v>
                </c:pt>
                <c:pt idx="6">
                  <c:v>2024</c:v>
                </c:pt>
                <c:pt idx="7">
                  <c:v>2025</c:v>
                </c:pt>
              </c:numCache>
            </c:numRef>
          </c:cat>
          <c:val>
            <c:numRef>
              <c:f>Sheet1!$C$30:$C$37</c:f>
              <c:numCache>
                <c:formatCode>General</c:formatCode>
                <c:ptCount val="8"/>
                <c:pt idx="0">
                  <c:v>26.811</c:v>
                </c:pt>
                <c:pt idx="1">
                  <c:v>34.54</c:v>
                </c:pt>
                <c:pt idx="2">
                  <c:v>105.98</c:v>
                </c:pt>
                <c:pt idx="3">
                  <c:v>132.88</c:v>
                </c:pt>
                <c:pt idx="4">
                  <c:v>158.69999999999999</c:v>
                </c:pt>
                <c:pt idx="5">
                  <c:v>187.9</c:v>
                </c:pt>
                <c:pt idx="6">
                  <c:v>217.36</c:v>
                </c:pt>
                <c:pt idx="7">
                  <c:v>250.26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96B-BC46-A083-0F21193D151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527817680"/>
        <c:axId val="527919152"/>
      </c:barChart>
      <c:catAx>
        <c:axId val="52781768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27919152"/>
        <c:crosses val="autoZero"/>
        <c:auto val="1"/>
        <c:lblAlgn val="ctr"/>
        <c:lblOffset val="100"/>
        <c:noMultiLvlLbl val="0"/>
      </c:catAx>
      <c:valAx>
        <c:axId val="52791915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>
                    <a:latin typeface="Roboto" panose="02000000000000000000" pitchFamily="2" charset="0"/>
                    <a:ea typeface="Roboto" panose="02000000000000000000" pitchFamily="2" charset="0"/>
                  </a:rPr>
                  <a:t>Sales ($Bn)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2781768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b="1">
                <a:latin typeface="Roboto" panose="02000000000000000000" pitchFamily="2" charset="0"/>
                <a:ea typeface="Roboto" panose="02000000000000000000" pitchFamily="2" charset="0"/>
              </a:rPr>
              <a:t>Grocery</a:t>
            </a:r>
            <a:r>
              <a:rPr lang="en-US" b="1" baseline="0">
                <a:latin typeface="Roboto" panose="02000000000000000000" pitchFamily="2" charset="0"/>
                <a:ea typeface="Roboto" panose="02000000000000000000" pitchFamily="2" charset="0"/>
              </a:rPr>
              <a:t> </a:t>
            </a:r>
            <a:r>
              <a:rPr lang="en-US" b="1">
                <a:latin typeface="Roboto" panose="02000000000000000000" pitchFamily="2" charset="0"/>
                <a:ea typeface="Roboto" panose="02000000000000000000" pitchFamily="2" charset="0"/>
              </a:rPr>
              <a:t>E-commerce Sales ($Bn)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Sheet1!$C$29</c:f>
              <c:strCache>
                <c:ptCount val="1"/>
                <c:pt idx="0">
                  <c:v>E-commerce Sales ($Bn)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numRef>
              <c:f>Sheet1!$B$30:$B$37</c:f>
              <c:numCache>
                <c:formatCode>General</c:formatCode>
                <c:ptCount val="8"/>
                <c:pt idx="0">
                  <c:v>2018</c:v>
                </c:pt>
                <c:pt idx="1">
                  <c:v>2019</c:v>
                </c:pt>
                <c:pt idx="2">
                  <c:v>2020</c:v>
                </c:pt>
                <c:pt idx="3">
                  <c:v>2021</c:v>
                </c:pt>
                <c:pt idx="4">
                  <c:v>2022</c:v>
                </c:pt>
                <c:pt idx="5">
                  <c:v>2023</c:v>
                </c:pt>
                <c:pt idx="6">
                  <c:v>2024</c:v>
                </c:pt>
                <c:pt idx="7">
                  <c:v>2025</c:v>
                </c:pt>
              </c:numCache>
            </c:numRef>
          </c:cat>
          <c:val>
            <c:numRef>
              <c:f>Sheet1!$C$30:$C$37</c:f>
              <c:numCache>
                <c:formatCode>General</c:formatCode>
                <c:ptCount val="8"/>
                <c:pt idx="0">
                  <c:v>26.811</c:v>
                </c:pt>
                <c:pt idx="1">
                  <c:v>34.54</c:v>
                </c:pt>
                <c:pt idx="2">
                  <c:v>105.98</c:v>
                </c:pt>
                <c:pt idx="3">
                  <c:v>132.88</c:v>
                </c:pt>
                <c:pt idx="4">
                  <c:v>158.69999999999999</c:v>
                </c:pt>
                <c:pt idx="5">
                  <c:v>187.9</c:v>
                </c:pt>
                <c:pt idx="6">
                  <c:v>217.36</c:v>
                </c:pt>
                <c:pt idx="7">
                  <c:v>250.26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96B-BC46-A083-0F21193D151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527817680"/>
        <c:axId val="527919152"/>
      </c:barChart>
      <c:catAx>
        <c:axId val="52781768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27919152"/>
        <c:crosses val="autoZero"/>
        <c:auto val="1"/>
        <c:lblAlgn val="ctr"/>
        <c:lblOffset val="100"/>
        <c:noMultiLvlLbl val="0"/>
      </c:catAx>
      <c:valAx>
        <c:axId val="52791915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>
                    <a:latin typeface="Roboto" panose="02000000000000000000" pitchFamily="2" charset="0"/>
                    <a:ea typeface="Roboto" panose="02000000000000000000" pitchFamily="2" charset="0"/>
                  </a:rPr>
                  <a:t>Sales ($Bn)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2781768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3_2">
  <dgm:title val=""/>
  <dgm:desc val=""/>
  <dgm:catLst>
    <dgm:cat type="accent3" pri="112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ln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8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5_2">
  <dgm:title val=""/>
  <dgm:desc val=""/>
  <dgm:catLst>
    <dgm:cat type="accent5" pri="11200"/>
  </dgm:catLst>
  <dgm:styleLbl name="node0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5"/>
    </dgm:fillClrLst>
    <dgm:linClrLst meth="repeat">
      <a:schemeClr val="accent5"/>
    </dgm:linClrLst>
    <dgm:effectClrLst/>
    <dgm:txLinClrLst/>
    <dgm:txFillClrLst/>
    <dgm:txEffectClrLst/>
  </dgm:styleLbl>
  <dgm:styleLbl name="lnNode1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5"/>
    </dgm:fillClrLst>
    <dgm:linClrLst meth="repeat">
      <a:schemeClr val="accent5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5"/>
    </dgm:fillClrLst>
    <dgm:linClrLst meth="repeat">
      <a:schemeClr val="accent5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/>
    </dgm:fillClrLst>
    <dgm:linClrLst meth="repeat">
      <a:schemeClr val="accent5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5">
        <a:alpha val="90000"/>
        <a:tint val="40000"/>
      </a:schemeClr>
    </dgm:fillClrLst>
    <dgm:linClrLst meth="repeat">
      <a:schemeClr val="accent5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5">
        <a:alpha val="90000"/>
        <a:tint val="40000"/>
      </a:schemeClr>
    </dgm:fillClrLst>
    <dgm:linClrLst meth="repeat">
      <a:schemeClr val="accent5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5">
        <a:alpha val="90000"/>
        <a:tint val="40000"/>
      </a:schemeClr>
    </dgm:fillClrLst>
    <dgm:linClrLst meth="repeat">
      <a:schemeClr val="accent5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8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418B1E05-7979-7141-AEA8-0487416ACA10}" type="doc">
      <dgm:prSet loTypeId="urn:microsoft.com/office/officeart/2005/8/layout/radial5" loCatId="" qsTypeId="urn:microsoft.com/office/officeart/2005/8/quickstyle/simple1" qsCatId="simple" csTypeId="urn:microsoft.com/office/officeart/2005/8/colors/accent3_2" csCatId="accent3" phldr="1"/>
      <dgm:spPr/>
      <dgm:t>
        <a:bodyPr/>
        <a:lstStyle/>
        <a:p>
          <a:endParaRPr lang="en-US"/>
        </a:p>
      </dgm:t>
    </dgm:pt>
    <dgm:pt modelId="{F8844CD1-7009-4A4B-84EA-67C20874F759}">
      <dgm:prSet phldrT="[Text]"/>
      <dgm:spPr/>
      <dgm:t>
        <a:bodyPr/>
        <a:lstStyle/>
        <a:p>
          <a:r>
            <a:rPr lang="en-US">
              <a:latin typeface="Roboto" panose="02000000000000000000" pitchFamily="2" charset="0"/>
              <a:ea typeface="Roboto" panose="02000000000000000000" pitchFamily="2" charset="0"/>
            </a:rPr>
            <a:t>4-Sided Benefit</a:t>
          </a:r>
        </a:p>
      </dgm:t>
    </dgm:pt>
    <dgm:pt modelId="{104FA93D-6F35-E342-B724-0FAF8A4F0FDF}" type="parTrans" cxnId="{325C4092-FC07-4B41-B495-6309C16D97AC}">
      <dgm:prSet/>
      <dgm:spPr/>
      <dgm:t>
        <a:bodyPr/>
        <a:lstStyle/>
        <a:p>
          <a:endParaRPr lang="en-US"/>
        </a:p>
      </dgm:t>
    </dgm:pt>
    <dgm:pt modelId="{10C44493-400D-3746-A746-23DF3E3FB958}" type="sibTrans" cxnId="{325C4092-FC07-4B41-B495-6309C16D97AC}">
      <dgm:prSet/>
      <dgm:spPr/>
      <dgm:t>
        <a:bodyPr/>
        <a:lstStyle/>
        <a:p>
          <a:endParaRPr lang="en-US"/>
        </a:p>
      </dgm:t>
    </dgm:pt>
    <dgm:pt modelId="{1B2FC867-AD18-8F46-BD2D-225B7833919B}">
      <dgm:prSet phldrT="[Text]"/>
      <dgm:spPr/>
      <dgm:t>
        <a:bodyPr/>
        <a:lstStyle/>
        <a:p>
          <a:r>
            <a:rPr lang="en-US">
              <a:latin typeface="Roboto" panose="02000000000000000000" pitchFamily="2" charset="0"/>
              <a:ea typeface="Roboto" panose="02000000000000000000" pitchFamily="2" charset="0"/>
            </a:rPr>
            <a:t>Gig workers</a:t>
          </a:r>
        </a:p>
      </dgm:t>
    </dgm:pt>
    <dgm:pt modelId="{017F2AFC-7933-524E-B311-6768E0C2FEE0}" type="parTrans" cxnId="{85544998-F1D4-3446-BEDC-65510FD5676C}">
      <dgm:prSet/>
      <dgm:spPr/>
      <dgm:t>
        <a:bodyPr/>
        <a:lstStyle/>
        <a:p>
          <a:endParaRPr lang="en-US"/>
        </a:p>
      </dgm:t>
    </dgm:pt>
    <dgm:pt modelId="{B0C6F1A5-6813-2A4A-B85E-6C47C5CE5EFA}" type="sibTrans" cxnId="{85544998-F1D4-3446-BEDC-65510FD5676C}">
      <dgm:prSet/>
      <dgm:spPr/>
      <dgm:t>
        <a:bodyPr/>
        <a:lstStyle/>
        <a:p>
          <a:endParaRPr lang="en-US"/>
        </a:p>
      </dgm:t>
    </dgm:pt>
    <dgm:pt modelId="{D45168B2-95F4-5F42-AEF7-C547CAA3E739}">
      <dgm:prSet phldrT="[Text]"/>
      <dgm:spPr/>
      <dgm:t>
        <a:bodyPr/>
        <a:lstStyle/>
        <a:p>
          <a:r>
            <a:rPr lang="en-US">
              <a:latin typeface="Roboto" panose="02000000000000000000" pitchFamily="2" charset="0"/>
              <a:ea typeface="Roboto" panose="02000000000000000000" pitchFamily="2" charset="0"/>
            </a:rPr>
            <a:t>Retailers</a:t>
          </a:r>
        </a:p>
      </dgm:t>
    </dgm:pt>
    <dgm:pt modelId="{25AE3D23-539F-3C4D-87FA-DE42A95766F0}" type="parTrans" cxnId="{414CBAC7-7DCF-1A43-80FC-AC3DBE72F88E}">
      <dgm:prSet/>
      <dgm:spPr/>
      <dgm:t>
        <a:bodyPr/>
        <a:lstStyle/>
        <a:p>
          <a:endParaRPr lang="en-US"/>
        </a:p>
      </dgm:t>
    </dgm:pt>
    <dgm:pt modelId="{D1FD95ED-7342-9F4C-A0F1-E9D99E5E27C0}" type="sibTrans" cxnId="{414CBAC7-7DCF-1A43-80FC-AC3DBE72F88E}">
      <dgm:prSet/>
      <dgm:spPr/>
      <dgm:t>
        <a:bodyPr/>
        <a:lstStyle/>
        <a:p>
          <a:endParaRPr lang="en-US"/>
        </a:p>
      </dgm:t>
    </dgm:pt>
    <dgm:pt modelId="{3E9BDB55-C0BF-9A4D-9B59-BDABED9528AF}">
      <dgm:prSet phldrT="[Text]"/>
      <dgm:spPr/>
      <dgm:t>
        <a:bodyPr/>
        <a:lstStyle/>
        <a:p>
          <a:r>
            <a:rPr lang="en-US">
              <a:latin typeface="Roboto" panose="02000000000000000000" pitchFamily="2" charset="0"/>
              <a:ea typeface="Roboto" panose="02000000000000000000" pitchFamily="2" charset="0"/>
            </a:rPr>
            <a:t>Consumers</a:t>
          </a:r>
        </a:p>
      </dgm:t>
    </dgm:pt>
    <dgm:pt modelId="{02E52F7D-1BA7-F94E-98BC-42787D7FA85E}" type="parTrans" cxnId="{B05D913E-B18A-7940-BA3C-71E75DC3595D}">
      <dgm:prSet/>
      <dgm:spPr/>
      <dgm:t>
        <a:bodyPr/>
        <a:lstStyle/>
        <a:p>
          <a:endParaRPr lang="en-US"/>
        </a:p>
      </dgm:t>
    </dgm:pt>
    <dgm:pt modelId="{3D1A2C18-1ED6-8945-8FC9-83FD4EFC18C9}" type="sibTrans" cxnId="{B05D913E-B18A-7940-BA3C-71E75DC3595D}">
      <dgm:prSet/>
      <dgm:spPr/>
      <dgm:t>
        <a:bodyPr/>
        <a:lstStyle/>
        <a:p>
          <a:endParaRPr lang="en-US"/>
        </a:p>
      </dgm:t>
    </dgm:pt>
    <dgm:pt modelId="{70E86979-3E5B-E246-BEBD-E04C3A45F7B9}">
      <dgm:prSet phldrT="[Text]"/>
      <dgm:spPr/>
      <dgm:t>
        <a:bodyPr/>
        <a:lstStyle/>
        <a:p>
          <a:r>
            <a:rPr lang="en-US">
              <a:latin typeface="Roboto" panose="02000000000000000000" pitchFamily="2" charset="0"/>
              <a:ea typeface="Roboto" panose="02000000000000000000" pitchFamily="2" charset="0"/>
            </a:rPr>
            <a:t>Brands</a:t>
          </a:r>
        </a:p>
      </dgm:t>
    </dgm:pt>
    <dgm:pt modelId="{A68D67C5-3CCE-CD4E-8919-752DC8DAAB70}" type="parTrans" cxnId="{4EE380A5-B0D8-3C41-8E27-6E5F0F75C20F}">
      <dgm:prSet/>
      <dgm:spPr/>
      <dgm:t>
        <a:bodyPr/>
        <a:lstStyle/>
        <a:p>
          <a:endParaRPr lang="en-US"/>
        </a:p>
      </dgm:t>
    </dgm:pt>
    <dgm:pt modelId="{7ED50CFE-AF4B-A844-AAA6-A9B627CBAB95}" type="sibTrans" cxnId="{4EE380A5-B0D8-3C41-8E27-6E5F0F75C20F}">
      <dgm:prSet/>
      <dgm:spPr/>
      <dgm:t>
        <a:bodyPr/>
        <a:lstStyle/>
        <a:p>
          <a:endParaRPr lang="en-US"/>
        </a:p>
      </dgm:t>
    </dgm:pt>
    <dgm:pt modelId="{0CA45293-E277-D349-937C-DDCE88D83618}">
      <dgm:prSet phldrT="[Text]"/>
      <dgm:spPr/>
      <dgm:t>
        <a:bodyPr/>
        <a:lstStyle/>
        <a:p>
          <a:r>
            <a:rPr lang="en-US">
              <a:latin typeface="Roboto" panose="02000000000000000000" pitchFamily="2" charset="0"/>
              <a:ea typeface="Roboto" panose="02000000000000000000" pitchFamily="2" charset="0"/>
            </a:rPr>
            <a:t>Diverse opportunities to engage</a:t>
          </a:r>
        </a:p>
      </dgm:t>
    </dgm:pt>
    <dgm:pt modelId="{0A80ACBE-DAB0-654B-B8BD-D714E827D731}" type="parTrans" cxnId="{925CC6F0-B0A9-8E45-976C-9C4FEC530882}">
      <dgm:prSet/>
      <dgm:spPr/>
      <dgm:t>
        <a:bodyPr/>
        <a:lstStyle/>
        <a:p>
          <a:endParaRPr lang="en-US"/>
        </a:p>
      </dgm:t>
    </dgm:pt>
    <dgm:pt modelId="{FF53FCE3-B4DD-E84F-8E58-7449A3B61821}" type="sibTrans" cxnId="{925CC6F0-B0A9-8E45-976C-9C4FEC530882}">
      <dgm:prSet/>
      <dgm:spPr/>
      <dgm:t>
        <a:bodyPr/>
        <a:lstStyle/>
        <a:p>
          <a:endParaRPr lang="en-US"/>
        </a:p>
      </dgm:t>
    </dgm:pt>
    <dgm:pt modelId="{70F4CF98-D283-A14B-B36C-552ABB927D07}">
      <dgm:prSet phldrT="[Text]"/>
      <dgm:spPr/>
      <dgm:t>
        <a:bodyPr/>
        <a:lstStyle/>
        <a:p>
          <a:r>
            <a:rPr lang="en-US">
              <a:latin typeface="Roboto" panose="02000000000000000000" pitchFamily="2" charset="0"/>
              <a:ea typeface="Roboto" panose="02000000000000000000" pitchFamily="2" charset="0"/>
            </a:rPr>
            <a:t>Receive data intensive reports to better meet customer demands</a:t>
          </a:r>
        </a:p>
      </dgm:t>
    </dgm:pt>
    <dgm:pt modelId="{DA73382F-7EFD-6840-A823-1406F60D4AC9}" type="parTrans" cxnId="{4F96DD38-579C-6344-98AE-AB34372790DE}">
      <dgm:prSet/>
      <dgm:spPr/>
      <dgm:t>
        <a:bodyPr/>
        <a:lstStyle/>
        <a:p>
          <a:endParaRPr lang="en-US"/>
        </a:p>
      </dgm:t>
    </dgm:pt>
    <dgm:pt modelId="{1C2E7669-A146-A54B-83F7-7B7B109CDEDE}" type="sibTrans" cxnId="{4F96DD38-579C-6344-98AE-AB34372790DE}">
      <dgm:prSet/>
      <dgm:spPr/>
      <dgm:t>
        <a:bodyPr/>
        <a:lstStyle/>
        <a:p>
          <a:endParaRPr lang="en-US"/>
        </a:p>
      </dgm:t>
    </dgm:pt>
    <dgm:pt modelId="{6D89FD58-BFD9-9F46-BE45-5A3957549938}">
      <dgm:prSet phldrT="[Text]"/>
      <dgm:spPr/>
      <dgm:t>
        <a:bodyPr/>
        <a:lstStyle/>
        <a:p>
          <a:r>
            <a:rPr lang="en-US">
              <a:latin typeface="Roboto" panose="02000000000000000000" pitchFamily="2" charset="0"/>
              <a:ea typeface="Roboto" panose="02000000000000000000" pitchFamily="2" charset="0"/>
            </a:rPr>
            <a:t>Increased user experience to shop recipes and streamline process</a:t>
          </a:r>
        </a:p>
      </dgm:t>
    </dgm:pt>
    <dgm:pt modelId="{6E2AF241-360B-C945-97F7-17BA01D6AB41}" type="parTrans" cxnId="{B9C151DE-16F3-9A4B-9D17-7EC74E0BA712}">
      <dgm:prSet/>
      <dgm:spPr/>
      <dgm:t>
        <a:bodyPr/>
        <a:lstStyle/>
        <a:p>
          <a:endParaRPr lang="en-US"/>
        </a:p>
      </dgm:t>
    </dgm:pt>
    <dgm:pt modelId="{522EAB8C-9510-1348-B1D7-3D47E28BBD50}" type="sibTrans" cxnId="{B9C151DE-16F3-9A4B-9D17-7EC74E0BA712}">
      <dgm:prSet/>
      <dgm:spPr/>
      <dgm:t>
        <a:bodyPr/>
        <a:lstStyle/>
        <a:p>
          <a:endParaRPr lang="en-US"/>
        </a:p>
      </dgm:t>
    </dgm:pt>
    <dgm:pt modelId="{3E2D6D4E-16DF-584F-9714-BE37657849DD}">
      <dgm:prSet phldrT="[Text]"/>
      <dgm:spPr/>
      <dgm:t>
        <a:bodyPr/>
        <a:lstStyle/>
        <a:p>
          <a:r>
            <a:rPr lang="en-US">
              <a:latin typeface="Roboto" panose="02000000000000000000" pitchFamily="2" charset="0"/>
              <a:ea typeface="Roboto" panose="02000000000000000000" pitchFamily="2" charset="0"/>
            </a:rPr>
            <a:t>Advertising products in recipes and on platform</a:t>
          </a:r>
        </a:p>
      </dgm:t>
    </dgm:pt>
    <dgm:pt modelId="{A78DF601-ED6C-8940-AB94-7F68CD7F8C80}" type="parTrans" cxnId="{F4E03B7B-608D-4C4B-8913-D1D973139BEA}">
      <dgm:prSet/>
      <dgm:spPr/>
      <dgm:t>
        <a:bodyPr/>
        <a:lstStyle/>
        <a:p>
          <a:endParaRPr lang="en-US"/>
        </a:p>
      </dgm:t>
    </dgm:pt>
    <dgm:pt modelId="{76D4B222-4D38-E449-87C2-420F4DE1539F}" type="sibTrans" cxnId="{F4E03B7B-608D-4C4B-8913-D1D973139BEA}">
      <dgm:prSet/>
      <dgm:spPr/>
      <dgm:t>
        <a:bodyPr/>
        <a:lstStyle/>
        <a:p>
          <a:endParaRPr lang="en-US"/>
        </a:p>
      </dgm:t>
    </dgm:pt>
    <dgm:pt modelId="{1B3F5501-F390-4B4E-97FC-C843CEA063E2}">
      <dgm:prSet phldrT="[Text]"/>
      <dgm:spPr/>
      <dgm:t>
        <a:bodyPr/>
        <a:lstStyle/>
        <a:p>
          <a:r>
            <a:rPr lang="en-US">
              <a:latin typeface="Roboto" panose="02000000000000000000" pitchFamily="2" charset="0"/>
              <a:ea typeface="Roboto" panose="02000000000000000000" pitchFamily="2" charset="0"/>
            </a:rPr>
            <a:t>Higher compensation</a:t>
          </a:r>
        </a:p>
      </dgm:t>
    </dgm:pt>
    <dgm:pt modelId="{A520446C-010A-2448-9C90-0A884F3952AF}" type="parTrans" cxnId="{F6A92EBF-4E1C-5C41-B4CC-6E075CED6549}">
      <dgm:prSet/>
      <dgm:spPr/>
      <dgm:t>
        <a:bodyPr/>
        <a:lstStyle/>
        <a:p>
          <a:endParaRPr lang="en-US"/>
        </a:p>
      </dgm:t>
    </dgm:pt>
    <dgm:pt modelId="{1A01FFC5-56B3-A445-BCE3-283FA2AE4471}" type="sibTrans" cxnId="{F6A92EBF-4E1C-5C41-B4CC-6E075CED6549}">
      <dgm:prSet/>
      <dgm:spPr/>
      <dgm:t>
        <a:bodyPr/>
        <a:lstStyle/>
        <a:p>
          <a:endParaRPr lang="en-US"/>
        </a:p>
      </dgm:t>
    </dgm:pt>
    <dgm:pt modelId="{D53C4EBA-4240-7F42-9FDF-554E26987B3A}" type="pres">
      <dgm:prSet presAssocID="{418B1E05-7979-7141-AEA8-0487416ACA10}" presName="Name0" presStyleCnt="0">
        <dgm:presLayoutVars>
          <dgm:chMax val="1"/>
          <dgm:dir/>
          <dgm:animLvl val="ctr"/>
          <dgm:resizeHandles val="exact"/>
        </dgm:presLayoutVars>
      </dgm:prSet>
      <dgm:spPr/>
    </dgm:pt>
    <dgm:pt modelId="{790810CB-F15C-B448-B33F-C468D55833DD}" type="pres">
      <dgm:prSet presAssocID="{F8844CD1-7009-4A4B-84EA-67C20874F759}" presName="centerShape" presStyleLbl="node0" presStyleIdx="0" presStyleCnt="1"/>
      <dgm:spPr/>
    </dgm:pt>
    <dgm:pt modelId="{CE652753-E214-BF4D-87C0-F1721975076F}" type="pres">
      <dgm:prSet presAssocID="{017F2AFC-7933-524E-B311-6768E0C2FEE0}" presName="parTrans" presStyleLbl="sibTrans2D1" presStyleIdx="0" presStyleCnt="4"/>
      <dgm:spPr/>
    </dgm:pt>
    <dgm:pt modelId="{C72F111E-F6C4-2943-858E-802C1F1C782D}" type="pres">
      <dgm:prSet presAssocID="{017F2AFC-7933-524E-B311-6768E0C2FEE0}" presName="connectorText" presStyleLbl="sibTrans2D1" presStyleIdx="0" presStyleCnt="4"/>
      <dgm:spPr/>
    </dgm:pt>
    <dgm:pt modelId="{FBE2E009-6DBC-9E49-BB78-3A3A7382B89A}" type="pres">
      <dgm:prSet presAssocID="{1B2FC867-AD18-8F46-BD2D-225B7833919B}" presName="node" presStyleLbl="node1" presStyleIdx="0" presStyleCnt="4">
        <dgm:presLayoutVars>
          <dgm:bulletEnabled val="1"/>
        </dgm:presLayoutVars>
      </dgm:prSet>
      <dgm:spPr/>
    </dgm:pt>
    <dgm:pt modelId="{9A069A0A-EC9E-FD4C-B529-E9AA1DA3F32C}" type="pres">
      <dgm:prSet presAssocID="{25AE3D23-539F-3C4D-87FA-DE42A95766F0}" presName="parTrans" presStyleLbl="sibTrans2D1" presStyleIdx="1" presStyleCnt="4"/>
      <dgm:spPr/>
    </dgm:pt>
    <dgm:pt modelId="{5E044DC9-456E-4144-9F74-4C8DBE244EDF}" type="pres">
      <dgm:prSet presAssocID="{25AE3D23-539F-3C4D-87FA-DE42A95766F0}" presName="connectorText" presStyleLbl="sibTrans2D1" presStyleIdx="1" presStyleCnt="4"/>
      <dgm:spPr/>
    </dgm:pt>
    <dgm:pt modelId="{434A9E24-A550-8544-BC1C-FC9C8CB0E2B7}" type="pres">
      <dgm:prSet presAssocID="{D45168B2-95F4-5F42-AEF7-C547CAA3E739}" presName="node" presStyleLbl="node1" presStyleIdx="1" presStyleCnt="4">
        <dgm:presLayoutVars>
          <dgm:bulletEnabled val="1"/>
        </dgm:presLayoutVars>
      </dgm:prSet>
      <dgm:spPr/>
    </dgm:pt>
    <dgm:pt modelId="{A6943E6B-6235-964E-BF41-67ADA6B4C29C}" type="pres">
      <dgm:prSet presAssocID="{02E52F7D-1BA7-F94E-98BC-42787D7FA85E}" presName="parTrans" presStyleLbl="sibTrans2D1" presStyleIdx="2" presStyleCnt="4"/>
      <dgm:spPr/>
    </dgm:pt>
    <dgm:pt modelId="{8C5B005F-2451-6848-A5A7-E06AA2F226EF}" type="pres">
      <dgm:prSet presAssocID="{02E52F7D-1BA7-F94E-98BC-42787D7FA85E}" presName="connectorText" presStyleLbl="sibTrans2D1" presStyleIdx="2" presStyleCnt="4"/>
      <dgm:spPr/>
    </dgm:pt>
    <dgm:pt modelId="{0BDE9BF4-AAB2-8B48-B735-33A5352F2AB0}" type="pres">
      <dgm:prSet presAssocID="{3E9BDB55-C0BF-9A4D-9B59-BDABED9528AF}" presName="node" presStyleLbl="node1" presStyleIdx="2" presStyleCnt="4">
        <dgm:presLayoutVars>
          <dgm:bulletEnabled val="1"/>
        </dgm:presLayoutVars>
      </dgm:prSet>
      <dgm:spPr/>
    </dgm:pt>
    <dgm:pt modelId="{D26D5128-AE91-C147-B238-53AA41FB62D9}" type="pres">
      <dgm:prSet presAssocID="{A68D67C5-3CCE-CD4E-8919-752DC8DAAB70}" presName="parTrans" presStyleLbl="sibTrans2D1" presStyleIdx="3" presStyleCnt="4"/>
      <dgm:spPr/>
    </dgm:pt>
    <dgm:pt modelId="{072B1524-77B9-CA45-82FF-F4EBCE884FB9}" type="pres">
      <dgm:prSet presAssocID="{A68D67C5-3CCE-CD4E-8919-752DC8DAAB70}" presName="connectorText" presStyleLbl="sibTrans2D1" presStyleIdx="3" presStyleCnt="4"/>
      <dgm:spPr/>
    </dgm:pt>
    <dgm:pt modelId="{4F0F2C1D-50AC-CF49-B189-6501A269F865}" type="pres">
      <dgm:prSet presAssocID="{70E86979-3E5B-E246-BEBD-E04C3A45F7B9}" presName="node" presStyleLbl="node1" presStyleIdx="3" presStyleCnt="4">
        <dgm:presLayoutVars>
          <dgm:bulletEnabled val="1"/>
        </dgm:presLayoutVars>
      </dgm:prSet>
      <dgm:spPr/>
    </dgm:pt>
  </dgm:ptLst>
  <dgm:cxnLst>
    <dgm:cxn modelId="{44C5C80A-3335-3C4A-BB52-301DA10F7E39}" type="presOf" srcId="{F8844CD1-7009-4A4B-84EA-67C20874F759}" destId="{790810CB-F15C-B448-B33F-C468D55833DD}" srcOrd="0" destOrd="0" presId="urn:microsoft.com/office/officeart/2005/8/layout/radial5"/>
    <dgm:cxn modelId="{6D3C0634-6625-9A40-9355-36C8E1493260}" type="presOf" srcId="{A68D67C5-3CCE-CD4E-8919-752DC8DAAB70}" destId="{D26D5128-AE91-C147-B238-53AA41FB62D9}" srcOrd="0" destOrd="0" presId="urn:microsoft.com/office/officeart/2005/8/layout/radial5"/>
    <dgm:cxn modelId="{4F96DD38-579C-6344-98AE-AB34372790DE}" srcId="{D45168B2-95F4-5F42-AEF7-C547CAA3E739}" destId="{70F4CF98-D283-A14B-B36C-552ABB927D07}" srcOrd="0" destOrd="0" parTransId="{DA73382F-7EFD-6840-A823-1406F60D4AC9}" sibTransId="{1C2E7669-A146-A54B-83F7-7B7B109CDEDE}"/>
    <dgm:cxn modelId="{39348E3E-524D-BA49-BFD9-005B9894FD17}" type="presOf" srcId="{3E2D6D4E-16DF-584F-9714-BE37657849DD}" destId="{4F0F2C1D-50AC-CF49-B189-6501A269F865}" srcOrd="0" destOrd="1" presId="urn:microsoft.com/office/officeart/2005/8/layout/radial5"/>
    <dgm:cxn modelId="{B05D913E-B18A-7940-BA3C-71E75DC3595D}" srcId="{F8844CD1-7009-4A4B-84EA-67C20874F759}" destId="{3E9BDB55-C0BF-9A4D-9B59-BDABED9528AF}" srcOrd="2" destOrd="0" parTransId="{02E52F7D-1BA7-F94E-98BC-42787D7FA85E}" sibTransId="{3D1A2C18-1ED6-8945-8FC9-83FD4EFC18C9}"/>
    <dgm:cxn modelId="{ED3EF33F-2729-C84A-A47A-926C87B4AF3E}" type="presOf" srcId="{A68D67C5-3CCE-CD4E-8919-752DC8DAAB70}" destId="{072B1524-77B9-CA45-82FF-F4EBCE884FB9}" srcOrd="1" destOrd="0" presId="urn:microsoft.com/office/officeart/2005/8/layout/radial5"/>
    <dgm:cxn modelId="{FA39D65F-12E2-2741-BDFA-9A3514212417}" type="presOf" srcId="{1B3F5501-F390-4B4E-97FC-C843CEA063E2}" destId="{FBE2E009-6DBC-9E49-BB78-3A3A7382B89A}" srcOrd="0" destOrd="2" presId="urn:microsoft.com/office/officeart/2005/8/layout/radial5"/>
    <dgm:cxn modelId="{89DF4F68-D202-6045-AE85-375C59315FA0}" type="presOf" srcId="{D45168B2-95F4-5F42-AEF7-C547CAA3E739}" destId="{434A9E24-A550-8544-BC1C-FC9C8CB0E2B7}" srcOrd="0" destOrd="0" presId="urn:microsoft.com/office/officeart/2005/8/layout/radial5"/>
    <dgm:cxn modelId="{04BEF449-A06D-D94F-91B9-848958DABB5D}" type="presOf" srcId="{25AE3D23-539F-3C4D-87FA-DE42A95766F0}" destId="{5E044DC9-456E-4144-9F74-4C8DBE244EDF}" srcOrd="1" destOrd="0" presId="urn:microsoft.com/office/officeart/2005/8/layout/radial5"/>
    <dgm:cxn modelId="{B1D11B50-1B29-1C4E-87CC-0FB54F2A4D35}" type="presOf" srcId="{418B1E05-7979-7141-AEA8-0487416ACA10}" destId="{D53C4EBA-4240-7F42-9FDF-554E26987B3A}" srcOrd="0" destOrd="0" presId="urn:microsoft.com/office/officeart/2005/8/layout/radial5"/>
    <dgm:cxn modelId="{F75FD674-35F5-B645-B020-4905DF85DA92}" type="presOf" srcId="{25AE3D23-539F-3C4D-87FA-DE42A95766F0}" destId="{9A069A0A-EC9E-FD4C-B529-E9AA1DA3F32C}" srcOrd="0" destOrd="0" presId="urn:microsoft.com/office/officeart/2005/8/layout/radial5"/>
    <dgm:cxn modelId="{009EB655-DE72-744C-A8B0-4F9EF9127835}" type="presOf" srcId="{02E52F7D-1BA7-F94E-98BC-42787D7FA85E}" destId="{A6943E6B-6235-964E-BF41-67ADA6B4C29C}" srcOrd="0" destOrd="0" presId="urn:microsoft.com/office/officeart/2005/8/layout/radial5"/>
    <dgm:cxn modelId="{C1F3FD56-66C0-1D4A-8E21-40AAB2A2043B}" type="presOf" srcId="{0CA45293-E277-D349-937C-DDCE88D83618}" destId="{FBE2E009-6DBC-9E49-BB78-3A3A7382B89A}" srcOrd="0" destOrd="1" presId="urn:microsoft.com/office/officeart/2005/8/layout/radial5"/>
    <dgm:cxn modelId="{F4E03B7B-608D-4C4B-8913-D1D973139BEA}" srcId="{70E86979-3E5B-E246-BEBD-E04C3A45F7B9}" destId="{3E2D6D4E-16DF-584F-9714-BE37657849DD}" srcOrd="0" destOrd="0" parTransId="{A78DF601-ED6C-8940-AB94-7F68CD7F8C80}" sibTransId="{76D4B222-4D38-E449-87C2-420F4DE1539F}"/>
    <dgm:cxn modelId="{3B38BC8D-6247-424F-8B23-8C5211627771}" type="presOf" srcId="{02E52F7D-1BA7-F94E-98BC-42787D7FA85E}" destId="{8C5B005F-2451-6848-A5A7-E06AA2F226EF}" srcOrd="1" destOrd="0" presId="urn:microsoft.com/office/officeart/2005/8/layout/radial5"/>
    <dgm:cxn modelId="{325C4092-FC07-4B41-B495-6309C16D97AC}" srcId="{418B1E05-7979-7141-AEA8-0487416ACA10}" destId="{F8844CD1-7009-4A4B-84EA-67C20874F759}" srcOrd="0" destOrd="0" parTransId="{104FA93D-6F35-E342-B724-0FAF8A4F0FDF}" sibTransId="{10C44493-400D-3746-A746-23DF3E3FB958}"/>
    <dgm:cxn modelId="{85544998-F1D4-3446-BEDC-65510FD5676C}" srcId="{F8844CD1-7009-4A4B-84EA-67C20874F759}" destId="{1B2FC867-AD18-8F46-BD2D-225B7833919B}" srcOrd="0" destOrd="0" parTransId="{017F2AFC-7933-524E-B311-6768E0C2FEE0}" sibTransId="{B0C6F1A5-6813-2A4A-B85E-6C47C5CE5EFA}"/>
    <dgm:cxn modelId="{4EE380A5-B0D8-3C41-8E27-6E5F0F75C20F}" srcId="{F8844CD1-7009-4A4B-84EA-67C20874F759}" destId="{70E86979-3E5B-E246-BEBD-E04C3A45F7B9}" srcOrd="3" destOrd="0" parTransId="{A68D67C5-3CCE-CD4E-8919-752DC8DAAB70}" sibTransId="{7ED50CFE-AF4B-A844-AAA6-A9B627CBAB95}"/>
    <dgm:cxn modelId="{C7A526A6-3139-7D4C-AEB0-93EC881CAA19}" type="presOf" srcId="{017F2AFC-7933-524E-B311-6768E0C2FEE0}" destId="{C72F111E-F6C4-2943-858E-802C1F1C782D}" srcOrd="1" destOrd="0" presId="urn:microsoft.com/office/officeart/2005/8/layout/radial5"/>
    <dgm:cxn modelId="{CFA016B7-2DAC-2845-952F-67FC71C8F590}" type="presOf" srcId="{017F2AFC-7933-524E-B311-6768E0C2FEE0}" destId="{CE652753-E214-BF4D-87C0-F1721975076F}" srcOrd="0" destOrd="0" presId="urn:microsoft.com/office/officeart/2005/8/layout/radial5"/>
    <dgm:cxn modelId="{F6A92EBF-4E1C-5C41-B4CC-6E075CED6549}" srcId="{1B2FC867-AD18-8F46-BD2D-225B7833919B}" destId="{1B3F5501-F390-4B4E-97FC-C843CEA063E2}" srcOrd="1" destOrd="0" parTransId="{A520446C-010A-2448-9C90-0A884F3952AF}" sibTransId="{1A01FFC5-56B3-A445-BCE3-283FA2AE4471}"/>
    <dgm:cxn modelId="{414CBAC7-7DCF-1A43-80FC-AC3DBE72F88E}" srcId="{F8844CD1-7009-4A4B-84EA-67C20874F759}" destId="{D45168B2-95F4-5F42-AEF7-C547CAA3E739}" srcOrd="1" destOrd="0" parTransId="{25AE3D23-539F-3C4D-87FA-DE42A95766F0}" sibTransId="{D1FD95ED-7342-9F4C-A0F1-E9D99E5E27C0}"/>
    <dgm:cxn modelId="{93F606CE-630A-114B-B435-3A933F4A50D1}" type="presOf" srcId="{1B2FC867-AD18-8F46-BD2D-225B7833919B}" destId="{FBE2E009-6DBC-9E49-BB78-3A3A7382B89A}" srcOrd="0" destOrd="0" presId="urn:microsoft.com/office/officeart/2005/8/layout/radial5"/>
    <dgm:cxn modelId="{6E9FFAD5-0416-3343-BED3-104C4FC14DCE}" type="presOf" srcId="{6D89FD58-BFD9-9F46-BE45-5A3957549938}" destId="{0BDE9BF4-AAB2-8B48-B735-33A5352F2AB0}" srcOrd="0" destOrd="1" presId="urn:microsoft.com/office/officeart/2005/8/layout/radial5"/>
    <dgm:cxn modelId="{460395DB-018F-0E47-8DBA-9C0E2D5E9A0D}" type="presOf" srcId="{70E86979-3E5B-E246-BEBD-E04C3A45F7B9}" destId="{4F0F2C1D-50AC-CF49-B189-6501A269F865}" srcOrd="0" destOrd="0" presId="urn:microsoft.com/office/officeart/2005/8/layout/radial5"/>
    <dgm:cxn modelId="{B9C151DE-16F3-9A4B-9D17-7EC74E0BA712}" srcId="{3E9BDB55-C0BF-9A4D-9B59-BDABED9528AF}" destId="{6D89FD58-BFD9-9F46-BE45-5A3957549938}" srcOrd="0" destOrd="0" parTransId="{6E2AF241-360B-C945-97F7-17BA01D6AB41}" sibTransId="{522EAB8C-9510-1348-B1D7-3D47E28BBD50}"/>
    <dgm:cxn modelId="{5048F1EF-A082-624F-A6DE-A51DAF275C37}" type="presOf" srcId="{70F4CF98-D283-A14B-B36C-552ABB927D07}" destId="{434A9E24-A550-8544-BC1C-FC9C8CB0E2B7}" srcOrd="0" destOrd="1" presId="urn:microsoft.com/office/officeart/2005/8/layout/radial5"/>
    <dgm:cxn modelId="{925CC6F0-B0A9-8E45-976C-9C4FEC530882}" srcId="{1B2FC867-AD18-8F46-BD2D-225B7833919B}" destId="{0CA45293-E277-D349-937C-DDCE88D83618}" srcOrd="0" destOrd="0" parTransId="{0A80ACBE-DAB0-654B-B8BD-D714E827D731}" sibTransId="{FF53FCE3-B4DD-E84F-8E58-7449A3B61821}"/>
    <dgm:cxn modelId="{A3368AFA-6DCA-7E44-8432-A82771161452}" type="presOf" srcId="{3E9BDB55-C0BF-9A4D-9B59-BDABED9528AF}" destId="{0BDE9BF4-AAB2-8B48-B735-33A5352F2AB0}" srcOrd="0" destOrd="0" presId="urn:microsoft.com/office/officeart/2005/8/layout/radial5"/>
    <dgm:cxn modelId="{62AA3DC1-AA70-4942-820F-E615708420DE}" type="presParOf" srcId="{D53C4EBA-4240-7F42-9FDF-554E26987B3A}" destId="{790810CB-F15C-B448-B33F-C468D55833DD}" srcOrd="0" destOrd="0" presId="urn:microsoft.com/office/officeart/2005/8/layout/radial5"/>
    <dgm:cxn modelId="{4192AC74-E7F7-4A4A-AB5E-FF6EBB062F04}" type="presParOf" srcId="{D53C4EBA-4240-7F42-9FDF-554E26987B3A}" destId="{CE652753-E214-BF4D-87C0-F1721975076F}" srcOrd="1" destOrd="0" presId="urn:microsoft.com/office/officeart/2005/8/layout/radial5"/>
    <dgm:cxn modelId="{C78DB6D2-FD84-8C4A-90C3-375495AE8BED}" type="presParOf" srcId="{CE652753-E214-BF4D-87C0-F1721975076F}" destId="{C72F111E-F6C4-2943-858E-802C1F1C782D}" srcOrd="0" destOrd="0" presId="urn:microsoft.com/office/officeart/2005/8/layout/radial5"/>
    <dgm:cxn modelId="{48440CEA-FDE6-4C4E-BFCA-E0D93EE0A5D8}" type="presParOf" srcId="{D53C4EBA-4240-7F42-9FDF-554E26987B3A}" destId="{FBE2E009-6DBC-9E49-BB78-3A3A7382B89A}" srcOrd="2" destOrd="0" presId="urn:microsoft.com/office/officeart/2005/8/layout/radial5"/>
    <dgm:cxn modelId="{02BD8BA9-548F-4742-9365-4C7250710572}" type="presParOf" srcId="{D53C4EBA-4240-7F42-9FDF-554E26987B3A}" destId="{9A069A0A-EC9E-FD4C-B529-E9AA1DA3F32C}" srcOrd="3" destOrd="0" presId="urn:microsoft.com/office/officeart/2005/8/layout/radial5"/>
    <dgm:cxn modelId="{34DA90FF-DBF7-5949-BF43-4FF327B5A257}" type="presParOf" srcId="{9A069A0A-EC9E-FD4C-B529-E9AA1DA3F32C}" destId="{5E044DC9-456E-4144-9F74-4C8DBE244EDF}" srcOrd="0" destOrd="0" presId="urn:microsoft.com/office/officeart/2005/8/layout/radial5"/>
    <dgm:cxn modelId="{7E949B53-B6AF-7A45-89E1-1EEF3185CE57}" type="presParOf" srcId="{D53C4EBA-4240-7F42-9FDF-554E26987B3A}" destId="{434A9E24-A550-8544-BC1C-FC9C8CB0E2B7}" srcOrd="4" destOrd="0" presId="urn:microsoft.com/office/officeart/2005/8/layout/radial5"/>
    <dgm:cxn modelId="{EF82B280-4410-9D4D-8ECD-6877B641DF0F}" type="presParOf" srcId="{D53C4EBA-4240-7F42-9FDF-554E26987B3A}" destId="{A6943E6B-6235-964E-BF41-67ADA6B4C29C}" srcOrd="5" destOrd="0" presId="urn:microsoft.com/office/officeart/2005/8/layout/radial5"/>
    <dgm:cxn modelId="{6A64260E-6029-D543-9664-33CD934C6F4A}" type="presParOf" srcId="{A6943E6B-6235-964E-BF41-67ADA6B4C29C}" destId="{8C5B005F-2451-6848-A5A7-E06AA2F226EF}" srcOrd="0" destOrd="0" presId="urn:microsoft.com/office/officeart/2005/8/layout/radial5"/>
    <dgm:cxn modelId="{69C36705-F7E2-F545-88B2-8B19AD7805DE}" type="presParOf" srcId="{D53C4EBA-4240-7F42-9FDF-554E26987B3A}" destId="{0BDE9BF4-AAB2-8B48-B735-33A5352F2AB0}" srcOrd="6" destOrd="0" presId="urn:microsoft.com/office/officeart/2005/8/layout/radial5"/>
    <dgm:cxn modelId="{F203F2BB-F802-CD49-AFF2-CDF8E8DAC260}" type="presParOf" srcId="{D53C4EBA-4240-7F42-9FDF-554E26987B3A}" destId="{D26D5128-AE91-C147-B238-53AA41FB62D9}" srcOrd="7" destOrd="0" presId="urn:microsoft.com/office/officeart/2005/8/layout/radial5"/>
    <dgm:cxn modelId="{157477EB-2370-A744-919D-BE35F861566F}" type="presParOf" srcId="{D26D5128-AE91-C147-B238-53AA41FB62D9}" destId="{072B1524-77B9-CA45-82FF-F4EBCE884FB9}" srcOrd="0" destOrd="0" presId="urn:microsoft.com/office/officeart/2005/8/layout/radial5"/>
    <dgm:cxn modelId="{F23EFF16-6193-F94C-9F6C-0582C64AE524}" type="presParOf" srcId="{D53C4EBA-4240-7F42-9FDF-554E26987B3A}" destId="{4F0F2C1D-50AC-CF49-B189-6501A269F865}" srcOrd="8" destOrd="0" presId="urn:microsoft.com/office/officeart/2005/8/layout/radial5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08CB83B4-298B-4A7F-AB58-499907FEEEDC}" type="doc">
      <dgm:prSet loTypeId="urn:microsoft.com/office/officeart/2005/8/layout/hChevron3" loCatId="process" qsTypeId="urn:microsoft.com/office/officeart/2005/8/quickstyle/simple1" qsCatId="simple" csTypeId="urn:microsoft.com/office/officeart/2005/8/colors/accent5_2" csCatId="accent5" phldr="1"/>
      <dgm:spPr/>
    </dgm:pt>
    <dgm:pt modelId="{04ACF0F1-2425-4A3A-B501-CD4E33F06970}">
      <dgm:prSet phldrT="[Text]" custT="1"/>
      <dgm:spPr>
        <a:solidFill>
          <a:srgbClr val="193441"/>
        </a:solidFill>
      </dgm:spPr>
      <dgm:t>
        <a:bodyPr/>
        <a:lstStyle/>
        <a:p>
          <a:pPr rtl="0"/>
          <a:r>
            <a:rPr lang="en-US" sz="1600" b="1" dirty="0">
              <a:latin typeface="Roboto"/>
              <a:ea typeface="Roboto"/>
            </a:rPr>
            <a:t>Eat</a:t>
          </a:r>
        </a:p>
        <a:p>
          <a:pPr rtl="0"/>
          <a:r>
            <a:rPr lang="en-US" sz="1400" b="1" dirty="0">
              <a:latin typeface="Roboto"/>
              <a:ea typeface="Roboto"/>
            </a:rPr>
            <a:t>(0-3months)</a:t>
          </a:r>
          <a:endParaRPr lang="en-CA" sz="1400" b="1" dirty="0">
            <a:latin typeface="Roboto"/>
            <a:ea typeface="Roboto"/>
          </a:endParaRPr>
        </a:p>
      </dgm:t>
    </dgm:pt>
    <dgm:pt modelId="{36EC219D-14D0-4223-9B74-AE824DE6CAB1}" type="parTrans" cxnId="{37260778-3CF1-4276-8C9E-6D1CF910E7FD}">
      <dgm:prSet/>
      <dgm:spPr/>
      <dgm:t>
        <a:bodyPr/>
        <a:lstStyle/>
        <a:p>
          <a:endParaRPr lang="en-CA"/>
        </a:p>
      </dgm:t>
    </dgm:pt>
    <dgm:pt modelId="{B671A182-462A-43C8-85F5-F789D22BF51B}" type="sibTrans" cxnId="{37260778-3CF1-4276-8C9E-6D1CF910E7FD}">
      <dgm:prSet/>
      <dgm:spPr/>
      <dgm:t>
        <a:bodyPr/>
        <a:lstStyle/>
        <a:p>
          <a:endParaRPr lang="en-CA"/>
        </a:p>
      </dgm:t>
    </dgm:pt>
    <dgm:pt modelId="{CAFC0AE3-8F6E-4725-96B1-31208E5E3221}">
      <dgm:prSet phldrT="[Text]" custT="1"/>
      <dgm:spPr>
        <a:solidFill>
          <a:srgbClr val="435D74"/>
        </a:solidFill>
      </dgm:spPr>
      <dgm:t>
        <a:bodyPr/>
        <a:lstStyle/>
        <a:p>
          <a:r>
            <a:rPr lang="en-US" sz="1600" b="1">
              <a:latin typeface="Roboto"/>
              <a:ea typeface="Roboto"/>
            </a:rPr>
            <a:t>Accelerate </a:t>
          </a:r>
        </a:p>
        <a:p>
          <a:r>
            <a:rPr lang="en-US" sz="1400" b="1">
              <a:latin typeface="Roboto"/>
              <a:ea typeface="Roboto"/>
            </a:rPr>
            <a:t>(3-6 months)</a:t>
          </a:r>
          <a:endParaRPr lang="en-CA" sz="1400" b="1">
            <a:latin typeface="Roboto"/>
            <a:ea typeface="Roboto"/>
          </a:endParaRPr>
        </a:p>
      </dgm:t>
    </dgm:pt>
    <dgm:pt modelId="{7DA8E62B-DC3B-4964-88E1-B12FCBCD1382}" type="parTrans" cxnId="{7B19DD0C-4866-4D3D-9F82-25433CBB46F8}">
      <dgm:prSet/>
      <dgm:spPr/>
      <dgm:t>
        <a:bodyPr/>
        <a:lstStyle/>
        <a:p>
          <a:endParaRPr lang="en-CA"/>
        </a:p>
      </dgm:t>
    </dgm:pt>
    <dgm:pt modelId="{C8D9051E-EF42-43E4-82D5-C4AAEDC369A4}" type="sibTrans" cxnId="{7B19DD0C-4866-4D3D-9F82-25433CBB46F8}">
      <dgm:prSet/>
      <dgm:spPr/>
      <dgm:t>
        <a:bodyPr/>
        <a:lstStyle/>
        <a:p>
          <a:endParaRPr lang="en-CA"/>
        </a:p>
      </dgm:t>
    </dgm:pt>
    <dgm:pt modelId="{AED28D37-552F-42A5-B130-F505E0889A34}">
      <dgm:prSet phldrT="[Text]" custT="1"/>
      <dgm:spPr>
        <a:solidFill>
          <a:srgbClr val="5F7D95"/>
        </a:solidFill>
      </dgm:spPr>
      <dgm:t>
        <a:bodyPr/>
        <a:lstStyle/>
        <a:p>
          <a:r>
            <a:rPr lang="en-US" sz="1600" b="1" dirty="0">
              <a:latin typeface="Roboto"/>
              <a:ea typeface="Roboto"/>
            </a:rPr>
            <a:t>Transform </a:t>
          </a:r>
        </a:p>
        <a:p>
          <a:r>
            <a:rPr lang="en-US" sz="1400" b="1" dirty="0">
              <a:latin typeface="Roboto"/>
              <a:ea typeface="Roboto"/>
            </a:rPr>
            <a:t>(6 months +)</a:t>
          </a:r>
          <a:endParaRPr lang="en-CA" sz="1400" b="1" dirty="0">
            <a:latin typeface="Roboto"/>
            <a:ea typeface="Roboto"/>
          </a:endParaRPr>
        </a:p>
      </dgm:t>
    </dgm:pt>
    <dgm:pt modelId="{CF6B8D41-DBFE-4DEB-9F25-874B5834DCD7}" type="parTrans" cxnId="{DAB5BD62-AB9C-41BB-9847-1B46CE69BDA4}">
      <dgm:prSet/>
      <dgm:spPr/>
      <dgm:t>
        <a:bodyPr/>
        <a:lstStyle/>
        <a:p>
          <a:endParaRPr lang="en-CA"/>
        </a:p>
      </dgm:t>
    </dgm:pt>
    <dgm:pt modelId="{0B13C09D-3F25-4B5B-A6E9-1E86DFA5F01F}" type="sibTrans" cxnId="{DAB5BD62-AB9C-41BB-9847-1B46CE69BDA4}">
      <dgm:prSet/>
      <dgm:spPr/>
      <dgm:t>
        <a:bodyPr/>
        <a:lstStyle/>
        <a:p>
          <a:endParaRPr lang="en-CA"/>
        </a:p>
      </dgm:t>
    </dgm:pt>
    <dgm:pt modelId="{01CD6A30-B136-4B9B-8C37-D2CAAA2ED249}" type="pres">
      <dgm:prSet presAssocID="{08CB83B4-298B-4A7F-AB58-499907FEEEDC}" presName="Name0" presStyleCnt="0">
        <dgm:presLayoutVars>
          <dgm:dir/>
          <dgm:resizeHandles val="exact"/>
        </dgm:presLayoutVars>
      </dgm:prSet>
      <dgm:spPr/>
    </dgm:pt>
    <dgm:pt modelId="{E0115350-0AA4-462E-B3D3-228E336CC148}" type="pres">
      <dgm:prSet presAssocID="{04ACF0F1-2425-4A3A-B501-CD4E33F06970}" presName="parTxOnly" presStyleLbl="node1" presStyleIdx="0" presStyleCnt="3">
        <dgm:presLayoutVars>
          <dgm:bulletEnabled val="1"/>
        </dgm:presLayoutVars>
      </dgm:prSet>
      <dgm:spPr/>
    </dgm:pt>
    <dgm:pt modelId="{44A48A2E-CB1A-4C85-8792-E4F7DE55CECF}" type="pres">
      <dgm:prSet presAssocID="{B671A182-462A-43C8-85F5-F789D22BF51B}" presName="parSpace" presStyleCnt="0"/>
      <dgm:spPr/>
    </dgm:pt>
    <dgm:pt modelId="{74DB8106-A4E7-4C93-A9D9-9A26DD235D7D}" type="pres">
      <dgm:prSet presAssocID="{CAFC0AE3-8F6E-4725-96B1-31208E5E3221}" presName="parTxOnly" presStyleLbl="node1" presStyleIdx="1" presStyleCnt="3">
        <dgm:presLayoutVars>
          <dgm:bulletEnabled val="1"/>
        </dgm:presLayoutVars>
      </dgm:prSet>
      <dgm:spPr/>
    </dgm:pt>
    <dgm:pt modelId="{2F772323-4913-409C-BBC0-25AD084E19E7}" type="pres">
      <dgm:prSet presAssocID="{C8D9051E-EF42-43E4-82D5-C4AAEDC369A4}" presName="parSpace" presStyleCnt="0"/>
      <dgm:spPr/>
    </dgm:pt>
    <dgm:pt modelId="{9AAD9B0F-384F-46F7-B8C5-406D2DDF6AE8}" type="pres">
      <dgm:prSet presAssocID="{AED28D37-552F-42A5-B130-F505E0889A34}" presName="parTxOnly" presStyleLbl="node1" presStyleIdx="2" presStyleCnt="3">
        <dgm:presLayoutVars>
          <dgm:bulletEnabled val="1"/>
        </dgm:presLayoutVars>
      </dgm:prSet>
      <dgm:spPr/>
    </dgm:pt>
  </dgm:ptLst>
  <dgm:cxnLst>
    <dgm:cxn modelId="{7B19DD0C-4866-4D3D-9F82-25433CBB46F8}" srcId="{08CB83B4-298B-4A7F-AB58-499907FEEEDC}" destId="{CAFC0AE3-8F6E-4725-96B1-31208E5E3221}" srcOrd="1" destOrd="0" parTransId="{7DA8E62B-DC3B-4964-88E1-B12FCBCD1382}" sibTransId="{C8D9051E-EF42-43E4-82D5-C4AAEDC369A4}"/>
    <dgm:cxn modelId="{FBE79523-1E5A-42D8-BC2E-7B107DE4C4B0}" type="presOf" srcId="{04ACF0F1-2425-4A3A-B501-CD4E33F06970}" destId="{E0115350-0AA4-462E-B3D3-228E336CC148}" srcOrd="0" destOrd="0" presId="urn:microsoft.com/office/officeart/2005/8/layout/hChevron3"/>
    <dgm:cxn modelId="{DAB5BD62-AB9C-41BB-9847-1B46CE69BDA4}" srcId="{08CB83B4-298B-4A7F-AB58-499907FEEEDC}" destId="{AED28D37-552F-42A5-B130-F505E0889A34}" srcOrd="2" destOrd="0" parTransId="{CF6B8D41-DBFE-4DEB-9F25-874B5834DCD7}" sibTransId="{0B13C09D-3F25-4B5B-A6E9-1E86DFA5F01F}"/>
    <dgm:cxn modelId="{37260778-3CF1-4276-8C9E-6D1CF910E7FD}" srcId="{08CB83B4-298B-4A7F-AB58-499907FEEEDC}" destId="{04ACF0F1-2425-4A3A-B501-CD4E33F06970}" srcOrd="0" destOrd="0" parTransId="{36EC219D-14D0-4223-9B74-AE824DE6CAB1}" sibTransId="{B671A182-462A-43C8-85F5-F789D22BF51B}"/>
    <dgm:cxn modelId="{A9D2937A-EF55-430B-9A65-F691FD22674D}" type="presOf" srcId="{08CB83B4-298B-4A7F-AB58-499907FEEEDC}" destId="{01CD6A30-B136-4B9B-8C37-D2CAAA2ED249}" srcOrd="0" destOrd="0" presId="urn:microsoft.com/office/officeart/2005/8/layout/hChevron3"/>
    <dgm:cxn modelId="{58535BAC-3B3C-4905-B2E9-AE00308CA623}" type="presOf" srcId="{CAFC0AE3-8F6E-4725-96B1-31208E5E3221}" destId="{74DB8106-A4E7-4C93-A9D9-9A26DD235D7D}" srcOrd="0" destOrd="0" presId="urn:microsoft.com/office/officeart/2005/8/layout/hChevron3"/>
    <dgm:cxn modelId="{89F654B6-D2B8-45B8-B799-885535810FA3}" type="presOf" srcId="{AED28D37-552F-42A5-B130-F505E0889A34}" destId="{9AAD9B0F-384F-46F7-B8C5-406D2DDF6AE8}" srcOrd="0" destOrd="0" presId="urn:microsoft.com/office/officeart/2005/8/layout/hChevron3"/>
    <dgm:cxn modelId="{E3D2130E-FC27-4EC8-BECD-A4CBBAF0D51B}" type="presParOf" srcId="{01CD6A30-B136-4B9B-8C37-D2CAAA2ED249}" destId="{E0115350-0AA4-462E-B3D3-228E336CC148}" srcOrd="0" destOrd="0" presId="urn:microsoft.com/office/officeart/2005/8/layout/hChevron3"/>
    <dgm:cxn modelId="{BA53C45C-B8F3-4BF9-86B4-BE1FD3A070A3}" type="presParOf" srcId="{01CD6A30-B136-4B9B-8C37-D2CAAA2ED249}" destId="{44A48A2E-CB1A-4C85-8792-E4F7DE55CECF}" srcOrd="1" destOrd="0" presId="urn:microsoft.com/office/officeart/2005/8/layout/hChevron3"/>
    <dgm:cxn modelId="{31A3CE2D-F27B-4CE6-9A5E-6042DDD1E084}" type="presParOf" srcId="{01CD6A30-B136-4B9B-8C37-D2CAAA2ED249}" destId="{74DB8106-A4E7-4C93-A9D9-9A26DD235D7D}" srcOrd="2" destOrd="0" presId="urn:microsoft.com/office/officeart/2005/8/layout/hChevron3"/>
    <dgm:cxn modelId="{AE793931-58D2-43CF-B35A-7B09AE9E82D9}" type="presParOf" srcId="{01CD6A30-B136-4B9B-8C37-D2CAAA2ED249}" destId="{2F772323-4913-409C-BBC0-25AD084E19E7}" srcOrd="3" destOrd="0" presId="urn:microsoft.com/office/officeart/2005/8/layout/hChevron3"/>
    <dgm:cxn modelId="{F90FC91B-7007-4E48-9B65-605D704C9C71}" type="presParOf" srcId="{01CD6A30-B136-4B9B-8C37-D2CAAA2ED249}" destId="{9AAD9B0F-384F-46F7-B8C5-406D2DDF6AE8}" srcOrd="4" destOrd="0" presId="urn:microsoft.com/office/officeart/2005/8/layout/hChevron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90810CB-F15C-B448-B33F-C468D55833DD}">
      <dsp:nvSpPr>
        <dsp:cNvPr id="0" name=""/>
        <dsp:cNvSpPr/>
      </dsp:nvSpPr>
      <dsp:spPr>
        <a:xfrm>
          <a:off x="3351609" y="1996942"/>
          <a:ext cx="1424781" cy="1424781"/>
        </a:xfrm>
        <a:prstGeom prst="ellipse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9210" tIns="29210" rIns="29210" bIns="29210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300" kern="1200">
              <a:latin typeface="Roboto" panose="02000000000000000000" pitchFamily="2" charset="0"/>
              <a:ea typeface="Roboto" panose="02000000000000000000" pitchFamily="2" charset="0"/>
            </a:rPr>
            <a:t>4-Sided Benefit</a:t>
          </a:r>
        </a:p>
      </dsp:txBody>
      <dsp:txXfrm>
        <a:off x="3560263" y="2205596"/>
        <a:ext cx="1007473" cy="1007473"/>
      </dsp:txXfrm>
    </dsp:sp>
    <dsp:sp modelId="{CE652753-E214-BF4D-87C0-F1721975076F}">
      <dsp:nvSpPr>
        <dsp:cNvPr id="0" name=""/>
        <dsp:cNvSpPr/>
      </dsp:nvSpPr>
      <dsp:spPr>
        <a:xfrm rot="16200000">
          <a:off x="3913169" y="1478682"/>
          <a:ext cx="301660" cy="484425"/>
        </a:xfrm>
        <a:prstGeom prst="rightArrow">
          <a:avLst>
            <a:gd name="adj1" fmla="val 60000"/>
            <a:gd name="adj2" fmla="val 50000"/>
          </a:avLst>
        </a:prstGeom>
        <a:solidFill>
          <a:schemeClr val="accent3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200" kern="1200"/>
        </a:p>
      </dsp:txBody>
      <dsp:txXfrm>
        <a:off x="3958418" y="1620816"/>
        <a:ext cx="211162" cy="290655"/>
      </dsp:txXfrm>
    </dsp:sp>
    <dsp:sp modelId="{FBE2E009-6DBC-9E49-BB78-3A3A7382B89A}">
      <dsp:nvSpPr>
        <dsp:cNvPr id="0" name=""/>
        <dsp:cNvSpPr/>
      </dsp:nvSpPr>
      <dsp:spPr>
        <a:xfrm>
          <a:off x="3351609" y="2990"/>
          <a:ext cx="1424781" cy="1424781"/>
        </a:xfrm>
        <a:prstGeom prst="ellipse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marL="0" lvl="0" indent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kern="1200">
              <a:latin typeface="Roboto" panose="02000000000000000000" pitchFamily="2" charset="0"/>
              <a:ea typeface="Roboto" panose="02000000000000000000" pitchFamily="2" charset="0"/>
            </a:rPr>
            <a:t>Gig workers</a:t>
          </a:r>
        </a:p>
        <a:p>
          <a:pPr marL="57150" lvl="1" indent="-57150" algn="l" defTabSz="4000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900" kern="1200">
              <a:latin typeface="Roboto" panose="02000000000000000000" pitchFamily="2" charset="0"/>
              <a:ea typeface="Roboto" panose="02000000000000000000" pitchFamily="2" charset="0"/>
            </a:rPr>
            <a:t>Diverse opportunities to engage</a:t>
          </a:r>
        </a:p>
        <a:p>
          <a:pPr marL="57150" lvl="1" indent="-57150" algn="l" defTabSz="4000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900" kern="1200">
              <a:latin typeface="Roboto" panose="02000000000000000000" pitchFamily="2" charset="0"/>
              <a:ea typeface="Roboto" panose="02000000000000000000" pitchFamily="2" charset="0"/>
            </a:rPr>
            <a:t>Higher compensation</a:t>
          </a:r>
        </a:p>
      </dsp:txBody>
      <dsp:txXfrm>
        <a:off x="3560263" y="211644"/>
        <a:ext cx="1007473" cy="1007473"/>
      </dsp:txXfrm>
    </dsp:sp>
    <dsp:sp modelId="{9A069A0A-EC9E-FD4C-B529-E9AA1DA3F32C}">
      <dsp:nvSpPr>
        <dsp:cNvPr id="0" name=""/>
        <dsp:cNvSpPr/>
      </dsp:nvSpPr>
      <dsp:spPr>
        <a:xfrm>
          <a:off x="4901608" y="2467120"/>
          <a:ext cx="301660" cy="484425"/>
        </a:xfrm>
        <a:prstGeom prst="rightArrow">
          <a:avLst>
            <a:gd name="adj1" fmla="val 60000"/>
            <a:gd name="adj2" fmla="val 50000"/>
          </a:avLst>
        </a:prstGeom>
        <a:solidFill>
          <a:schemeClr val="accent3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200" kern="1200"/>
        </a:p>
      </dsp:txBody>
      <dsp:txXfrm>
        <a:off x="4901608" y="2564005"/>
        <a:ext cx="211162" cy="290655"/>
      </dsp:txXfrm>
    </dsp:sp>
    <dsp:sp modelId="{434A9E24-A550-8544-BC1C-FC9C8CB0E2B7}">
      <dsp:nvSpPr>
        <dsp:cNvPr id="0" name=""/>
        <dsp:cNvSpPr/>
      </dsp:nvSpPr>
      <dsp:spPr>
        <a:xfrm>
          <a:off x="5345561" y="1996942"/>
          <a:ext cx="1424781" cy="1424781"/>
        </a:xfrm>
        <a:prstGeom prst="ellipse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marL="0" lvl="0" indent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kern="1200">
              <a:latin typeface="Roboto" panose="02000000000000000000" pitchFamily="2" charset="0"/>
              <a:ea typeface="Roboto" panose="02000000000000000000" pitchFamily="2" charset="0"/>
            </a:rPr>
            <a:t>Retailers</a:t>
          </a:r>
        </a:p>
        <a:p>
          <a:pPr marL="57150" lvl="1" indent="-57150" algn="l" defTabSz="4000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900" kern="1200">
              <a:latin typeface="Roboto" panose="02000000000000000000" pitchFamily="2" charset="0"/>
              <a:ea typeface="Roboto" panose="02000000000000000000" pitchFamily="2" charset="0"/>
            </a:rPr>
            <a:t>Receive data intensive reports to better meet customer demands</a:t>
          </a:r>
        </a:p>
      </dsp:txBody>
      <dsp:txXfrm>
        <a:off x="5554215" y="2205596"/>
        <a:ext cx="1007473" cy="1007473"/>
      </dsp:txXfrm>
    </dsp:sp>
    <dsp:sp modelId="{A6943E6B-6235-964E-BF41-67ADA6B4C29C}">
      <dsp:nvSpPr>
        <dsp:cNvPr id="0" name=""/>
        <dsp:cNvSpPr/>
      </dsp:nvSpPr>
      <dsp:spPr>
        <a:xfrm rot="5400000">
          <a:off x="3913169" y="3455559"/>
          <a:ext cx="301660" cy="484425"/>
        </a:xfrm>
        <a:prstGeom prst="rightArrow">
          <a:avLst>
            <a:gd name="adj1" fmla="val 60000"/>
            <a:gd name="adj2" fmla="val 50000"/>
          </a:avLst>
        </a:prstGeom>
        <a:solidFill>
          <a:schemeClr val="accent3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200" kern="1200"/>
        </a:p>
      </dsp:txBody>
      <dsp:txXfrm>
        <a:off x="3958418" y="3507195"/>
        <a:ext cx="211162" cy="290655"/>
      </dsp:txXfrm>
    </dsp:sp>
    <dsp:sp modelId="{0BDE9BF4-AAB2-8B48-B735-33A5352F2AB0}">
      <dsp:nvSpPr>
        <dsp:cNvPr id="0" name=""/>
        <dsp:cNvSpPr/>
      </dsp:nvSpPr>
      <dsp:spPr>
        <a:xfrm>
          <a:off x="3351609" y="3990894"/>
          <a:ext cx="1424781" cy="1424781"/>
        </a:xfrm>
        <a:prstGeom prst="ellipse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marL="0" lvl="0" indent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kern="1200">
              <a:latin typeface="Roboto" panose="02000000000000000000" pitchFamily="2" charset="0"/>
              <a:ea typeface="Roboto" panose="02000000000000000000" pitchFamily="2" charset="0"/>
            </a:rPr>
            <a:t>Consumers</a:t>
          </a:r>
        </a:p>
        <a:p>
          <a:pPr marL="57150" lvl="1" indent="-57150" algn="l" defTabSz="4000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900" kern="1200">
              <a:latin typeface="Roboto" panose="02000000000000000000" pitchFamily="2" charset="0"/>
              <a:ea typeface="Roboto" panose="02000000000000000000" pitchFamily="2" charset="0"/>
            </a:rPr>
            <a:t>Increased user experience to shop recipes and streamline process</a:t>
          </a:r>
        </a:p>
      </dsp:txBody>
      <dsp:txXfrm>
        <a:off x="3560263" y="4199548"/>
        <a:ext cx="1007473" cy="1007473"/>
      </dsp:txXfrm>
    </dsp:sp>
    <dsp:sp modelId="{D26D5128-AE91-C147-B238-53AA41FB62D9}">
      <dsp:nvSpPr>
        <dsp:cNvPr id="0" name=""/>
        <dsp:cNvSpPr/>
      </dsp:nvSpPr>
      <dsp:spPr>
        <a:xfrm rot="10800000">
          <a:off x="2924731" y="2467120"/>
          <a:ext cx="301660" cy="484425"/>
        </a:xfrm>
        <a:prstGeom prst="rightArrow">
          <a:avLst>
            <a:gd name="adj1" fmla="val 60000"/>
            <a:gd name="adj2" fmla="val 50000"/>
          </a:avLst>
        </a:prstGeom>
        <a:solidFill>
          <a:schemeClr val="accent3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200" kern="1200"/>
        </a:p>
      </dsp:txBody>
      <dsp:txXfrm rot="10800000">
        <a:off x="3015229" y="2564005"/>
        <a:ext cx="211162" cy="290655"/>
      </dsp:txXfrm>
    </dsp:sp>
    <dsp:sp modelId="{4F0F2C1D-50AC-CF49-B189-6501A269F865}">
      <dsp:nvSpPr>
        <dsp:cNvPr id="0" name=""/>
        <dsp:cNvSpPr/>
      </dsp:nvSpPr>
      <dsp:spPr>
        <a:xfrm>
          <a:off x="1357657" y="1996942"/>
          <a:ext cx="1424781" cy="1424781"/>
        </a:xfrm>
        <a:prstGeom prst="ellipse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marL="0" lvl="0" indent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kern="1200">
              <a:latin typeface="Roboto" panose="02000000000000000000" pitchFamily="2" charset="0"/>
              <a:ea typeface="Roboto" panose="02000000000000000000" pitchFamily="2" charset="0"/>
            </a:rPr>
            <a:t>Brands</a:t>
          </a:r>
        </a:p>
        <a:p>
          <a:pPr marL="57150" lvl="1" indent="-57150" algn="l" defTabSz="4000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900" kern="1200">
              <a:latin typeface="Roboto" panose="02000000000000000000" pitchFamily="2" charset="0"/>
              <a:ea typeface="Roboto" panose="02000000000000000000" pitchFamily="2" charset="0"/>
            </a:rPr>
            <a:t>Advertising products in recipes and on platform</a:t>
          </a:r>
        </a:p>
      </dsp:txBody>
      <dsp:txXfrm>
        <a:off x="1566311" y="2205596"/>
        <a:ext cx="1007473" cy="1007473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0115350-0AA4-462E-B3D3-228E336CC148}">
      <dsp:nvSpPr>
        <dsp:cNvPr id="0" name=""/>
        <dsp:cNvSpPr/>
      </dsp:nvSpPr>
      <dsp:spPr>
        <a:xfrm>
          <a:off x="4128" y="666681"/>
          <a:ext cx="3610119" cy="1444047"/>
        </a:xfrm>
        <a:prstGeom prst="homePlate">
          <a:avLst/>
        </a:prstGeom>
        <a:solidFill>
          <a:srgbClr val="193441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5344" tIns="42672" rIns="21336" bIns="42672" numCol="1" spcCol="1270" anchor="ctr" anchorCtr="0">
          <a:noAutofit/>
        </a:bodyPr>
        <a:lstStyle/>
        <a:p>
          <a:pPr marL="0" lvl="0" indent="0" algn="ctr" defTabSz="7112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b="1" kern="1200" dirty="0">
              <a:latin typeface="Roboto"/>
              <a:ea typeface="Roboto"/>
            </a:rPr>
            <a:t>Eat</a:t>
          </a:r>
        </a:p>
        <a:p>
          <a:pPr marL="0" lvl="0" indent="0" algn="ctr" defTabSz="7112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b="1" kern="1200" dirty="0">
              <a:latin typeface="Roboto"/>
              <a:ea typeface="Roboto"/>
            </a:rPr>
            <a:t>(0-3months)</a:t>
          </a:r>
          <a:endParaRPr lang="en-CA" sz="1400" b="1" kern="1200" dirty="0">
            <a:latin typeface="Roboto"/>
            <a:ea typeface="Roboto"/>
          </a:endParaRPr>
        </a:p>
      </dsp:txBody>
      <dsp:txXfrm>
        <a:off x="4128" y="666681"/>
        <a:ext cx="3249107" cy="1444047"/>
      </dsp:txXfrm>
    </dsp:sp>
    <dsp:sp modelId="{74DB8106-A4E7-4C93-A9D9-9A26DD235D7D}">
      <dsp:nvSpPr>
        <dsp:cNvPr id="0" name=""/>
        <dsp:cNvSpPr/>
      </dsp:nvSpPr>
      <dsp:spPr>
        <a:xfrm>
          <a:off x="2892223" y="666681"/>
          <a:ext cx="3610119" cy="1444047"/>
        </a:xfrm>
        <a:prstGeom prst="chevron">
          <a:avLst/>
        </a:prstGeom>
        <a:solidFill>
          <a:srgbClr val="435D74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008" tIns="42672" rIns="21336" bIns="42672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b="1" kern="1200">
              <a:latin typeface="Roboto"/>
              <a:ea typeface="Roboto"/>
            </a:rPr>
            <a:t>Accelerate </a:t>
          </a:r>
        </a:p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b="1" kern="1200">
              <a:latin typeface="Roboto"/>
              <a:ea typeface="Roboto"/>
            </a:rPr>
            <a:t>(3-6 months)</a:t>
          </a:r>
          <a:endParaRPr lang="en-CA" sz="1400" b="1" kern="1200">
            <a:latin typeface="Roboto"/>
            <a:ea typeface="Roboto"/>
          </a:endParaRPr>
        </a:p>
      </dsp:txBody>
      <dsp:txXfrm>
        <a:off x="3614247" y="666681"/>
        <a:ext cx="2166072" cy="1444047"/>
      </dsp:txXfrm>
    </dsp:sp>
    <dsp:sp modelId="{9AAD9B0F-384F-46F7-B8C5-406D2DDF6AE8}">
      <dsp:nvSpPr>
        <dsp:cNvPr id="0" name=""/>
        <dsp:cNvSpPr/>
      </dsp:nvSpPr>
      <dsp:spPr>
        <a:xfrm>
          <a:off x="5780319" y="666681"/>
          <a:ext cx="3610119" cy="1444047"/>
        </a:xfrm>
        <a:prstGeom prst="chevron">
          <a:avLst/>
        </a:prstGeom>
        <a:solidFill>
          <a:srgbClr val="5F7D95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008" tIns="42672" rIns="21336" bIns="42672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b="1" kern="1200" dirty="0">
              <a:latin typeface="Roboto"/>
              <a:ea typeface="Roboto"/>
            </a:rPr>
            <a:t>Transform </a:t>
          </a:r>
        </a:p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b="1" kern="1200" dirty="0">
              <a:latin typeface="Roboto"/>
              <a:ea typeface="Roboto"/>
            </a:rPr>
            <a:t>(6 months +)</a:t>
          </a:r>
          <a:endParaRPr lang="en-CA" sz="1400" b="1" kern="1200" dirty="0">
            <a:latin typeface="Roboto"/>
            <a:ea typeface="Roboto"/>
          </a:endParaRPr>
        </a:p>
      </dsp:txBody>
      <dsp:txXfrm>
        <a:off x="6502343" y="666681"/>
        <a:ext cx="2166072" cy="1444047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radial5">
  <dgm:title val=""/>
  <dgm:desc val=""/>
  <dgm:catLst>
    <dgm:cat type="relationship" pri="23000"/>
    <dgm:cat type="cycle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Name0">
    <dgm:varLst>
      <dgm:chMax val="1"/>
      <dgm:dir/>
      <dgm:animLvl val="ctr"/>
      <dgm:resizeHandles val="exact"/>
    </dgm:varLst>
    <dgm:choose name="Name1">
      <dgm:if name="Name2" func="var" arg="dir" op="equ" val="norm">
        <dgm:alg type="cycle">
          <dgm:param type="stAng" val="0"/>
          <dgm:param type="spanAng" val="360"/>
          <dgm:param type="ctrShpMap" val="fNode"/>
        </dgm:alg>
      </dgm:if>
      <dgm:else name="Name3">
        <dgm:alg type="cycle">
          <dgm:param type="stAng" val="0"/>
          <dgm:param type="spanAng" val="-360"/>
          <dgm:param type="ctrShpMap" val="fNode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parTrans" refType="w" refFor="ch" refForName="centerShape" fact="0.4"/>
      <dgm:constr type="w" for="ch" forName="node" refType="w" refFor="ch" refForName="centerShape" op="equ" fact="1.25"/>
      <dgm:constr type="sp" refType="w" refFor="ch" refForName="centerShape" op="equ" fact="0.4"/>
      <dgm:constr type="sibSp" refType="w" refFor="ch" refForName="node" fact="0.3"/>
      <dgm:constr type="primFontSz" for="ch" forName="centerShape" val="65"/>
      <dgm:constr type="primFontSz" for="des" forName="node" op="equ" val="65"/>
      <dgm:constr type="primFontSz" for="des" forName="node" refType="primFontSz" refFor="ch" refForName="centerShape" op="lte"/>
      <dgm:constr type="primFontSz" for="des" forName="connectorText" op="equ" val="55"/>
      <dgm:constr type="primFontSz" for="des" forName="connectorText" refType="primFontSz" refFor="ch" refForName="centerShape" op="lte" fact="0.8"/>
      <dgm:constr type="primFontSz" for="des" forName="connectorText" refType="primFontSz" refFor="des" refForName="node" op="lte"/>
    </dgm:constrLst>
    <dgm:choose name="Name4">
      <dgm:if name="Name5" axis="ch ch" ptType="node node" st="1 1" cnt="1 0" func="cnt" op="lte" val="6">
        <dgm:ruleLst>
          <dgm:rule type="w" for="ch" forName="node" val="NaN" fact="1" max="NaN"/>
        </dgm:ruleLst>
      </dgm:if>
      <dgm:if name="Name6" axis="ch ch" ptType="node node" st="1 1" cnt="1 0" func="cnt" op="lte" val="8">
        <dgm:ruleLst>
          <dgm:rule type="w" for="ch" forName="node" val="NaN" fact="0.9" max="NaN"/>
        </dgm:ruleLst>
      </dgm:if>
      <dgm:if name="Name7" axis="ch ch" ptType="node node" st="1 1" cnt="1 0" func="cnt" op="lte" val="10">
        <dgm:ruleLst>
          <dgm:rule type="w" for="ch" forName="node" val="NaN" fact="0.8" max="NaN"/>
        </dgm:ruleLst>
      </dgm:if>
      <dgm:if name="Name8" axis="ch ch" ptType="node node" st="1 1" cnt="1 0" func="cnt" op="lte" val="12">
        <dgm:ruleLst>
          <dgm:rule type="w" for="ch" forName="node" val="NaN" fact="0.7" max="NaN"/>
        </dgm:ruleLst>
      </dgm:if>
      <dgm:if name="Name9" axis="ch ch" ptType="node node" st="1 1" cnt="1 0" func="cnt" op="lte" val="14">
        <dgm:ruleLst>
          <dgm:rule type="w" for="ch" forName="node" val="NaN" fact="0.6" max="NaN"/>
        </dgm:ruleLst>
      </dgm:if>
      <dgm:else name="Name10">
        <dgm:ruleLst>
          <dgm:rule type="w" for="ch" forName="node" val="NaN" fact="0.5" max="NaN"/>
        </dgm:ruleLst>
      </dgm:else>
    </dgm:choose>
    <dgm:forEach name="Name11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forEach name="Name12" axis="ch">
        <dgm:forEach name="Name13" axis="self" ptType="parTrans">
          <dgm:layoutNode name="parTrans" styleLbl="sibTrans2D1">
            <dgm:alg type="conn">
              <dgm:param type="begPts" val="auto"/>
              <dgm:param type="endPts" val="auto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h" refType="w" fact="0.85"/>
            </dgm:constrLst>
            <dgm:ruleLst/>
            <dgm:layoutNode name="connectorText">
              <dgm:alg type="tx">
                <dgm:param type="autoTxRot" val="grav"/>
              </dgm:alg>
              <dgm:shape xmlns:r="http://schemas.openxmlformats.org/officeDocument/2006/relationships" type="conn" r:blip="" hideGeom="1">
                <dgm:adjLst/>
              </dgm:shape>
              <dgm:presOf axis="self"/>
              <dgm:constrLst>
                <dgm:constr type="lMarg"/>
                <dgm:constr type="rMarg"/>
                <dgm:constr type="tMarg"/>
                <dgm:constr type="bMarg"/>
              </dgm:constrLst>
              <dgm:ruleLst>
                <dgm:rule type="primFontSz" val="5" fact="NaN" max="NaN"/>
              </dgm:ruleLst>
            </dgm:layoutNode>
          </dgm:layoutNode>
        </dgm:forEach>
        <dgm:forEach name="Name14" axis="self" ptType="node">
          <dgm:layoutNode name="node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presOf axis="desOrSelf" ptType="node"/>
            <dgm:constrLst>
              <dgm:constr type="h" refType="w"/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w" val="INF" fact="NaN" max="NaN"/>
              <dgm:rule type="primFontSz" val="5" fact="NaN" max="NaN"/>
            </dgm:ruleLst>
          </dgm:layoutNode>
        </dgm:forEach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Chevron3">
  <dgm:title val=""/>
  <dgm:desc val=""/>
  <dgm:catLst>
    <dgm:cat type="process" pri="10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root des" func="maxDepth" op="gte" val="2">
        <dgm:constrLst>
          <dgm:constr type="w" for="ch" forName="parAndChTx" refType="w"/>
          <dgm:constr type="primFontSz" for="ch" ptType="node" op="equ"/>
          <dgm:constr type="w" for="ch" forName="parAndChSpace" refType="w" refFor="ch" refForName="parAndChTx" fact="-0.2"/>
          <dgm:constr type="w" for="ch" ptType="sibTrans" op="equ"/>
        </dgm:constrLst>
        <dgm:ruleLst/>
        <dgm:forEach name="Name6" axis="ch" ptType="node">
          <dgm:layoutNode name="parAndChTx">
            <dgm:varLst>
              <dgm:bulletEnabled val="1"/>
            </dgm:varLst>
            <dgm:alg type="tx"/>
            <dgm:choose name="Name7">
              <dgm:if name="Name8" func="var" arg="dir" op="equ" val="norm">
                <dgm:choose name="Name9">
                  <dgm:if name="Name10" axis="self" ptType="node" func="pos" op="equ" val="1">
                    <dgm:shape xmlns:r="http://schemas.openxmlformats.org/officeDocument/2006/relationships" type="homePlate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4"/>
                    </dgm:constrLst>
                  </dgm:if>
                  <dgm:else name="Name11">
                    <dgm:shape xmlns:r="http://schemas.openxmlformats.org/officeDocument/2006/relationships" type="chevron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1"/>
                    </dgm:constrLst>
                  </dgm:else>
                </dgm:choose>
              </dgm:if>
              <dgm:else name="Name12">
                <dgm:choose name="Name13">
                  <dgm:if name="Name14" axis="self" ptType="node" func="pos" op="equ" val="1">
                    <dgm:shape xmlns:r="http://schemas.openxmlformats.org/officeDocument/2006/relationships" rot="180" type="homePlate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4"/>
                      <dgm:constr type="rMarg" refType="w" fact="0.1"/>
                    </dgm:constrLst>
                  </dgm:if>
                  <dgm:else name="Name15">
                    <dgm:shape xmlns:r="http://schemas.openxmlformats.org/officeDocument/2006/relationships" rot="180" type="chevron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1"/>
                    </dgm:constrLst>
                  </dgm:else>
                </dgm:choose>
              </dgm:else>
            </dgm:choose>
            <dgm:ruleLst>
              <dgm:rule type="primFontSz" val="5" fact="NaN" max="NaN"/>
            </dgm:ruleLst>
          </dgm:layoutNode>
          <dgm:forEach name="Name16" axis="followSib" ptType="sibTrans" cnt="1">
            <dgm:layoutNode name="parAndCh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17">
        <dgm:constrLst>
          <dgm:constr type="w" for="ch" forName="parTxOnly" refType="w"/>
          <dgm:constr type="primFontSz" for="ch" ptType="node" op="equ"/>
          <dgm:constr type="w" for="ch" forName="parSpace" refType="w" refFor="ch" refForName="parTxOnly" fact="-0.2"/>
          <dgm:constr type="w" for="ch" ptType="sibTrans" op="equ"/>
        </dgm:constrLst>
        <dgm:ruleLst/>
        <dgm:forEach name="Name18" axis="ch" ptType="node">
          <dgm:layoutNode name="parTxOnly">
            <dgm:varLst>
              <dgm:bulletEnabled val="1"/>
            </dgm:varLst>
            <dgm:alg type="tx"/>
            <dgm:presOf axis="desOrSelf" ptType="node"/>
            <dgm:choose name="Name19">
              <dgm:if name="Name20" func="var" arg="dir" op="equ" val="norm">
                <dgm:choose name="Name21">
                  <dgm:if name="Name22" axis="self" ptType="node" func="pos" op="equ" val="1">
                    <dgm:shape xmlns:r="http://schemas.openxmlformats.org/officeDocument/2006/relationships" type="homePlate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42"/>
                      <dgm:constr type="rMarg" refType="primFontSz" fact="0.105"/>
                    </dgm:constrLst>
                  </dgm:if>
                  <dgm:else name="Name23">
                    <dgm:shape xmlns:r="http://schemas.openxmlformats.org/officeDocument/2006/relationships" type="chevron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315"/>
                      <dgm:constr type="rMarg" refType="primFontSz" fact="0.105"/>
                    </dgm:constrLst>
                  </dgm:else>
                </dgm:choose>
              </dgm:if>
              <dgm:else name="Name24">
                <dgm:choose name="Name25">
                  <dgm:if name="Name26" axis="self" ptType="node" func="pos" op="equ" val="1">
                    <dgm:shape xmlns:r="http://schemas.openxmlformats.org/officeDocument/2006/relationships" rot="180" type="homePlate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105"/>
                      <dgm:constr type="rMarg" refType="primFontSz" fact="0.42"/>
                    </dgm:constrLst>
                  </dgm:if>
                  <dgm:else name="Name27">
                    <dgm:shape xmlns:r="http://schemas.openxmlformats.org/officeDocument/2006/relationships" rot="180" type="chevron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105"/>
                      <dgm:constr type="rMarg" refType="primFontSz" fact="0.315"/>
                    </dgm:constrLst>
                  </dgm:else>
                </dgm:choose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49AC034-7414-AA4F-9C8C-39548A72EB3B}" type="datetimeFigureOut">
              <a:rPr lang="en-US" smtClean="0"/>
              <a:t>1/4/2022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AC550CB-0621-0241-821B-59AF9A3769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906786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AC550CB-0621-0241-821B-59AF9A3769E2}" type="slidenum">
              <a:rPr lang="en-US" smtClean="0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2700346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AC550CB-0621-0241-821B-59AF9A3769E2}" type="slidenum">
              <a:rPr lang="en-US" smtClean="0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495113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AC550CB-0621-0241-821B-59AF9A3769E2}" type="slidenum">
              <a:rPr lang="en-US" smtClean="0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2693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Quote slide" type="tx">
  <p:cSld name="Quote slide">
    <p:bg>
      <p:bgPr>
        <a:solidFill>
          <a:srgbClr val="193441"/>
        </a:solidFill>
        <a:effectLst/>
      </p:bgPr>
    </p:bg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>
            <a:spLocks noGrp="1"/>
          </p:cNvSpPr>
          <p:nvPr>
            <p:ph type="title"/>
          </p:nvPr>
        </p:nvSpPr>
        <p:spPr>
          <a:xfrm>
            <a:off x="1060400" y="1515453"/>
            <a:ext cx="10071200" cy="283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None/>
              <a:defRPr sz="4000">
                <a:solidFill>
                  <a:schemeClr val="lt1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None/>
              <a:defRPr sz="4000">
                <a:solidFill>
                  <a:schemeClr val="lt1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None/>
              <a:defRPr sz="4000">
                <a:solidFill>
                  <a:schemeClr val="lt1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None/>
              <a:defRPr sz="4000">
                <a:solidFill>
                  <a:schemeClr val="lt1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None/>
              <a:defRPr sz="4000">
                <a:solidFill>
                  <a:schemeClr val="lt1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None/>
              <a:defRPr sz="4000">
                <a:solidFill>
                  <a:schemeClr val="lt1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None/>
              <a:defRPr sz="4000">
                <a:solidFill>
                  <a:schemeClr val="lt1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None/>
              <a:defRPr sz="4000">
                <a:solidFill>
                  <a:schemeClr val="lt1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None/>
              <a:defRPr sz="4000">
                <a:solidFill>
                  <a:schemeClr val="lt1"/>
                </a:solidFill>
              </a:defRPr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16" name="Google Shape;16;p3"/>
          <p:cNvSpPr txBox="1">
            <a:spLocks noGrp="1"/>
          </p:cNvSpPr>
          <p:nvPr>
            <p:ph type="subTitle" idx="1"/>
          </p:nvPr>
        </p:nvSpPr>
        <p:spPr>
          <a:xfrm>
            <a:off x="1100200" y="4680237"/>
            <a:ext cx="9991600" cy="728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A5B7C6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FFFFFF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FFFFFF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FFFFFF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FFFFFF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FFFFFF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FFFFFF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FFFFFF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FFFFFF"/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D182C572-B815-9045-95BE-82E830AB912E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41F6FF3-F43A-6246-B559-B57933611B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274417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ext - Right">
  <p:cSld name="Title and text - Right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4"/>
          <p:cNvSpPr txBox="1">
            <a:spLocks noGrp="1"/>
          </p:cNvSpPr>
          <p:nvPr>
            <p:ph type="title"/>
          </p:nvPr>
        </p:nvSpPr>
        <p:spPr>
          <a:xfrm>
            <a:off x="474633" y="3216300"/>
            <a:ext cx="5664000" cy="76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None/>
              <a:defRPr sz="6667" b="1">
                <a:solidFill>
                  <a:srgbClr val="19344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solidFill>
                  <a:srgbClr val="193441"/>
                </a:solidFill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solidFill>
                  <a:srgbClr val="193441"/>
                </a:solidFill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solidFill>
                  <a:srgbClr val="193441"/>
                </a:solidFill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solidFill>
                  <a:srgbClr val="193441"/>
                </a:solidFill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solidFill>
                  <a:srgbClr val="193441"/>
                </a:solidFill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solidFill>
                  <a:srgbClr val="193441"/>
                </a:solidFill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solidFill>
                  <a:srgbClr val="193441"/>
                </a:solidFill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solidFill>
                  <a:srgbClr val="193441"/>
                </a:solidFill>
              </a:defRPr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title" idx="2"/>
          </p:nvPr>
        </p:nvSpPr>
        <p:spPr>
          <a:xfrm>
            <a:off x="618633" y="3768867"/>
            <a:ext cx="5376000" cy="27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A0A0A0"/>
              </a:buClr>
              <a:buSzPts val="1600"/>
              <a:buFont typeface="Roboto"/>
              <a:buNone/>
              <a:defRPr sz="2133">
                <a:solidFill>
                  <a:srgbClr val="A0A0A0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Font typeface="Roboto"/>
              <a:buNone/>
              <a:defRPr>
                <a:solidFill>
                  <a:srgbClr val="3E606F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Font typeface="Roboto"/>
              <a:buNone/>
              <a:defRPr>
                <a:solidFill>
                  <a:srgbClr val="3E606F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Font typeface="Roboto"/>
              <a:buNone/>
              <a:defRPr>
                <a:solidFill>
                  <a:srgbClr val="3E606F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Font typeface="Roboto"/>
              <a:buNone/>
              <a:defRPr>
                <a:solidFill>
                  <a:srgbClr val="3E606F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Font typeface="Roboto"/>
              <a:buNone/>
              <a:defRPr>
                <a:solidFill>
                  <a:srgbClr val="3E606F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Font typeface="Roboto"/>
              <a:buNone/>
              <a:defRPr>
                <a:solidFill>
                  <a:srgbClr val="3E606F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Font typeface="Roboto"/>
              <a:buNone/>
              <a:defRPr>
                <a:solidFill>
                  <a:srgbClr val="3E606F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Font typeface="Roboto"/>
              <a:buNone/>
              <a:defRPr>
                <a:solidFill>
                  <a:srgbClr val="3E606F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A3A24181-8A6E-0948-8894-D4D750347B53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41F6FF3-F43A-6246-B559-B57933611B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9838945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&amp; two column slide" type="twoColTx">
  <p:cSld name="Title &amp; two column slide">
    <p:spTree>
      <p:nvGrpSpPr>
        <p:cNvPr id="1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7"/>
          <p:cNvSpPr txBox="1">
            <a:spLocks noGrp="1"/>
          </p:cNvSpPr>
          <p:nvPr>
            <p:ph type="title"/>
          </p:nvPr>
        </p:nvSpPr>
        <p:spPr>
          <a:xfrm>
            <a:off x="1603900" y="622167"/>
            <a:ext cx="8984400" cy="76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3441"/>
              </a:buClr>
              <a:buSzPts val="3000"/>
              <a:buFont typeface="Roboto"/>
              <a:buNone/>
              <a:defRPr sz="4000" b="1">
                <a:solidFill>
                  <a:srgbClr val="19344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3441"/>
              </a:buClr>
              <a:buSzPts val="2800"/>
              <a:buFont typeface="Roboto"/>
              <a:buNone/>
              <a:defRPr b="1">
                <a:solidFill>
                  <a:srgbClr val="19344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3441"/>
              </a:buClr>
              <a:buSzPts val="2800"/>
              <a:buFont typeface="Roboto"/>
              <a:buNone/>
              <a:defRPr b="1">
                <a:solidFill>
                  <a:srgbClr val="19344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3441"/>
              </a:buClr>
              <a:buSzPts val="2800"/>
              <a:buFont typeface="Roboto"/>
              <a:buNone/>
              <a:defRPr b="1">
                <a:solidFill>
                  <a:srgbClr val="19344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3441"/>
              </a:buClr>
              <a:buSzPts val="2800"/>
              <a:buFont typeface="Roboto"/>
              <a:buNone/>
              <a:defRPr b="1">
                <a:solidFill>
                  <a:srgbClr val="19344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3441"/>
              </a:buClr>
              <a:buSzPts val="2800"/>
              <a:buFont typeface="Roboto"/>
              <a:buNone/>
              <a:defRPr b="1">
                <a:solidFill>
                  <a:srgbClr val="19344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3441"/>
              </a:buClr>
              <a:buSzPts val="2800"/>
              <a:buFont typeface="Roboto"/>
              <a:buNone/>
              <a:defRPr b="1">
                <a:solidFill>
                  <a:srgbClr val="19344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3441"/>
              </a:buClr>
              <a:buSzPts val="2800"/>
              <a:buFont typeface="Roboto"/>
              <a:buNone/>
              <a:defRPr b="1">
                <a:solidFill>
                  <a:srgbClr val="19344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3441"/>
              </a:buClr>
              <a:buSzPts val="2800"/>
              <a:buFont typeface="Roboto"/>
              <a:buNone/>
              <a:defRPr b="1">
                <a:solidFill>
                  <a:srgbClr val="19344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1" name="Google Shape;31;p7"/>
          <p:cNvSpPr txBox="1">
            <a:spLocks noGrp="1"/>
          </p:cNvSpPr>
          <p:nvPr>
            <p:ph type="title" idx="2"/>
          </p:nvPr>
        </p:nvSpPr>
        <p:spPr>
          <a:xfrm>
            <a:off x="2236600" y="2847867"/>
            <a:ext cx="3199200" cy="60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A5B7C6"/>
              </a:buClr>
              <a:buSzPts val="1800"/>
              <a:buNone/>
              <a:defRPr sz="2400" b="1">
                <a:solidFill>
                  <a:srgbClr val="A5B7C6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2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2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2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2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2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2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2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200"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2" name="Google Shape;32;p7"/>
          <p:cNvSpPr txBox="1">
            <a:spLocks noGrp="1"/>
          </p:cNvSpPr>
          <p:nvPr>
            <p:ph type="title" idx="3"/>
          </p:nvPr>
        </p:nvSpPr>
        <p:spPr>
          <a:xfrm>
            <a:off x="1688000" y="3509867"/>
            <a:ext cx="4296400" cy="308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58585"/>
              </a:buClr>
              <a:buSzPts val="1600"/>
              <a:buFont typeface="Roboto"/>
              <a:buNone/>
              <a:defRPr sz="2133">
                <a:solidFill>
                  <a:srgbClr val="858585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solidFill>
                  <a:srgbClr val="3E606F"/>
                </a:solidFill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solidFill>
                  <a:srgbClr val="3E606F"/>
                </a:solidFill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solidFill>
                  <a:srgbClr val="3E606F"/>
                </a:solidFill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solidFill>
                  <a:srgbClr val="3E606F"/>
                </a:solidFill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solidFill>
                  <a:srgbClr val="3E606F"/>
                </a:solidFill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solidFill>
                  <a:srgbClr val="3E606F"/>
                </a:solidFill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solidFill>
                  <a:srgbClr val="3E606F"/>
                </a:solidFill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solidFill>
                  <a:srgbClr val="3E606F"/>
                </a:solidFill>
              </a:defRPr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4" name="Google Shape;34;p7"/>
          <p:cNvSpPr txBox="1">
            <a:spLocks noGrp="1"/>
          </p:cNvSpPr>
          <p:nvPr>
            <p:ph type="title" idx="4"/>
          </p:nvPr>
        </p:nvSpPr>
        <p:spPr>
          <a:xfrm>
            <a:off x="6756267" y="2847867"/>
            <a:ext cx="3199200" cy="60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A5B7C6"/>
              </a:buClr>
              <a:buSzPts val="1800"/>
              <a:buNone/>
              <a:defRPr sz="2400" b="1">
                <a:solidFill>
                  <a:srgbClr val="A5B7C6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2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2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2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2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2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2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2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200"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5" name="Google Shape;35;p7"/>
          <p:cNvSpPr txBox="1">
            <a:spLocks noGrp="1"/>
          </p:cNvSpPr>
          <p:nvPr>
            <p:ph type="title" idx="5"/>
          </p:nvPr>
        </p:nvSpPr>
        <p:spPr>
          <a:xfrm>
            <a:off x="6207667" y="3509867"/>
            <a:ext cx="4296400" cy="308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58585"/>
              </a:buClr>
              <a:buSzPts val="1600"/>
              <a:buFont typeface="Roboto"/>
              <a:buNone/>
              <a:defRPr sz="2133">
                <a:solidFill>
                  <a:srgbClr val="858585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solidFill>
                  <a:srgbClr val="3E606F"/>
                </a:solidFill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solidFill>
                  <a:srgbClr val="3E606F"/>
                </a:solidFill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solidFill>
                  <a:srgbClr val="3E606F"/>
                </a:solidFill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solidFill>
                  <a:srgbClr val="3E606F"/>
                </a:solidFill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solidFill>
                  <a:srgbClr val="3E606F"/>
                </a:solidFill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solidFill>
                  <a:srgbClr val="3E606F"/>
                </a:solidFill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solidFill>
                  <a:srgbClr val="3E606F"/>
                </a:solidFill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solidFill>
                  <a:srgbClr val="3E606F"/>
                </a:solidFill>
              </a:defRPr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F75E8936-CEFC-064E-B1A8-F5DF4CD3B3E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41F6FF3-F43A-6246-B559-B57933611B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4457542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&amp; 3 column slide">
  <p:cSld name="Title &amp; 3 column slide">
    <p:spTree>
      <p:nvGrpSpPr>
        <p:cNvPr id="1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8"/>
          <p:cNvSpPr txBox="1">
            <a:spLocks noGrp="1"/>
          </p:cNvSpPr>
          <p:nvPr>
            <p:ph type="title"/>
          </p:nvPr>
        </p:nvSpPr>
        <p:spPr>
          <a:xfrm>
            <a:off x="1060597" y="2847867"/>
            <a:ext cx="3144400" cy="60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A5B7C6"/>
              </a:buClr>
              <a:buSzPts val="1800"/>
              <a:buNone/>
              <a:defRPr sz="2400" b="1">
                <a:solidFill>
                  <a:srgbClr val="A5B7C6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2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2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2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2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2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2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2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200"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8" name="Google Shape;38;p8"/>
          <p:cNvSpPr txBox="1">
            <a:spLocks noGrp="1"/>
          </p:cNvSpPr>
          <p:nvPr>
            <p:ph type="title" idx="2"/>
          </p:nvPr>
        </p:nvSpPr>
        <p:spPr>
          <a:xfrm>
            <a:off x="1060400" y="3509867"/>
            <a:ext cx="3144400" cy="308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58585"/>
              </a:buClr>
              <a:buSzPts val="1600"/>
              <a:buFont typeface="Roboto"/>
              <a:buNone/>
              <a:defRPr sz="2133">
                <a:solidFill>
                  <a:srgbClr val="858585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solidFill>
                  <a:srgbClr val="3E606F"/>
                </a:solidFill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solidFill>
                  <a:srgbClr val="3E606F"/>
                </a:solidFill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solidFill>
                  <a:srgbClr val="3E606F"/>
                </a:solidFill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solidFill>
                  <a:srgbClr val="3E606F"/>
                </a:solidFill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solidFill>
                  <a:srgbClr val="3E606F"/>
                </a:solidFill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solidFill>
                  <a:srgbClr val="3E606F"/>
                </a:solidFill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solidFill>
                  <a:srgbClr val="3E606F"/>
                </a:solidFill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solidFill>
                  <a:srgbClr val="3E606F"/>
                </a:solidFill>
              </a:defRPr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9" name="Google Shape;39;p8"/>
          <p:cNvSpPr txBox="1">
            <a:spLocks noGrp="1"/>
          </p:cNvSpPr>
          <p:nvPr>
            <p:ph type="title" idx="3"/>
          </p:nvPr>
        </p:nvSpPr>
        <p:spPr>
          <a:xfrm>
            <a:off x="4724948" y="2847867"/>
            <a:ext cx="3144400" cy="60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A5B7C6"/>
              </a:buClr>
              <a:buSzPts val="1800"/>
              <a:buNone/>
              <a:defRPr sz="2400" b="1">
                <a:solidFill>
                  <a:srgbClr val="A5B7C6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2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2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2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2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2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2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2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200"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40" name="Google Shape;40;p8"/>
          <p:cNvSpPr txBox="1">
            <a:spLocks noGrp="1"/>
          </p:cNvSpPr>
          <p:nvPr>
            <p:ph type="title" idx="4"/>
          </p:nvPr>
        </p:nvSpPr>
        <p:spPr>
          <a:xfrm>
            <a:off x="4724851" y="3509867"/>
            <a:ext cx="3144400" cy="308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58585"/>
              </a:buClr>
              <a:buSzPts val="1600"/>
              <a:buFont typeface="Roboto"/>
              <a:buNone/>
              <a:defRPr sz="2133">
                <a:solidFill>
                  <a:srgbClr val="858585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solidFill>
                  <a:srgbClr val="3E606F"/>
                </a:solidFill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solidFill>
                  <a:srgbClr val="3E606F"/>
                </a:solidFill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solidFill>
                  <a:srgbClr val="3E606F"/>
                </a:solidFill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solidFill>
                  <a:srgbClr val="3E606F"/>
                </a:solidFill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solidFill>
                  <a:srgbClr val="3E606F"/>
                </a:solidFill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solidFill>
                  <a:srgbClr val="3E606F"/>
                </a:solidFill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solidFill>
                  <a:srgbClr val="3E606F"/>
                </a:solidFill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solidFill>
                  <a:srgbClr val="3E606F"/>
                </a:solidFill>
              </a:defRPr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41" name="Google Shape;41;p8"/>
          <p:cNvSpPr txBox="1">
            <a:spLocks noGrp="1"/>
          </p:cNvSpPr>
          <p:nvPr>
            <p:ph type="title" idx="5"/>
          </p:nvPr>
        </p:nvSpPr>
        <p:spPr>
          <a:xfrm>
            <a:off x="8389397" y="2847867"/>
            <a:ext cx="3144400" cy="60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A5B7C6"/>
              </a:buClr>
              <a:buSzPts val="1800"/>
              <a:buNone/>
              <a:defRPr sz="2400" b="1">
                <a:solidFill>
                  <a:srgbClr val="A5B7C6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2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2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2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2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2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2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2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200"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42" name="Google Shape;42;p8"/>
          <p:cNvSpPr txBox="1">
            <a:spLocks noGrp="1"/>
          </p:cNvSpPr>
          <p:nvPr>
            <p:ph type="title" idx="6"/>
          </p:nvPr>
        </p:nvSpPr>
        <p:spPr>
          <a:xfrm>
            <a:off x="8389300" y="3509867"/>
            <a:ext cx="3144400" cy="308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58585"/>
              </a:buClr>
              <a:buSzPts val="1600"/>
              <a:buFont typeface="Roboto"/>
              <a:buNone/>
              <a:defRPr sz="2133">
                <a:solidFill>
                  <a:srgbClr val="858585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solidFill>
                  <a:srgbClr val="3E606F"/>
                </a:solidFill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solidFill>
                  <a:srgbClr val="3E606F"/>
                </a:solidFill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solidFill>
                  <a:srgbClr val="3E606F"/>
                </a:solidFill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solidFill>
                  <a:srgbClr val="3E606F"/>
                </a:solidFill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solidFill>
                  <a:srgbClr val="3E606F"/>
                </a:solidFill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solidFill>
                  <a:srgbClr val="3E606F"/>
                </a:solidFill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solidFill>
                  <a:srgbClr val="3E606F"/>
                </a:solidFill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solidFill>
                  <a:srgbClr val="3E606F"/>
                </a:solidFill>
              </a:defRPr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cxnSp>
        <p:nvCxnSpPr>
          <p:cNvPr id="43" name="Google Shape;43;p8"/>
          <p:cNvCxnSpPr/>
          <p:nvPr/>
        </p:nvCxnSpPr>
        <p:spPr>
          <a:xfrm>
            <a:off x="4484039" y="3257792"/>
            <a:ext cx="0" cy="1854800"/>
          </a:xfrm>
          <a:prstGeom prst="straightConnector1">
            <a:avLst/>
          </a:prstGeom>
          <a:noFill/>
          <a:ln w="19050" cap="flat" cmpd="sng">
            <a:solidFill>
              <a:srgbClr val="A5B7C6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44" name="Google Shape;44;p8"/>
          <p:cNvCxnSpPr/>
          <p:nvPr/>
        </p:nvCxnSpPr>
        <p:spPr>
          <a:xfrm>
            <a:off x="8110064" y="3257792"/>
            <a:ext cx="0" cy="1854800"/>
          </a:xfrm>
          <a:prstGeom prst="straightConnector1">
            <a:avLst/>
          </a:prstGeom>
          <a:noFill/>
          <a:ln w="19050" cap="flat" cmpd="sng">
            <a:solidFill>
              <a:srgbClr val="A5B7C6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45" name="Google Shape;45;p8"/>
          <p:cNvSpPr txBox="1">
            <a:spLocks noGrp="1"/>
          </p:cNvSpPr>
          <p:nvPr>
            <p:ph type="title" idx="7"/>
          </p:nvPr>
        </p:nvSpPr>
        <p:spPr>
          <a:xfrm>
            <a:off x="1603900" y="622167"/>
            <a:ext cx="8984400" cy="76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3441"/>
              </a:buClr>
              <a:buSzPts val="3000"/>
              <a:buFont typeface="Roboto"/>
              <a:buNone/>
              <a:defRPr sz="4000" b="1">
                <a:solidFill>
                  <a:srgbClr val="19344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3441"/>
              </a:buClr>
              <a:buSzPts val="2800"/>
              <a:buFont typeface="Roboto"/>
              <a:buNone/>
              <a:defRPr b="1">
                <a:solidFill>
                  <a:srgbClr val="19344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3441"/>
              </a:buClr>
              <a:buSzPts val="2800"/>
              <a:buFont typeface="Roboto"/>
              <a:buNone/>
              <a:defRPr b="1">
                <a:solidFill>
                  <a:srgbClr val="19344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3441"/>
              </a:buClr>
              <a:buSzPts val="2800"/>
              <a:buFont typeface="Roboto"/>
              <a:buNone/>
              <a:defRPr b="1">
                <a:solidFill>
                  <a:srgbClr val="19344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3441"/>
              </a:buClr>
              <a:buSzPts val="2800"/>
              <a:buFont typeface="Roboto"/>
              <a:buNone/>
              <a:defRPr b="1">
                <a:solidFill>
                  <a:srgbClr val="19344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3441"/>
              </a:buClr>
              <a:buSzPts val="2800"/>
              <a:buFont typeface="Roboto"/>
              <a:buNone/>
              <a:defRPr b="1">
                <a:solidFill>
                  <a:srgbClr val="19344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3441"/>
              </a:buClr>
              <a:buSzPts val="2800"/>
              <a:buFont typeface="Roboto"/>
              <a:buNone/>
              <a:defRPr b="1">
                <a:solidFill>
                  <a:srgbClr val="19344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3441"/>
              </a:buClr>
              <a:buSzPts val="2800"/>
              <a:buFont typeface="Roboto"/>
              <a:buNone/>
              <a:defRPr b="1">
                <a:solidFill>
                  <a:srgbClr val="19344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3441"/>
              </a:buClr>
              <a:buSzPts val="2800"/>
              <a:buFont typeface="Roboto"/>
              <a:buNone/>
              <a:defRPr b="1">
                <a:solidFill>
                  <a:srgbClr val="19344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2F12E675-DA18-9040-95F4-57154EBAACF7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41F6FF3-F43A-6246-B559-B57933611B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710586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Empty slide 4">
  <p:cSld name="Empty slide 4"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p12"/>
          <p:cNvSpPr/>
          <p:nvPr/>
        </p:nvSpPr>
        <p:spPr>
          <a:xfrm>
            <a:off x="5552308" y="-31667"/>
            <a:ext cx="6660800" cy="6233684"/>
          </a:xfrm>
          <a:prstGeom prst="rect">
            <a:avLst/>
          </a:prstGeom>
          <a:solidFill>
            <a:srgbClr val="19344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867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6" name="Google Shape;76;p12"/>
          <p:cNvSpPr txBox="1">
            <a:spLocks noGrp="1"/>
          </p:cNvSpPr>
          <p:nvPr>
            <p:ph type="title"/>
          </p:nvPr>
        </p:nvSpPr>
        <p:spPr>
          <a:xfrm>
            <a:off x="337858" y="274800"/>
            <a:ext cx="4851200" cy="170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600"/>
              <a:buNone/>
              <a:defRPr sz="3200" b="1">
                <a:solidFill>
                  <a:srgbClr val="1B3440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800"/>
              <a:buNone/>
              <a:defRPr>
                <a:solidFill>
                  <a:srgbClr val="FFFFFF"/>
                </a:solidFill>
              </a:defRPr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800"/>
              <a:buNone/>
              <a:defRPr>
                <a:solidFill>
                  <a:srgbClr val="FFFFFF"/>
                </a:solidFill>
              </a:defRPr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800"/>
              <a:buNone/>
              <a:defRPr>
                <a:solidFill>
                  <a:srgbClr val="FFFFFF"/>
                </a:solidFill>
              </a:defRPr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800"/>
              <a:buNone/>
              <a:defRPr>
                <a:solidFill>
                  <a:srgbClr val="FFFFFF"/>
                </a:solidFill>
              </a:defRPr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800"/>
              <a:buNone/>
              <a:defRPr>
                <a:solidFill>
                  <a:srgbClr val="FFFFFF"/>
                </a:solidFill>
              </a:defRPr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800"/>
              <a:buNone/>
              <a:defRPr>
                <a:solidFill>
                  <a:srgbClr val="FFFFFF"/>
                </a:solidFill>
              </a:defRPr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800"/>
              <a:buNone/>
              <a:defRPr>
                <a:solidFill>
                  <a:srgbClr val="FFFFFF"/>
                </a:solidFill>
              </a:defRPr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800"/>
              <a:buNone/>
              <a:defRPr>
                <a:solidFill>
                  <a:srgbClr val="FFFFFF"/>
                </a:solidFill>
              </a:defRPr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77" name="Google Shape;77;p12"/>
          <p:cNvSpPr txBox="1">
            <a:spLocks noGrp="1"/>
          </p:cNvSpPr>
          <p:nvPr>
            <p:ph type="body" idx="1"/>
          </p:nvPr>
        </p:nvSpPr>
        <p:spPr>
          <a:xfrm>
            <a:off x="337858" y="1984133"/>
            <a:ext cx="4851200" cy="410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609585" lvl="0" indent="-440256" algn="l" rtl="0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600"/>
              <a:buFont typeface="Roboto"/>
              <a:buChar char="●"/>
              <a:defRPr sz="2133">
                <a:solidFill>
                  <a:srgbClr val="1B3440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marL="1219170" lvl="1" indent="-440256" algn="l" rtl="0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600"/>
              <a:buFont typeface="Roboto"/>
              <a:buChar char="○"/>
              <a:defRPr sz="2133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marL="1828754" lvl="2" indent="-431789" algn="l" rtl="0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500"/>
              <a:buFont typeface="Roboto"/>
              <a:buChar char="■"/>
              <a:defRPr sz="200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marL="2438339" lvl="3" indent="-431789" algn="l" rtl="0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500"/>
              <a:buFont typeface="Roboto"/>
              <a:buChar char="●"/>
              <a:defRPr sz="200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marL="3047924" lvl="4" indent="-423323" algn="l" rtl="0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Roboto"/>
              <a:buChar char="○"/>
              <a:defRPr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marL="3657509" lvl="5" indent="-423323" algn="l" rtl="0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Roboto"/>
              <a:buChar char="■"/>
              <a:defRPr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marL="4267093" lvl="6" indent="-414856" algn="l" rtl="0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Roboto"/>
              <a:buChar char="●"/>
              <a:defRPr sz="1733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marL="4876678" lvl="7" indent="-414856" algn="l" rtl="0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Roboto"/>
              <a:buChar char="○"/>
              <a:defRPr sz="1733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marL="5486263" lvl="8" indent="-406390" algn="l" rtl="0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Roboto"/>
              <a:buChar char="■"/>
              <a:defRPr sz="160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44849797-ECB6-0342-AF8E-85382F50C9A9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41F6FF3-F43A-6246-B559-B57933611B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455359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text &amp; some text slide 1">
  <p:cSld name="Big text &amp; some text slide 1">
    <p:bg>
      <p:bgPr>
        <a:solidFill>
          <a:srgbClr val="3E606F"/>
        </a:solidFill>
        <a:effectLst/>
      </p:bgPr>
    </p:bg>
    <p:spTree>
      <p:nvGrpSpPr>
        <p:cNvPr id="1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17"/>
          <p:cNvSpPr txBox="1">
            <a:spLocks noGrp="1"/>
          </p:cNvSpPr>
          <p:nvPr>
            <p:ph type="title"/>
          </p:nvPr>
        </p:nvSpPr>
        <p:spPr>
          <a:xfrm>
            <a:off x="1156400" y="3971367"/>
            <a:ext cx="9879200" cy="99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600"/>
              <a:buFont typeface="Roboto"/>
              <a:buNone/>
              <a:defRPr sz="2133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None/>
              <a:defRPr sz="1600">
                <a:solidFill>
                  <a:srgbClr val="FFFFFF"/>
                </a:solidFill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None/>
              <a:defRPr sz="1600">
                <a:solidFill>
                  <a:srgbClr val="FFFFFF"/>
                </a:solidFill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None/>
              <a:defRPr sz="1600">
                <a:solidFill>
                  <a:srgbClr val="FFFFFF"/>
                </a:solidFill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None/>
              <a:defRPr sz="1600">
                <a:solidFill>
                  <a:srgbClr val="FFFFFF"/>
                </a:solidFill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None/>
              <a:defRPr sz="1600">
                <a:solidFill>
                  <a:srgbClr val="FFFFFF"/>
                </a:solidFill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None/>
              <a:defRPr sz="1600">
                <a:solidFill>
                  <a:srgbClr val="FFFFFF"/>
                </a:solidFill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None/>
              <a:defRPr sz="1600">
                <a:solidFill>
                  <a:srgbClr val="FFFFFF"/>
                </a:solidFill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None/>
              <a:defRPr sz="1600">
                <a:solidFill>
                  <a:srgbClr val="FFFFFF"/>
                </a:solidFill>
              </a:defRPr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94" name="Google Shape;94;p17"/>
          <p:cNvSpPr txBox="1">
            <a:spLocks noGrp="1"/>
          </p:cNvSpPr>
          <p:nvPr>
            <p:ph type="title" idx="2"/>
          </p:nvPr>
        </p:nvSpPr>
        <p:spPr>
          <a:xfrm>
            <a:off x="1240133" y="1308700"/>
            <a:ext cx="9711600" cy="266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7200"/>
              <a:buNone/>
              <a:defRPr sz="9600" b="1" u="sng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6000"/>
              <a:buNone/>
              <a:defRPr sz="8000" u="sng">
                <a:solidFill>
                  <a:srgbClr val="FFFFFF"/>
                </a:solidFill>
              </a:defRPr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6000"/>
              <a:buNone/>
              <a:defRPr sz="8000" u="sng">
                <a:solidFill>
                  <a:srgbClr val="FFFFFF"/>
                </a:solidFill>
              </a:defRPr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6000"/>
              <a:buNone/>
              <a:defRPr sz="8000" u="sng">
                <a:solidFill>
                  <a:srgbClr val="FFFFFF"/>
                </a:solidFill>
              </a:defRPr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6000"/>
              <a:buNone/>
              <a:defRPr sz="8000" u="sng">
                <a:solidFill>
                  <a:srgbClr val="FFFFFF"/>
                </a:solidFill>
              </a:defRPr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6000"/>
              <a:buNone/>
              <a:defRPr sz="8000" u="sng">
                <a:solidFill>
                  <a:srgbClr val="FFFFFF"/>
                </a:solidFill>
              </a:defRPr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6000"/>
              <a:buNone/>
              <a:defRPr sz="8000" u="sng">
                <a:solidFill>
                  <a:srgbClr val="FFFFFF"/>
                </a:solidFill>
              </a:defRPr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6000"/>
              <a:buNone/>
              <a:defRPr sz="8000" u="sng">
                <a:solidFill>
                  <a:srgbClr val="FFFFFF"/>
                </a:solidFill>
              </a:defRPr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6000"/>
              <a:buNone/>
              <a:defRPr sz="8000" u="sng">
                <a:solidFill>
                  <a:srgbClr val="FFFFFF"/>
                </a:solidFill>
              </a:defRPr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DE2260C0-FF86-E044-9781-98C0188BE9E8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41F6FF3-F43A-6246-B559-B57933611B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352256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>
  <p:cSld name="Title slide">
    <p:spTree>
      <p:nvGrpSpPr>
        <p:cNvPr id="1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p18"/>
          <p:cNvSpPr txBox="1">
            <a:spLocks noGrp="1"/>
          </p:cNvSpPr>
          <p:nvPr>
            <p:ph type="title"/>
          </p:nvPr>
        </p:nvSpPr>
        <p:spPr>
          <a:xfrm>
            <a:off x="1060400" y="517533"/>
            <a:ext cx="10071200" cy="76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None/>
              <a:defRPr sz="3733" b="1">
                <a:solidFill>
                  <a:srgbClr val="19344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200" b="1">
                <a:solidFill>
                  <a:srgbClr val="19344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200" b="1">
                <a:solidFill>
                  <a:srgbClr val="19344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200" b="1">
                <a:solidFill>
                  <a:srgbClr val="19344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200" b="1">
                <a:solidFill>
                  <a:srgbClr val="19344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200" b="1">
                <a:solidFill>
                  <a:srgbClr val="19344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200" b="1">
                <a:solidFill>
                  <a:srgbClr val="19344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200" b="1">
                <a:solidFill>
                  <a:srgbClr val="19344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200" b="1">
                <a:solidFill>
                  <a:srgbClr val="19344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D37FF62E-DD96-1345-B0B9-5D8EA2D5E790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41F6FF3-F43A-6246-B559-B57933611B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7815845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lide with images &amp; two column">
  <p:cSld name="Slide with images &amp; two column">
    <p:spTree>
      <p:nvGrpSpPr>
        <p:cNvPr id="1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Google Shape;118;p22"/>
          <p:cNvSpPr txBox="1">
            <a:spLocks noGrp="1"/>
          </p:cNvSpPr>
          <p:nvPr>
            <p:ph type="title"/>
          </p:nvPr>
        </p:nvSpPr>
        <p:spPr>
          <a:xfrm>
            <a:off x="503000" y="3645867"/>
            <a:ext cx="5090000" cy="76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None/>
              <a:defRPr sz="2667">
                <a:solidFill>
                  <a:srgbClr val="193441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667">
                <a:solidFill>
                  <a:srgbClr val="193441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667">
                <a:solidFill>
                  <a:srgbClr val="193441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667">
                <a:solidFill>
                  <a:srgbClr val="193441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667">
                <a:solidFill>
                  <a:srgbClr val="193441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667">
                <a:solidFill>
                  <a:srgbClr val="193441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667">
                <a:solidFill>
                  <a:srgbClr val="193441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667">
                <a:solidFill>
                  <a:srgbClr val="193441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667">
                <a:solidFill>
                  <a:srgbClr val="193441"/>
                </a:solidFill>
              </a:defRPr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119" name="Google Shape;119;p22"/>
          <p:cNvSpPr txBox="1">
            <a:spLocks noGrp="1"/>
          </p:cNvSpPr>
          <p:nvPr>
            <p:ph type="title" idx="2"/>
          </p:nvPr>
        </p:nvSpPr>
        <p:spPr>
          <a:xfrm>
            <a:off x="6599000" y="3645867"/>
            <a:ext cx="5090000" cy="76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None/>
              <a:defRPr sz="2667">
                <a:solidFill>
                  <a:srgbClr val="193441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667">
                <a:solidFill>
                  <a:srgbClr val="193441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667">
                <a:solidFill>
                  <a:srgbClr val="193441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667">
                <a:solidFill>
                  <a:srgbClr val="193441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667">
                <a:solidFill>
                  <a:srgbClr val="193441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667">
                <a:solidFill>
                  <a:srgbClr val="193441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667">
                <a:solidFill>
                  <a:srgbClr val="193441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667">
                <a:solidFill>
                  <a:srgbClr val="193441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667">
                <a:solidFill>
                  <a:srgbClr val="193441"/>
                </a:solidFill>
              </a:defRPr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120" name="Google Shape;120;p22"/>
          <p:cNvSpPr txBox="1">
            <a:spLocks noGrp="1"/>
          </p:cNvSpPr>
          <p:nvPr>
            <p:ph type="title" idx="3"/>
          </p:nvPr>
        </p:nvSpPr>
        <p:spPr>
          <a:xfrm>
            <a:off x="899800" y="4617700"/>
            <a:ext cx="4296400" cy="155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58585"/>
              </a:buClr>
              <a:buSzPts val="1400"/>
              <a:buFont typeface="Roboto"/>
              <a:buNone/>
              <a:defRPr sz="1867">
                <a:solidFill>
                  <a:srgbClr val="858585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>
                <a:solidFill>
                  <a:srgbClr val="3E606F"/>
                </a:solidFill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>
                <a:solidFill>
                  <a:srgbClr val="3E606F"/>
                </a:solidFill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>
                <a:solidFill>
                  <a:srgbClr val="3E606F"/>
                </a:solidFill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>
                <a:solidFill>
                  <a:srgbClr val="3E606F"/>
                </a:solidFill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>
                <a:solidFill>
                  <a:srgbClr val="3E606F"/>
                </a:solidFill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>
                <a:solidFill>
                  <a:srgbClr val="3E606F"/>
                </a:solidFill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>
                <a:solidFill>
                  <a:srgbClr val="3E606F"/>
                </a:solidFill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>
                <a:solidFill>
                  <a:srgbClr val="3E606F"/>
                </a:solidFill>
              </a:defRPr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121" name="Google Shape;121;p22"/>
          <p:cNvSpPr txBox="1">
            <a:spLocks noGrp="1"/>
          </p:cNvSpPr>
          <p:nvPr>
            <p:ph type="title" idx="4"/>
          </p:nvPr>
        </p:nvSpPr>
        <p:spPr>
          <a:xfrm>
            <a:off x="6995800" y="4617700"/>
            <a:ext cx="4296400" cy="155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58585"/>
              </a:buClr>
              <a:buSzPts val="1400"/>
              <a:buFont typeface="Roboto"/>
              <a:buNone/>
              <a:defRPr sz="1867">
                <a:solidFill>
                  <a:srgbClr val="858585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>
                <a:solidFill>
                  <a:srgbClr val="3E606F"/>
                </a:solidFill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>
                <a:solidFill>
                  <a:srgbClr val="3E606F"/>
                </a:solidFill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>
                <a:solidFill>
                  <a:srgbClr val="3E606F"/>
                </a:solidFill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>
                <a:solidFill>
                  <a:srgbClr val="3E606F"/>
                </a:solidFill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>
                <a:solidFill>
                  <a:srgbClr val="3E606F"/>
                </a:solidFill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>
                <a:solidFill>
                  <a:srgbClr val="3E606F"/>
                </a:solidFill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>
                <a:solidFill>
                  <a:srgbClr val="3E606F"/>
                </a:solidFill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>
                <a:solidFill>
                  <a:srgbClr val="3E606F"/>
                </a:solidFill>
              </a:defRPr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cxnSp>
        <p:nvCxnSpPr>
          <p:cNvPr id="122" name="Google Shape;122;p22"/>
          <p:cNvCxnSpPr/>
          <p:nvPr/>
        </p:nvCxnSpPr>
        <p:spPr>
          <a:xfrm>
            <a:off x="6111833" y="3662867"/>
            <a:ext cx="0" cy="2505600"/>
          </a:xfrm>
          <a:prstGeom prst="straightConnector1">
            <a:avLst/>
          </a:prstGeom>
          <a:noFill/>
          <a:ln w="19050" cap="flat" cmpd="sng">
            <a:solidFill>
              <a:srgbClr val="A5B7C6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9F9E1CE2-36B3-0244-A5A4-13D24073602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41F6FF3-F43A-6246-B559-B57933611B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26308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lide with image and title 1">
  <p:cSld name="Slide with image and title 1">
    <p:spTree>
      <p:nvGrpSpPr>
        <p:cNvPr id="1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p24"/>
          <p:cNvSpPr txBox="1">
            <a:spLocks noGrp="1"/>
          </p:cNvSpPr>
          <p:nvPr>
            <p:ph type="title"/>
          </p:nvPr>
        </p:nvSpPr>
        <p:spPr>
          <a:xfrm>
            <a:off x="6778400" y="1776333"/>
            <a:ext cx="4851200" cy="76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None/>
              <a:defRPr sz="3200" b="1">
                <a:solidFill>
                  <a:srgbClr val="19344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solidFill>
                  <a:srgbClr val="193441"/>
                </a:solidFill>
              </a:defRPr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solidFill>
                  <a:srgbClr val="193441"/>
                </a:solidFill>
              </a:defRPr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solidFill>
                  <a:srgbClr val="193441"/>
                </a:solidFill>
              </a:defRPr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solidFill>
                  <a:srgbClr val="193441"/>
                </a:solidFill>
              </a:defRPr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solidFill>
                  <a:srgbClr val="193441"/>
                </a:solidFill>
              </a:defRPr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solidFill>
                  <a:srgbClr val="193441"/>
                </a:solidFill>
              </a:defRPr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solidFill>
                  <a:srgbClr val="193441"/>
                </a:solidFill>
              </a:defRPr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solidFill>
                  <a:srgbClr val="193441"/>
                </a:solidFill>
              </a:defRPr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130" name="Google Shape;130;p24"/>
          <p:cNvSpPr txBox="1">
            <a:spLocks noGrp="1"/>
          </p:cNvSpPr>
          <p:nvPr>
            <p:ph type="body" idx="1"/>
          </p:nvPr>
        </p:nvSpPr>
        <p:spPr>
          <a:xfrm>
            <a:off x="6778400" y="3304933"/>
            <a:ext cx="4851200" cy="120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609585" lvl="0" indent="-440256" algn="l" rtl="0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>
                <a:srgbClr val="3E606F"/>
              </a:buClr>
              <a:buSzPts val="1600"/>
              <a:buFont typeface="Roboto"/>
              <a:buChar char="●"/>
              <a:defRPr sz="2133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marL="1219170" lvl="1" indent="-440256" algn="l" rtl="0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>
                <a:srgbClr val="3E606F"/>
              </a:buClr>
              <a:buSzPts val="1600"/>
              <a:buFont typeface="Roboto"/>
              <a:buChar char="○"/>
              <a:defRPr sz="2133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marL="1828754" lvl="2" indent="-431789" algn="l" rtl="0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>
                <a:srgbClr val="3E606F"/>
              </a:buClr>
              <a:buSzPts val="1500"/>
              <a:buFont typeface="Roboto"/>
              <a:buChar char="■"/>
              <a:defRPr sz="20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marL="2438339" lvl="3" indent="-431789" algn="l" rtl="0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>
                <a:srgbClr val="3E606F"/>
              </a:buClr>
              <a:buSzPts val="1500"/>
              <a:buFont typeface="Roboto"/>
              <a:buChar char="●"/>
              <a:defRPr sz="20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marL="3047924" lvl="4" indent="-423323" algn="l" rtl="0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>
                <a:srgbClr val="3E606F"/>
              </a:buClr>
              <a:buSzPts val="1400"/>
              <a:buFont typeface="Roboto"/>
              <a:buChar char="○"/>
              <a:defRPr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marL="3657509" lvl="5" indent="-423323" algn="l" rtl="0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>
                <a:srgbClr val="3E606F"/>
              </a:buClr>
              <a:buSzPts val="1400"/>
              <a:buFont typeface="Roboto"/>
              <a:buChar char="■"/>
              <a:defRPr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marL="4267093" lvl="6" indent="-414856" algn="l" rtl="0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>
                <a:srgbClr val="3E606F"/>
              </a:buClr>
              <a:buSzPts val="1300"/>
              <a:buFont typeface="Roboto"/>
              <a:buChar char="●"/>
              <a:defRPr sz="1733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marL="4876678" lvl="7" indent="-414856" algn="l" rtl="0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>
                <a:srgbClr val="3E606F"/>
              </a:buClr>
              <a:buSzPts val="1300"/>
              <a:buFont typeface="Roboto"/>
              <a:buChar char="○"/>
              <a:defRPr sz="1733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marL="5486263" lvl="8" indent="-406390" algn="l" rtl="0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>
                <a:srgbClr val="3E606F"/>
              </a:buClr>
              <a:buSzPts val="1200"/>
              <a:buFont typeface="Roboto"/>
              <a:buChar char="■"/>
              <a:defRPr sz="16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131" name="Google Shape;131;p24"/>
          <p:cNvCxnSpPr/>
          <p:nvPr/>
        </p:nvCxnSpPr>
        <p:spPr>
          <a:xfrm>
            <a:off x="6882433" y="1547767"/>
            <a:ext cx="1520000" cy="0"/>
          </a:xfrm>
          <a:prstGeom prst="straightConnector1">
            <a:avLst/>
          </a:prstGeom>
          <a:noFill/>
          <a:ln w="19050" cap="flat" cmpd="sng">
            <a:solidFill>
              <a:srgbClr val="193441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AB6478A9-66A9-104C-98C4-8780E86EAADA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41F6FF3-F43A-6246-B559-B57933611B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343673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 and text left 1">
  <p:cSld name="Title slide and text left 1">
    <p:spTree>
      <p:nvGrpSpPr>
        <p:cNvPr id="1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Google Shape;143;p27"/>
          <p:cNvSpPr/>
          <p:nvPr/>
        </p:nvSpPr>
        <p:spPr>
          <a:xfrm flipH="1">
            <a:off x="0" y="2159367"/>
            <a:ext cx="5932000" cy="947600"/>
          </a:xfrm>
          <a:prstGeom prst="rect">
            <a:avLst/>
          </a:prstGeom>
          <a:solidFill>
            <a:srgbClr val="19344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867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4" name="Google Shape;144;p27"/>
          <p:cNvSpPr txBox="1">
            <a:spLocks noGrp="1"/>
          </p:cNvSpPr>
          <p:nvPr>
            <p:ph type="title"/>
          </p:nvPr>
        </p:nvSpPr>
        <p:spPr>
          <a:xfrm flipH="1">
            <a:off x="616200" y="2251367"/>
            <a:ext cx="4798800" cy="76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600"/>
              <a:buFont typeface="Roboto Medium"/>
              <a:buNone/>
              <a:defRPr sz="3467">
                <a:solidFill>
                  <a:srgbClr val="FFFFFF"/>
                </a:solidFill>
                <a:latin typeface="Roboto Medium"/>
                <a:ea typeface="Roboto Medium"/>
                <a:cs typeface="Roboto Medium"/>
                <a:sym typeface="Roboto Medium"/>
              </a:defRPr>
            </a:lvl1pPr>
            <a:lvl2pPr lvl="1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800"/>
              <a:buFont typeface="Roboto Medium"/>
              <a:buNone/>
              <a:defRPr sz="3733">
                <a:solidFill>
                  <a:srgbClr val="FFFFFF"/>
                </a:solidFill>
                <a:latin typeface="Roboto Medium"/>
                <a:ea typeface="Roboto Medium"/>
                <a:cs typeface="Roboto Medium"/>
                <a:sym typeface="Roboto Medium"/>
              </a:defRPr>
            </a:lvl2pPr>
            <a:lvl3pPr lvl="2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800"/>
              <a:buFont typeface="Roboto Medium"/>
              <a:buNone/>
              <a:defRPr sz="3733">
                <a:solidFill>
                  <a:srgbClr val="FFFFFF"/>
                </a:solidFill>
                <a:latin typeface="Roboto Medium"/>
                <a:ea typeface="Roboto Medium"/>
                <a:cs typeface="Roboto Medium"/>
                <a:sym typeface="Roboto Medium"/>
              </a:defRPr>
            </a:lvl3pPr>
            <a:lvl4pPr lvl="3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800"/>
              <a:buFont typeface="Roboto Medium"/>
              <a:buNone/>
              <a:defRPr sz="3733">
                <a:solidFill>
                  <a:srgbClr val="FFFFFF"/>
                </a:solidFill>
                <a:latin typeface="Roboto Medium"/>
                <a:ea typeface="Roboto Medium"/>
                <a:cs typeface="Roboto Medium"/>
                <a:sym typeface="Roboto Medium"/>
              </a:defRPr>
            </a:lvl4pPr>
            <a:lvl5pPr lvl="4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800"/>
              <a:buFont typeface="Roboto Medium"/>
              <a:buNone/>
              <a:defRPr sz="3733">
                <a:solidFill>
                  <a:srgbClr val="FFFFFF"/>
                </a:solidFill>
                <a:latin typeface="Roboto Medium"/>
                <a:ea typeface="Roboto Medium"/>
                <a:cs typeface="Roboto Medium"/>
                <a:sym typeface="Roboto Medium"/>
              </a:defRPr>
            </a:lvl5pPr>
            <a:lvl6pPr lvl="5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800"/>
              <a:buFont typeface="Roboto Medium"/>
              <a:buNone/>
              <a:defRPr sz="3733">
                <a:solidFill>
                  <a:srgbClr val="FFFFFF"/>
                </a:solidFill>
                <a:latin typeface="Roboto Medium"/>
                <a:ea typeface="Roboto Medium"/>
                <a:cs typeface="Roboto Medium"/>
                <a:sym typeface="Roboto Medium"/>
              </a:defRPr>
            </a:lvl6pPr>
            <a:lvl7pPr lvl="6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800"/>
              <a:buFont typeface="Roboto Medium"/>
              <a:buNone/>
              <a:defRPr sz="3733">
                <a:solidFill>
                  <a:srgbClr val="FFFFFF"/>
                </a:solidFill>
                <a:latin typeface="Roboto Medium"/>
                <a:ea typeface="Roboto Medium"/>
                <a:cs typeface="Roboto Medium"/>
                <a:sym typeface="Roboto Medium"/>
              </a:defRPr>
            </a:lvl7pPr>
            <a:lvl8pPr lvl="7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800"/>
              <a:buFont typeface="Roboto Medium"/>
              <a:buNone/>
              <a:defRPr sz="3733">
                <a:solidFill>
                  <a:srgbClr val="FFFFFF"/>
                </a:solidFill>
                <a:latin typeface="Roboto Medium"/>
                <a:ea typeface="Roboto Medium"/>
                <a:cs typeface="Roboto Medium"/>
                <a:sym typeface="Roboto Medium"/>
              </a:defRPr>
            </a:lvl8pPr>
            <a:lvl9pPr lvl="8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800"/>
              <a:buFont typeface="Roboto Medium"/>
              <a:buNone/>
              <a:defRPr sz="3733">
                <a:solidFill>
                  <a:srgbClr val="FFFFFF"/>
                </a:solidFill>
                <a:latin typeface="Roboto Medium"/>
                <a:ea typeface="Roboto Medium"/>
                <a:cs typeface="Roboto Medium"/>
                <a:sym typeface="Roboto Medium"/>
              </a:defRPr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145" name="Google Shape;145;p27"/>
          <p:cNvSpPr txBox="1">
            <a:spLocks noGrp="1"/>
          </p:cNvSpPr>
          <p:nvPr>
            <p:ph type="title" idx="2"/>
          </p:nvPr>
        </p:nvSpPr>
        <p:spPr>
          <a:xfrm flipH="1">
            <a:off x="1624733" y="3425467"/>
            <a:ext cx="9274400" cy="155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58585"/>
              </a:buClr>
              <a:buSzPts val="1400"/>
              <a:buFont typeface="Roboto"/>
              <a:buNone/>
              <a:defRPr sz="1867">
                <a:solidFill>
                  <a:srgbClr val="858585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>
                <a:solidFill>
                  <a:srgbClr val="3E606F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>
                <a:solidFill>
                  <a:srgbClr val="3E606F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>
                <a:solidFill>
                  <a:srgbClr val="3E606F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>
                <a:solidFill>
                  <a:srgbClr val="3E606F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>
                <a:solidFill>
                  <a:srgbClr val="3E606F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>
                <a:solidFill>
                  <a:srgbClr val="3E606F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>
                <a:solidFill>
                  <a:srgbClr val="3E606F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>
                <a:solidFill>
                  <a:srgbClr val="3E606F"/>
                </a:solidFill>
              </a:defRPr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6A02185B-27A4-5942-92FF-C35C7F9EEAC3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41F6FF3-F43A-6246-B559-B57933611B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754549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60BC430-8361-7E45-8D42-3FF7F0C7B5D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095E7B1-35BE-7545-8445-3FDD671DD52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7D3C45D-B368-A94F-B50D-D27D764768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C61B914-6FD8-824E-9F67-9E862E5281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0A09931-F14A-CD48-B60A-9EABF4166B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4A9F470-CD50-6F4A-8BF1-25B47530FC8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273417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Four columns slide">
  <p:cSld name="Four columns slide">
    <p:spTree>
      <p:nvGrpSpPr>
        <p:cNvPr id="1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21"/>
          <p:cNvSpPr txBox="1">
            <a:spLocks noGrp="1"/>
          </p:cNvSpPr>
          <p:nvPr>
            <p:ph type="subTitle" idx="1"/>
          </p:nvPr>
        </p:nvSpPr>
        <p:spPr>
          <a:xfrm>
            <a:off x="652633" y="2095533"/>
            <a:ext cx="2776400" cy="1121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None/>
              <a:defRPr sz="1600"/>
            </a:lvl1pPr>
            <a:lvl2pPr lvl="1" algn="ctr" rtl="0">
              <a:spcBef>
                <a:spcPts val="0"/>
              </a:spcBef>
              <a:spcAft>
                <a:spcPts val="0"/>
              </a:spcAft>
              <a:buNone/>
              <a:defRPr sz="1600"/>
            </a:lvl2pPr>
            <a:lvl3pPr lvl="2" algn="ctr" rtl="0">
              <a:spcBef>
                <a:spcPts val="0"/>
              </a:spcBef>
              <a:spcAft>
                <a:spcPts val="0"/>
              </a:spcAft>
              <a:buNone/>
              <a:defRPr sz="1600"/>
            </a:lvl3pPr>
            <a:lvl4pPr lvl="3" algn="ctr" rtl="0">
              <a:spcBef>
                <a:spcPts val="0"/>
              </a:spcBef>
              <a:spcAft>
                <a:spcPts val="0"/>
              </a:spcAft>
              <a:buNone/>
              <a:defRPr sz="1600"/>
            </a:lvl4pPr>
            <a:lvl5pPr lvl="4" algn="ctr" rtl="0">
              <a:spcBef>
                <a:spcPts val="0"/>
              </a:spcBef>
              <a:spcAft>
                <a:spcPts val="0"/>
              </a:spcAft>
              <a:buNone/>
              <a:defRPr sz="1600"/>
            </a:lvl5pPr>
            <a:lvl6pPr lvl="5" algn="ctr" rtl="0">
              <a:spcBef>
                <a:spcPts val="0"/>
              </a:spcBef>
              <a:spcAft>
                <a:spcPts val="0"/>
              </a:spcAft>
              <a:buNone/>
              <a:defRPr sz="1600"/>
            </a:lvl6pPr>
            <a:lvl7pPr lvl="6" algn="ctr" rtl="0">
              <a:spcBef>
                <a:spcPts val="0"/>
              </a:spcBef>
              <a:spcAft>
                <a:spcPts val="0"/>
              </a:spcAft>
              <a:buNone/>
              <a:defRPr sz="1600"/>
            </a:lvl7pPr>
            <a:lvl8pPr lvl="7" algn="ctr" rtl="0">
              <a:spcBef>
                <a:spcPts val="0"/>
              </a:spcBef>
              <a:spcAft>
                <a:spcPts val="0"/>
              </a:spcAft>
              <a:buNone/>
              <a:defRPr sz="1600"/>
            </a:lvl8pPr>
            <a:lvl9pPr lvl="8" algn="ctr" rtl="0">
              <a:spcBef>
                <a:spcPts val="0"/>
              </a:spcBef>
              <a:spcAft>
                <a:spcPts val="0"/>
              </a:spcAft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110" name="Google Shape;110;p21"/>
          <p:cNvSpPr txBox="1">
            <a:spLocks noGrp="1"/>
          </p:cNvSpPr>
          <p:nvPr>
            <p:ph type="subTitle" idx="2"/>
          </p:nvPr>
        </p:nvSpPr>
        <p:spPr>
          <a:xfrm>
            <a:off x="652633" y="4846533"/>
            <a:ext cx="2776400" cy="1121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None/>
              <a:defRPr sz="1600"/>
            </a:lvl1pPr>
            <a:lvl2pPr lvl="1" algn="ctr" rtl="0">
              <a:spcBef>
                <a:spcPts val="0"/>
              </a:spcBef>
              <a:spcAft>
                <a:spcPts val="0"/>
              </a:spcAft>
              <a:buNone/>
              <a:defRPr sz="1600"/>
            </a:lvl2pPr>
            <a:lvl3pPr lvl="2" algn="ctr" rtl="0">
              <a:spcBef>
                <a:spcPts val="0"/>
              </a:spcBef>
              <a:spcAft>
                <a:spcPts val="0"/>
              </a:spcAft>
              <a:buNone/>
              <a:defRPr sz="1600"/>
            </a:lvl3pPr>
            <a:lvl4pPr lvl="3" algn="ctr" rtl="0">
              <a:spcBef>
                <a:spcPts val="0"/>
              </a:spcBef>
              <a:spcAft>
                <a:spcPts val="0"/>
              </a:spcAft>
              <a:buNone/>
              <a:defRPr sz="1600"/>
            </a:lvl4pPr>
            <a:lvl5pPr lvl="4" algn="ctr" rtl="0">
              <a:spcBef>
                <a:spcPts val="0"/>
              </a:spcBef>
              <a:spcAft>
                <a:spcPts val="0"/>
              </a:spcAft>
              <a:buNone/>
              <a:defRPr sz="1600"/>
            </a:lvl5pPr>
            <a:lvl6pPr lvl="5" algn="ctr" rtl="0">
              <a:spcBef>
                <a:spcPts val="0"/>
              </a:spcBef>
              <a:spcAft>
                <a:spcPts val="0"/>
              </a:spcAft>
              <a:buNone/>
              <a:defRPr sz="1600"/>
            </a:lvl6pPr>
            <a:lvl7pPr lvl="6" algn="ctr" rtl="0">
              <a:spcBef>
                <a:spcPts val="0"/>
              </a:spcBef>
              <a:spcAft>
                <a:spcPts val="0"/>
              </a:spcAft>
              <a:buNone/>
              <a:defRPr sz="1600"/>
            </a:lvl7pPr>
            <a:lvl8pPr lvl="7" algn="ctr" rtl="0">
              <a:spcBef>
                <a:spcPts val="0"/>
              </a:spcBef>
              <a:spcAft>
                <a:spcPts val="0"/>
              </a:spcAft>
              <a:buNone/>
              <a:defRPr sz="1600"/>
            </a:lvl8pPr>
            <a:lvl9pPr lvl="8" algn="ctr" rtl="0">
              <a:spcBef>
                <a:spcPts val="0"/>
              </a:spcBef>
              <a:spcAft>
                <a:spcPts val="0"/>
              </a:spcAft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111" name="Google Shape;111;p21"/>
          <p:cNvSpPr txBox="1">
            <a:spLocks noGrp="1"/>
          </p:cNvSpPr>
          <p:nvPr>
            <p:ph type="subTitle" idx="3"/>
          </p:nvPr>
        </p:nvSpPr>
        <p:spPr>
          <a:xfrm>
            <a:off x="3838967" y="2095533"/>
            <a:ext cx="2776400" cy="1121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None/>
              <a:defRPr sz="1600"/>
            </a:lvl1pPr>
            <a:lvl2pPr lvl="1" algn="ctr" rtl="0">
              <a:spcBef>
                <a:spcPts val="0"/>
              </a:spcBef>
              <a:spcAft>
                <a:spcPts val="0"/>
              </a:spcAft>
              <a:buNone/>
              <a:defRPr sz="1600"/>
            </a:lvl2pPr>
            <a:lvl3pPr lvl="2" algn="ctr" rtl="0">
              <a:spcBef>
                <a:spcPts val="0"/>
              </a:spcBef>
              <a:spcAft>
                <a:spcPts val="0"/>
              </a:spcAft>
              <a:buNone/>
              <a:defRPr sz="1600"/>
            </a:lvl3pPr>
            <a:lvl4pPr lvl="3" algn="ctr" rtl="0">
              <a:spcBef>
                <a:spcPts val="0"/>
              </a:spcBef>
              <a:spcAft>
                <a:spcPts val="0"/>
              </a:spcAft>
              <a:buNone/>
              <a:defRPr sz="1600"/>
            </a:lvl4pPr>
            <a:lvl5pPr lvl="4" algn="ctr" rtl="0">
              <a:spcBef>
                <a:spcPts val="0"/>
              </a:spcBef>
              <a:spcAft>
                <a:spcPts val="0"/>
              </a:spcAft>
              <a:buNone/>
              <a:defRPr sz="1600"/>
            </a:lvl5pPr>
            <a:lvl6pPr lvl="5" algn="ctr" rtl="0">
              <a:spcBef>
                <a:spcPts val="0"/>
              </a:spcBef>
              <a:spcAft>
                <a:spcPts val="0"/>
              </a:spcAft>
              <a:buNone/>
              <a:defRPr sz="1600"/>
            </a:lvl6pPr>
            <a:lvl7pPr lvl="6" algn="ctr" rtl="0">
              <a:spcBef>
                <a:spcPts val="0"/>
              </a:spcBef>
              <a:spcAft>
                <a:spcPts val="0"/>
              </a:spcAft>
              <a:buNone/>
              <a:defRPr sz="1600"/>
            </a:lvl7pPr>
            <a:lvl8pPr lvl="7" algn="ctr" rtl="0">
              <a:spcBef>
                <a:spcPts val="0"/>
              </a:spcBef>
              <a:spcAft>
                <a:spcPts val="0"/>
              </a:spcAft>
              <a:buNone/>
              <a:defRPr sz="1600"/>
            </a:lvl8pPr>
            <a:lvl9pPr lvl="8" algn="ctr" rtl="0">
              <a:spcBef>
                <a:spcPts val="0"/>
              </a:spcBef>
              <a:spcAft>
                <a:spcPts val="0"/>
              </a:spcAft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112" name="Google Shape;112;p21"/>
          <p:cNvSpPr txBox="1">
            <a:spLocks noGrp="1"/>
          </p:cNvSpPr>
          <p:nvPr>
            <p:ph type="subTitle" idx="4"/>
          </p:nvPr>
        </p:nvSpPr>
        <p:spPr>
          <a:xfrm>
            <a:off x="3838967" y="4846533"/>
            <a:ext cx="2776400" cy="1121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None/>
              <a:defRPr sz="1600"/>
            </a:lvl1pPr>
            <a:lvl2pPr lvl="1" algn="ctr" rtl="0">
              <a:spcBef>
                <a:spcPts val="0"/>
              </a:spcBef>
              <a:spcAft>
                <a:spcPts val="0"/>
              </a:spcAft>
              <a:buNone/>
              <a:defRPr sz="1600"/>
            </a:lvl2pPr>
            <a:lvl3pPr lvl="2" algn="ctr" rtl="0">
              <a:spcBef>
                <a:spcPts val="0"/>
              </a:spcBef>
              <a:spcAft>
                <a:spcPts val="0"/>
              </a:spcAft>
              <a:buNone/>
              <a:defRPr sz="1600"/>
            </a:lvl3pPr>
            <a:lvl4pPr lvl="3" algn="ctr" rtl="0">
              <a:spcBef>
                <a:spcPts val="0"/>
              </a:spcBef>
              <a:spcAft>
                <a:spcPts val="0"/>
              </a:spcAft>
              <a:buNone/>
              <a:defRPr sz="1600"/>
            </a:lvl4pPr>
            <a:lvl5pPr lvl="4" algn="ctr" rtl="0">
              <a:spcBef>
                <a:spcPts val="0"/>
              </a:spcBef>
              <a:spcAft>
                <a:spcPts val="0"/>
              </a:spcAft>
              <a:buNone/>
              <a:defRPr sz="1600"/>
            </a:lvl5pPr>
            <a:lvl6pPr lvl="5" algn="ctr" rtl="0">
              <a:spcBef>
                <a:spcPts val="0"/>
              </a:spcBef>
              <a:spcAft>
                <a:spcPts val="0"/>
              </a:spcAft>
              <a:buNone/>
              <a:defRPr sz="1600"/>
            </a:lvl6pPr>
            <a:lvl7pPr lvl="6" algn="ctr" rtl="0">
              <a:spcBef>
                <a:spcPts val="0"/>
              </a:spcBef>
              <a:spcAft>
                <a:spcPts val="0"/>
              </a:spcAft>
              <a:buNone/>
              <a:defRPr sz="1600"/>
            </a:lvl7pPr>
            <a:lvl8pPr lvl="7" algn="ctr" rtl="0">
              <a:spcBef>
                <a:spcPts val="0"/>
              </a:spcBef>
              <a:spcAft>
                <a:spcPts val="0"/>
              </a:spcAft>
              <a:buNone/>
              <a:defRPr sz="1600"/>
            </a:lvl8pPr>
            <a:lvl9pPr lvl="8" algn="ctr" rtl="0">
              <a:spcBef>
                <a:spcPts val="0"/>
              </a:spcBef>
              <a:spcAft>
                <a:spcPts val="0"/>
              </a:spcAft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113" name="Google Shape;113;p21"/>
          <p:cNvSpPr txBox="1">
            <a:spLocks noGrp="1"/>
          </p:cNvSpPr>
          <p:nvPr>
            <p:ph type="subTitle" idx="5"/>
          </p:nvPr>
        </p:nvSpPr>
        <p:spPr>
          <a:xfrm>
            <a:off x="242700" y="1697333"/>
            <a:ext cx="3596400" cy="5832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None/>
              <a:defRPr sz="1867" b="1">
                <a:solidFill>
                  <a:srgbClr val="A5B7C6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None/>
              <a:defRPr b="1">
                <a:solidFill>
                  <a:srgbClr val="A5B7C6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None/>
              <a:defRPr b="1">
                <a:solidFill>
                  <a:srgbClr val="A5B7C6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None/>
              <a:defRPr b="1">
                <a:solidFill>
                  <a:srgbClr val="A5B7C6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None/>
              <a:defRPr b="1">
                <a:solidFill>
                  <a:srgbClr val="A5B7C6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None/>
              <a:defRPr b="1">
                <a:solidFill>
                  <a:srgbClr val="A5B7C6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None/>
              <a:defRPr b="1">
                <a:solidFill>
                  <a:srgbClr val="A5B7C6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None/>
              <a:defRPr b="1">
                <a:solidFill>
                  <a:srgbClr val="A5B7C6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None/>
              <a:defRPr b="1">
                <a:solidFill>
                  <a:srgbClr val="A5B7C6"/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114" name="Google Shape;114;p21"/>
          <p:cNvSpPr txBox="1">
            <a:spLocks noGrp="1"/>
          </p:cNvSpPr>
          <p:nvPr>
            <p:ph type="subTitle" idx="6"/>
          </p:nvPr>
        </p:nvSpPr>
        <p:spPr>
          <a:xfrm>
            <a:off x="242700" y="4448033"/>
            <a:ext cx="3596400" cy="5832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None/>
              <a:defRPr sz="1867" b="1">
                <a:solidFill>
                  <a:srgbClr val="A5B7C6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None/>
              <a:defRPr b="1">
                <a:solidFill>
                  <a:srgbClr val="A5B7C6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None/>
              <a:defRPr b="1">
                <a:solidFill>
                  <a:srgbClr val="A5B7C6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None/>
              <a:defRPr b="1">
                <a:solidFill>
                  <a:srgbClr val="A5B7C6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None/>
              <a:defRPr b="1">
                <a:solidFill>
                  <a:srgbClr val="A5B7C6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None/>
              <a:defRPr b="1">
                <a:solidFill>
                  <a:srgbClr val="A5B7C6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None/>
              <a:defRPr b="1">
                <a:solidFill>
                  <a:srgbClr val="A5B7C6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None/>
              <a:defRPr b="1">
                <a:solidFill>
                  <a:srgbClr val="A5B7C6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None/>
              <a:defRPr b="1">
                <a:solidFill>
                  <a:srgbClr val="A5B7C6"/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115" name="Google Shape;115;p21"/>
          <p:cNvSpPr txBox="1">
            <a:spLocks noGrp="1"/>
          </p:cNvSpPr>
          <p:nvPr>
            <p:ph type="subTitle" idx="7"/>
          </p:nvPr>
        </p:nvSpPr>
        <p:spPr>
          <a:xfrm>
            <a:off x="3428967" y="1697333"/>
            <a:ext cx="3596400" cy="5832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None/>
              <a:defRPr sz="1867" b="1">
                <a:solidFill>
                  <a:srgbClr val="A5B7C6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None/>
              <a:defRPr b="1">
                <a:solidFill>
                  <a:srgbClr val="A5B7C6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None/>
              <a:defRPr b="1">
                <a:solidFill>
                  <a:srgbClr val="A5B7C6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None/>
              <a:defRPr b="1">
                <a:solidFill>
                  <a:srgbClr val="A5B7C6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None/>
              <a:defRPr b="1">
                <a:solidFill>
                  <a:srgbClr val="A5B7C6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None/>
              <a:defRPr b="1">
                <a:solidFill>
                  <a:srgbClr val="A5B7C6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None/>
              <a:defRPr b="1">
                <a:solidFill>
                  <a:srgbClr val="A5B7C6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None/>
              <a:defRPr b="1">
                <a:solidFill>
                  <a:srgbClr val="A5B7C6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None/>
              <a:defRPr b="1">
                <a:solidFill>
                  <a:srgbClr val="A5B7C6"/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116" name="Google Shape;116;p21"/>
          <p:cNvSpPr txBox="1">
            <a:spLocks noGrp="1"/>
          </p:cNvSpPr>
          <p:nvPr>
            <p:ph type="subTitle" idx="8"/>
          </p:nvPr>
        </p:nvSpPr>
        <p:spPr>
          <a:xfrm>
            <a:off x="3428967" y="4448033"/>
            <a:ext cx="3596400" cy="5832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None/>
              <a:defRPr sz="1867" b="1">
                <a:solidFill>
                  <a:srgbClr val="A5B7C6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None/>
              <a:defRPr b="1">
                <a:solidFill>
                  <a:srgbClr val="A5B7C6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None/>
              <a:defRPr b="1">
                <a:solidFill>
                  <a:srgbClr val="A5B7C6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None/>
              <a:defRPr b="1">
                <a:solidFill>
                  <a:srgbClr val="A5B7C6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None/>
              <a:defRPr b="1">
                <a:solidFill>
                  <a:srgbClr val="A5B7C6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None/>
              <a:defRPr b="1">
                <a:solidFill>
                  <a:srgbClr val="A5B7C6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None/>
              <a:defRPr b="1">
                <a:solidFill>
                  <a:srgbClr val="A5B7C6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None/>
              <a:defRPr b="1">
                <a:solidFill>
                  <a:srgbClr val="A5B7C6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None/>
              <a:defRPr b="1">
                <a:solidFill>
                  <a:srgbClr val="A5B7C6"/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A7C4C5CA-C6FD-4A4A-8377-A33F7F3D1C3B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41F6FF3-F43A-6246-B559-B57933611B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77433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1060400" y="926967"/>
            <a:ext cx="10071200" cy="76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Roboto Medium"/>
              <a:buNone/>
              <a:defRPr sz="2600" b="0" i="0" u="none" strike="noStrike" cap="none">
                <a:solidFill>
                  <a:schemeClr val="dk1"/>
                </a:solidFill>
                <a:latin typeface="Roboto Medium"/>
                <a:ea typeface="Roboto Medium"/>
                <a:cs typeface="Roboto Medium"/>
                <a:sym typeface="Roboto Medium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Roboto Medium"/>
              <a:buNone/>
              <a:defRPr sz="2800" b="0" i="0" u="none" strike="noStrike" cap="none">
                <a:solidFill>
                  <a:schemeClr val="dk1"/>
                </a:solidFill>
                <a:latin typeface="Roboto Medium"/>
                <a:ea typeface="Roboto Medium"/>
                <a:cs typeface="Roboto Medium"/>
                <a:sym typeface="Roboto Medium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Roboto Medium"/>
              <a:buNone/>
              <a:defRPr sz="2800" b="0" i="0" u="none" strike="noStrike" cap="none">
                <a:solidFill>
                  <a:schemeClr val="dk1"/>
                </a:solidFill>
                <a:latin typeface="Roboto Medium"/>
                <a:ea typeface="Roboto Medium"/>
                <a:cs typeface="Roboto Medium"/>
                <a:sym typeface="Roboto Medium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Roboto Medium"/>
              <a:buNone/>
              <a:defRPr sz="2800" b="0" i="0" u="none" strike="noStrike" cap="none">
                <a:solidFill>
                  <a:schemeClr val="dk1"/>
                </a:solidFill>
                <a:latin typeface="Roboto Medium"/>
                <a:ea typeface="Roboto Medium"/>
                <a:cs typeface="Roboto Medium"/>
                <a:sym typeface="Roboto Medium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Roboto Medium"/>
              <a:buNone/>
              <a:defRPr sz="2800" b="0" i="0" u="none" strike="noStrike" cap="none">
                <a:solidFill>
                  <a:schemeClr val="dk1"/>
                </a:solidFill>
                <a:latin typeface="Roboto Medium"/>
                <a:ea typeface="Roboto Medium"/>
                <a:cs typeface="Roboto Medium"/>
                <a:sym typeface="Roboto Medium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Roboto Medium"/>
              <a:buNone/>
              <a:defRPr sz="2800" b="0" i="0" u="none" strike="noStrike" cap="none">
                <a:solidFill>
                  <a:schemeClr val="dk1"/>
                </a:solidFill>
                <a:latin typeface="Roboto Medium"/>
                <a:ea typeface="Roboto Medium"/>
                <a:cs typeface="Roboto Medium"/>
                <a:sym typeface="Roboto Medium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Roboto Medium"/>
              <a:buNone/>
              <a:defRPr sz="2800" b="0" i="0" u="none" strike="noStrike" cap="none">
                <a:solidFill>
                  <a:schemeClr val="dk1"/>
                </a:solidFill>
                <a:latin typeface="Roboto Medium"/>
                <a:ea typeface="Roboto Medium"/>
                <a:cs typeface="Roboto Medium"/>
                <a:sym typeface="Roboto Medium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Roboto Medium"/>
              <a:buNone/>
              <a:defRPr sz="2800" b="0" i="0" u="none" strike="noStrike" cap="none">
                <a:solidFill>
                  <a:schemeClr val="dk1"/>
                </a:solidFill>
                <a:latin typeface="Roboto Medium"/>
                <a:ea typeface="Roboto Medium"/>
                <a:cs typeface="Roboto Medium"/>
                <a:sym typeface="Roboto Medium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Roboto Medium"/>
              <a:buNone/>
              <a:defRPr sz="2800" b="0" i="0" u="none" strike="noStrike" cap="none">
                <a:solidFill>
                  <a:schemeClr val="dk1"/>
                </a:solidFill>
                <a:latin typeface="Roboto Medium"/>
                <a:ea typeface="Roboto Medium"/>
                <a:cs typeface="Roboto Medium"/>
                <a:sym typeface="Roboto Medium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1713633" y="2225100"/>
            <a:ext cx="8537200" cy="350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330200" algn="l" rtl="0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>
                <a:srgbClr val="858585"/>
              </a:buClr>
              <a:buSzPts val="1600"/>
              <a:buFont typeface="Roboto"/>
              <a:buChar char="●"/>
              <a:defRPr sz="1600" b="0" i="0" u="none" strike="noStrike" cap="none">
                <a:solidFill>
                  <a:srgbClr val="858585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marL="914400" marR="0" lvl="1" indent="-330200" algn="l" rtl="0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>
                <a:srgbClr val="858585"/>
              </a:buClr>
              <a:buSzPts val="1600"/>
              <a:buFont typeface="Roboto"/>
              <a:buChar char="○"/>
              <a:defRPr sz="1600" b="0" i="0" u="none" strike="noStrike" cap="none">
                <a:solidFill>
                  <a:srgbClr val="858585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marL="1371600" marR="0" lvl="2" indent="-323850" algn="l" rtl="0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>
                <a:srgbClr val="858585"/>
              </a:buClr>
              <a:buSzPts val="1500"/>
              <a:buFont typeface="Roboto"/>
              <a:buChar char="■"/>
              <a:defRPr sz="1500" b="0" i="0" u="none" strike="noStrike" cap="none">
                <a:solidFill>
                  <a:srgbClr val="858585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marL="1828800" marR="0" lvl="3" indent="-323850" algn="l" rtl="0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>
                <a:srgbClr val="858585"/>
              </a:buClr>
              <a:buSzPts val="1500"/>
              <a:buFont typeface="Roboto"/>
              <a:buChar char="●"/>
              <a:defRPr sz="1500" b="0" i="0" u="none" strike="noStrike" cap="none">
                <a:solidFill>
                  <a:srgbClr val="858585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marL="2286000" marR="0" lvl="4" indent="-317500" algn="l" rtl="0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>
                <a:srgbClr val="858585"/>
              </a:buClr>
              <a:buSzPts val="1400"/>
              <a:buFont typeface="Roboto"/>
              <a:buChar char="○"/>
              <a:defRPr sz="1400" b="0" i="0" u="none" strike="noStrike" cap="none">
                <a:solidFill>
                  <a:srgbClr val="858585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marL="2743200" marR="0" lvl="5" indent="-317500" algn="l" rtl="0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>
                <a:srgbClr val="858585"/>
              </a:buClr>
              <a:buSzPts val="1400"/>
              <a:buFont typeface="Roboto"/>
              <a:buChar char="■"/>
              <a:defRPr sz="1400" b="0" i="0" u="none" strike="noStrike" cap="none">
                <a:solidFill>
                  <a:srgbClr val="858585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marL="3200400" marR="0" lvl="6" indent="-311150" algn="l" rtl="0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>
                <a:srgbClr val="858585"/>
              </a:buClr>
              <a:buSzPts val="1300"/>
              <a:buFont typeface="Roboto"/>
              <a:buChar char="●"/>
              <a:defRPr sz="1300" b="0" i="0" u="none" strike="noStrike" cap="none">
                <a:solidFill>
                  <a:srgbClr val="858585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marL="3657600" marR="0" lvl="7" indent="-311150" algn="l" rtl="0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>
                <a:srgbClr val="858585"/>
              </a:buClr>
              <a:buSzPts val="1300"/>
              <a:buFont typeface="Roboto"/>
              <a:buChar char="○"/>
              <a:defRPr sz="1300" b="0" i="0" u="none" strike="noStrike" cap="none">
                <a:solidFill>
                  <a:srgbClr val="858585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marL="4114800" marR="0" lvl="8" indent="-304800" algn="l" rtl="0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>
                <a:srgbClr val="858585"/>
              </a:buClr>
              <a:buSzPts val="1200"/>
              <a:buFont typeface="Roboto"/>
              <a:buChar char="■"/>
              <a:defRPr sz="1200" b="0" i="0" u="none" strike="noStrike" cap="none">
                <a:solidFill>
                  <a:srgbClr val="858585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endParaRPr/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54694C34-8357-B040-B986-C48E3E6D319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41F6FF3-F43A-6246-B559-B57933611B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7838579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6" r:id="rId3"/>
    <p:sldLayoutId id="2147483667" r:id="rId4"/>
    <p:sldLayoutId id="2147483671" r:id="rId5"/>
    <p:sldLayoutId id="2147483676" r:id="rId6"/>
    <p:sldLayoutId id="2147483677" r:id="rId7"/>
    <p:sldLayoutId id="2147483681" r:id="rId8"/>
    <p:sldLayoutId id="2147483683" r:id="rId9"/>
    <p:sldLayoutId id="2147483686" r:id="rId10"/>
    <p:sldLayoutId id="2147483688" r:id="rId11"/>
    <p:sldLayoutId id="2147483689" r:id="rId12"/>
  </p:sldLayoutIdLs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7.jpeg"/><Relationship Id="rId7" Type="http://schemas.microsoft.com/office/2007/relationships/hdphoto" Target="../media/hdphoto2.wdp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.png"/><Relationship Id="rId5" Type="http://schemas.microsoft.com/office/2007/relationships/hdphoto" Target="../media/hdphoto1.wdp"/><Relationship Id="rId10" Type="http://schemas.openxmlformats.org/officeDocument/2006/relationships/image" Target="../media/image3.png"/><Relationship Id="rId4" Type="http://schemas.openxmlformats.org/officeDocument/2006/relationships/image" Target="../media/image8.png"/><Relationship Id="rId9" Type="http://schemas.microsoft.com/office/2007/relationships/hdphoto" Target="../media/hdphoto3.wdp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sv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sv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16.svg"/><Relationship Id="rId4" Type="http://schemas.openxmlformats.org/officeDocument/2006/relationships/image" Target="../media/image15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3" Type="http://schemas.openxmlformats.org/officeDocument/2006/relationships/image" Target="../media/image14.svg"/><Relationship Id="rId7" Type="http://schemas.openxmlformats.org/officeDocument/2006/relationships/image" Target="../media/image16.sv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5.png"/><Relationship Id="rId5" Type="http://schemas.openxmlformats.org/officeDocument/2006/relationships/image" Target="../media/image18.svg"/><Relationship Id="rId4" Type="http://schemas.openxmlformats.org/officeDocument/2006/relationships/image" Target="../media/image17.png"/><Relationship Id="rId9" Type="http://schemas.openxmlformats.org/officeDocument/2006/relationships/image" Target="../media/image20.sv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13" Type="http://schemas.openxmlformats.org/officeDocument/2006/relationships/image" Target="../media/image24.svg"/><Relationship Id="rId3" Type="http://schemas.openxmlformats.org/officeDocument/2006/relationships/image" Target="../media/image14.svg"/><Relationship Id="rId7" Type="http://schemas.openxmlformats.org/officeDocument/2006/relationships/image" Target="../media/image22.svg"/><Relationship Id="rId12" Type="http://schemas.openxmlformats.org/officeDocument/2006/relationships/image" Target="../media/image23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21.png"/><Relationship Id="rId11" Type="http://schemas.openxmlformats.org/officeDocument/2006/relationships/image" Target="../media/image20.svg"/><Relationship Id="rId5" Type="http://schemas.openxmlformats.org/officeDocument/2006/relationships/image" Target="../media/image18.svg"/><Relationship Id="rId10" Type="http://schemas.openxmlformats.org/officeDocument/2006/relationships/image" Target="../media/image19.png"/><Relationship Id="rId4" Type="http://schemas.openxmlformats.org/officeDocument/2006/relationships/image" Target="../media/image17.png"/><Relationship Id="rId9" Type="http://schemas.openxmlformats.org/officeDocument/2006/relationships/image" Target="../media/image16.sv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13" Type="http://schemas.openxmlformats.org/officeDocument/2006/relationships/image" Target="../media/image24.svg"/><Relationship Id="rId3" Type="http://schemas.openxmlformats.org/officeDocument/2006/relationships/image" Target="../media/image14.svg"/><Relationship Id="rId7" Type="http://schemas.openxmlformats.org/officeDocument/2006/relationships/image" Target="../media/image22.svg"/><Relationship Id="rId12" Type="http://schemas.openxmlformats.org/officeDocument/2006/relationships/image" Target="../media/image23.png"/><Relationship Id="rId17" Type="http://schemas.openxmlformats.org/officeDocument/2006/relationships/image" Target="../media/image28.svg"/><Relationship Id="rId2" Type="http://schemas.openxmlformats.org/officeDocument/2006/relationships/image" Target="../media/image13.png"/><Relationship Id="rId16" Type="http://schemas.openxmlformats.org/officeDocument/2006/relationships/image" Target="../media/image27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21.png"/><Relationship Id="rId11" Type="http://schemas.openxmlformats.org/officeDocument/2006/relationships/image" Target="../media/image20.svg"/><Relationship Id="rId5" Type="http://schemas.openxmlformats.org/officeDocument/2006/relationships/image" Target="../media/image18.svg"/><Relationship Id="rId15" Type="http://schemas.openxmlformats.org/officeDocument/2006/relationships/image" Target="../media/image26.svg"/><Relationship Id="rId10" Type="http://schemas.openxmlformats.org/officeDocument/2006/relationships/image" Target="../media/image19.png"/><Relationship Id="rId4" Type="http://schemas.openxmlformats.org/officeDocument/2006/relationships/image" Target="../media/image17.png"/><Relationship Id="rId9" Type="http://schemas.openxmlformats.org/officeDocument/2006/relationships/image" Target="../media/image16.svg"/><Relationship Id="rId14" Type="http://schemas.openxmlformats.org/officeDocument/2006/relationships/image" Target="../media/image25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svg"/><Relationship Id="rId7" Type="http://schemas.openxmlformats.org/officeDocument/2006/relationships/image" Target="../media/image12.sv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1.png"/><Relationship Id="rId5" Type="http://schemas.openxmlformats.org/officeDocument/2006/relationships/image" Target="../media/image33.svg"/><Relationship Id="rId4" Type="http://schemas.openxmlformats.org/officeDocument/2006/relationships/image" Target="../media/image32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sv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8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sv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8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sv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8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35.sv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37.sv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37.sv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sv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sv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sv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6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svg"/><Relationship Id="rId7" Type="http://schemas.openxmlformats.org/officeDocument/2006/relationships/image" Target="../media/image45.sv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4.png"/><Relationship Id="rId5" Type="http://schemas.openxmlformats.org/officeDocument/2006/relationships/image" Target="../media/image43.svg"/><Relationship Id="rId4" Type="http://schemas.openxmlformats.org/officeDocument/2006/relationships/image" Target="../media/image42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sv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.xml"/><Relationship Id="rId3" Type="http://schemas.openxmlformats.org/officeDocument/2006/relationships/image" Target="../media/image39.svg"/><Relationship Id="rId7" Type="http://schemas.openxmlformats.org/officeDocument/2006/relationships/diagramColors" Target="../diagrams/colors1.xml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7.xml"/><Relationship Id="rId6" Type="http://schemas.openxmlformats.org/officeDocument/2006/relationships/diagramQuickStyle" Target="../diagrams/quickStyle1.xml"/><Relationship Id="rId5" Type="http://schemas.openxmlformats.org/officeDocument/2006/relationships/diagramLayout" Target="../diagrams/layout1.xml"/><Relationship Id="rId4" Type="http://schemas.openxmlformats.org/officeDocument/2006/relationships/diagramData" Target="../diagrams/data1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jpg"/><Relationship Id="rId1" Type="http://schemas.openxmlformats.org/officeDocument/2006/relationships/slideLayout" Target="../slideLayouts/slideLayout1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jpg"/><Relationship Id="rId1" Type="http://schemas.openxmlformats.org/officeDocument/2006/relationships/slideLayout" Target="../slideLayouts/slideLayout12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sv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sv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3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1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3.png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forbes.com/sites/chloesorvino/2021/01/27/instacart-survived-covid-chaos---but-can-it-keep-delivering-after-the-pandemic/?sh=74272962bfa1" TargetMode="External"/><Relationship Id="rId2" Type="http://schemas.openxmlformats.org/officeDocument/2006/relationships/hyperlink" Target="https://mobisoftinfotech.com/resources/blog/how-does-instacart-work-lets-take-a-deep-dive/" TargetMode="External"/><Relationship Id="rId1" Type="http://schemas.openxmlformats.org/officeDocument/2006/relationships/slideLayout" Target="../slideLayouts/slideLayout1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7" descr="Woman at supermarket">
            <a:extLst>
              <a:ext uri="{FF2B5EF4-FFF2-40B4-BE49-F238E27FC236}">
                <a16:creationId xmlns:a16="http://schemas.microsoft.com/office/drawing/2014/main" id="{762051CC-D826-467F-BBB8-7096520B71E3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13110" b="13110"/>
          <a:stretch/>
        </p:blipFill>
        <p:spPr>
          <a:xfrm flipH="1">
            <a:off x="0" y="-1573"/>
            <a:ext cx="12329897" cy="6064602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FD6558EC-C267-CC4E-B7E3-64F4361694E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0" y="2657476"/>
            <a:ext cx="8820150" cy="2001142"/>
          </a:xfrm>
          <a:solidFill>
            <a:schemeClr val="lt1">
              <a:alpha val="92000"/>
            </a:schemeClr>
          </a:solidFill>
        </p:spPr>
        <p:txBody>
          <a:bodyPr/>
          <a:lstStyle/>
          <a:p>
            <a:pPr algn="l"/>
            <a:r>
              <a:rPr lang="en-US">
                <a:solidFill>
                  <a:schemeClr val="accent2"/>
                </a:solidFill>
              </a:rPr>
              <a:t>Building Sustainable Growth with Instacart</a:t>
            </a:r>
          </a:p>
        </p:txBody>
      </p:sp>
      <p:pic>
        <p:nvPicPr>
          <p:cNvPr id="6" name="Picture 5" descr="Icon&#10;&#10;Description automatically generated">
            <a:extLst>
              <a:ext uri="{FF2B5EF4-FFF2-40B4-BE49-F238E27FC236}">
                <a16:creationId xmlns:a16="http://schemas.microsoft.com/office/drawing/2014/main" id="{0B7CBA44-6F02-5148-9149-04B5C487488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779" y="5214480"/>
            <a:ext cx="2240939" cy="2240939"/>
          </a:xfrm>
          <a:prstGeom prst="rect">
            <a:avLst/>
          </a:prstGeom>
        </p:spPr>
      </p:pic>
      <p:pic>
        <p:nvPicPr>
          <p:cNvPr id="5" name="Picture 7" descr="Text&#10;&#10;Description automatically generated">
            <a:extLst>
              <a:ext uri="{FF2B5EF4-FFF2-40B4-BE49-F238E27FC236}">
                <a16:creationId xmlns:a16="http://schemas.microsoft.com/office/drawing/2014/main" id="{73D81360-9136-4ECF-986D-A7C69BBA70A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958368" y="6192899"/>
            <a:ext cx="2109918" cy="5636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61235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95CDB84-EF6A-431C-882D-8179AA2F99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A9F470-CD50-6F4A-8BF1-25B47530FC87}" type="slidenum">
              <a:rPr lang="en-US" smtClean="0"/>
              <a:t>2</a:t>
            </a:fld>
            <a:endParaRPr lang="en-US"/>
          </a:p>
        </p:txBody>
      </p:sp>
      <p:pic>
        <p:nvPicPr>
          <p:cNvPr id="6" name="Picture 5" descr="Close-up of rows of produce in boxes: Roma tomatoes, string beans, jalapeños, plums">
            <a:extLst>
              <a:ext uri="{FF2B5EF4-FFF2-40B4-BE49-F238E27FC236}">
                <a16:creationId xmlns:a16="http://schemas.microsoft.com/office/drawing/2014/main" id="{CEC770D4-6799-4BD1-8D92-05EAE7D8DB6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187481"/>
            <a:ext cx="12192000" cy="7232961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B6610CDA-2430-43F3-86CC-EBD2E40C166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147887" y="2024855"/>
            <a:ext cx="7896225" cy="2808287"/>
          </a:xfrm>
          <a:solidFill>
            <a:schemeClr val="bg1">
              <a:alpha val="92000"/>
            </a:schemeClr>
          </a:solidFill>
        </p:spPr>
        <p:txBody>
          <a:bodyPr/>
          <a:lstStyle/>
          <a:p>
            <a:r>
              <a:rPr lang="en-US" sz="4400"/>
              <a:t>To build a world where everyone has access to the food they love and more time to enjoy it together.</a:t>
            </a:r>
            <a:endParaRPr lang="en-CA" sz="4400"/>
          </a:p>
        </p:txBody>
      </p:sp>
    </p:spTree>
    <p:extLst>
      <p:ext uri="{BB962C8B-B14F-4D97-AF65-F5344CB8AC3E}">
        <p14:creationId xmlns:p14="http://schemas.microsoft.com/office/powerpoint/2010/main" val="319496343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DD59EBF-E80C-453D-948A-331BD7B02F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03800" y="341932"/>
            <a:ext cx="8984400" cy="763600"/>
          </a:xfrm>
        </p:spPr>
        <p:txBody>
          <a:bodyPr/>
          <a:lstStyle/>
          <a:p>
            <a:r>
              <a:rPr lang="en-US"/>
              <a:t>Introducing Naomi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7426520-A3ED-41EB-A6B7-43DB718E5296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9446941" y="6495740"/>
            <a:ext cx="2743200" cy="365125"/>
          </a:xfrm>
        </p:spPr>
        <p:txBody>
          <a:bodyPr/>
          <a:lstStyle/>
          <a:p>
            <a:fld id="{841F6FF3-F43A-6246-B559-B57933611B21}" type="slidenum">
              <a:rPr lang="en-US" smtClean="0"/>
              <a:t>3</a:t>
            </a:fld>
            <a:endParaRPr lang="en-US"/>
          </a:p>
        </p:txBody>
      </p:sp>
      <p:pic>
        <p:nvPicPr>
          <p:cNvPr id="22" name="Picture 21" descr="Mother and child picking tomatoes">
            <a:extLst>
              <a:ext uri="{FF2B5EF4-FFF2-40B4-BE49-F238E27FC236}">
                <a16:creationId xmlns:a16="http://schemas.microsoft.com/office/drawing/2014/main" id="{F9462895-B6DC-4AFF-8BB1-0FBFFE87F5E8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576730" y="1589692"/>
            <a:ext cx="5519270" cy="3678615"/>
          </a:xfrm>
          <a:prstGeom prst="rect">
            <a:avLst/>
          </a:prstGeom>
        </p:spPr>
      </p:pic>
      <p:sp>
        <p:nvSpPr>
          <p:cNvPr id="31" name="TextBox 30">
            <a:extLst>
              <a:ext uri="{FF2B5EF4-FFF2-40B4-BE49-F238E27FC236}">
                <a16:creationId xmlns:a16="http://schemas.microsoft.com/office/drawing/2014/main" id="{CE87128A-2E58-43D3-A8B8-EA98A354BACB}"/>
              </a:ext>
            </a:extLst>
          </p:cNvPr>
          <p:cNvSpPr txBox="1"/>
          <p:nvPr/>
        </p:nvSpPr>
        <p:spPr>
          <a:xfrm>
            <a:off x="6686550" y="1514475"/>
            <a:ext cx="5000625" cy="4524315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CA" sz="2400">
                <a:latin typeface="Roboto" panose="02000000000000000000" pitchFamily="2" charset="0"/>
                <a:ea typeface="Roboto" panose="02000000000000000000" pitchFamily="2" charset="0"/>
              </a:rPr>
              <a:t>A 33-year-old mother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CA" sz="2400">
                <a:latin typeface="Roboto" panose="02000000000000000000" pitchFamily="2" charset="0"/>
                <a:ea typeface="Roboto" panose="02000000000000000000" pitchFamily="2" charset="0"/>
              </a:rPr>
              <a:t>Loves being in the kitchen with her daughter exploring new recipes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CA" sz="2400">
                <a:latin typeface="Roboto" panose="02000000000000000000" pitchFamily="2" charset="0"/>
                <a:ea typeface="Roboto" panose="02000000000000000000" pitchFamily="2" charset="0"/>
              </a:rPr>
              <a:t>Avid social media user and follows many celebrity chefs and food blogs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CA" sz="2400">
                <a:latin typeface="Roboto" panose="02000000000000000000" pitchFamily="2" charset="0"/>
                <a:ea typeface="Roboto" panose="02000000000000000000" pitchFamily="2" charset="0"/>
              </a:rPr>
              <a:t>Overwhelmed by the number of recipes she has saved and needing to search for ingredients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CA" sz="2400">
                <a:latin typeface="Roboto" panose="02000000000000000000" pitchFamily="2" charset="0"/>
                <a:ea typeface="Roboto" panose="02000000000000000000" pitchFamily="2" charset="0"/>
              </a:rPr>
              <a:t>Loves to share her own food content</a:t>
            </a:r>
          </a:p>
        </p:txBody>
      </p:sp>
    </p:spTree>
    <p:extLst>
      <p:ext uri="{BB962C8B-B14F-4D97-AF65-F5344CB8AC3E}">
        <p14:creationId xmlns:p14="http://schemas.microsoft.com/office/powerpoint/2010/main" val="60462563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B198D9-3EEB-AF48-8FBB-50503CAC35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0400" y="1599036"/>
            <a:ext cx="10071200" cy="3659927"/>
          </a:xfrm>
        </p:spPr>
        <p:txBody>
          <a:bodyPr/>
          <a:lstStyle/>
          <a:p>
            <a:r>
              <a:rPr lang="en-US"/>
              <a:t>Instacart has revolutionized the way customers interact with food. </a:t>
            </a:r>
            <a:br>
              <a:rPr lang="en-US"/>
            </a:br>
            <a:br>
              <a:rPr lang="en-US"/>
            </a:br>
            <a:r>
              <a:rPr lang="en-US"/>
              <a:t>How can we continue to maintain this strong growth and ensure a sustainable future in the long term? 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D723E37-8C90-0147-B0CB-BC06B0CD358B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9446941" y="6495741"/>
            <a:ext cx="2743200" cy="365125"/>
          </a:xfrm>
        </p:spPr>
        <p:txBody>
          <a:bodyPr/>
          <a:lstStyle/>
          <a:p>
            <a:fld id="{841F6FF3-F43A-6246-B559-B57933611B21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059056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BE4B819C-4525-BF43-8A75-36E7F9CC1A2B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8675649" y="6495740"/>
            <a:ext cx="3514492" cy="365125"/>
          </a:xfrm>
        </p:spPr>
        <p:txBody>
          <a:bodyPr/>
          <a:lstStyle/>
          <a:p>
            <a:fld id="{841F6FF3-F43A-6246-B559-B57933611B21}" type="slidenum">
              <a:rPr lang="en-US" smtClean="0"/>
              <a:t>5</a:t>
            </a:fld>
            <a:endParaRPr lang="en-US"/>
          </a:p>
        </p:txBody>
      </p:sp>
      <p:pic>
        <p:nvPicPr>
          <p:cNvPr id="5" name="Picture 7">
            <a:extLst>
              <a:ext uri="{FF2B5EF4-FFF2-40B4-BE49-F238E27FC236}">
                <a16:creationId xmlns:a16="http://schemas.microsoft.com/office/drawing/2014/main" id="{33D40281-4846-1345-A4CB-35948CBE588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87094" y="896210"/>
            <a:ext cx="3286477" cy="5225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B248BAE1-3F66-F24F-B62E-34F469E493EF}"/>
              </a:ext>
            </a:extLst>
          </p:cNvPr>
          <p:cNvSpPr txBox="1"/>
          <p:nvPr/>
        </p:nvSpPr>
        <p:spPr>
          <a:xfrm>
            <a:off x="348695" y="4498592"/>
            <a:ext cx="2438400" cy="410433"/>
          </a:xfrm>
          <a:prstGeom prst="rect">
            <a:avLst/>
          </a:prstGeom>
          <a:noFill/>
        </p:spPr>
        <p:txBody>
          <a:bodyPr wrap="square" lIns="121920" tIns="60960" rIns="121920" bIns="60960" rtlCol="0" anchor="t">
            <a:spAutoFit/>
          </a:bodyPr>
          <a:lstStyle/>
          <a:p>
            <a:pPr algn="ctr"/>
            <a:r>
              <a:rPr lang="en-US" sz="1867">
                <a:latin typeface="Roboto"/>
                <a:ea typeface="Roboto"/>
              </a:rPr>
              <a:t>Chirag </a:t>
            </a:r>
            <a:r>
              <a:rPr lang="en-US" sz="1867" b="1">
                <a:latin typeface="Roboto"/>
                <a:ea typeface="Roboto"/>
              </a:rPr>
              <a:t>S</a:t>
            </a:r>
            <a:r>
              <a:rPr lang="en-US" sz="1867">
                <a:latin typeface="Roboto"/>
                <a:ea typeface="Roboto"/>
              </a:rPr>
              <a:t>heth</a:t>
            </a:r>
            <a:endParaRPr lang="en-CA" sz="1467">
              <a:latin typeface="Roboto"/>
              <a:ea typeface="Roboto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191753DB-F5E1-AA4F-83B5-1B81E4D8BB94}"/>
              </a:ext>
            </a:extLst>
          </p:cNvPr>
          <p:cNvSpPr txBox="1"/>
          <p:nvPr/>
        </p:nvSpPr>
        <p:spPr>
          <a:xfrm>
            <a:off x="3384137" y="4498591"/>
            <a:ext cx="2438400" cy="410433"/>
          </a:xfrm>
          <a:prstGeom prst="rect">
            <a:avLst/>
          </a:prstGeom>
          <a:noFill/>
        </p:spPr>
        <p:txBody>
          <a:bodyPr wrap="square" lIns="121920" tIns="60960" rIns="121920" bIns="60960" rtlCol="0" anchor="t">
            <a:spAutoFit/>
          </a:bodyPr>
          <a:lstStyle/>
          <a:p>
            <a:pPr algn="ctr"/>
            <a:r>
              <a:rPr lang="en-US" sz="1867">
                <a:latin typeface="Roboto"/>
                <a:ea typeface="Roboto"/>
              </a:rPr>
              <a:t>Stephanie </a:t>
            </a:r>
            <a:r>
              <a:rPr lang="en-US" sz="1867" b="1">
                <a:latin typeface="Roboto"/>
                <a:ea typeface="Roboto"/>
              </a:rPr>
              <a:t>K</a:t>
            </a:r>
            <a:r>
              <a:rPr lang="en-US" sz="1867">
                <a:latin typeface="Roboto"/>
                <a:ea typeface="Roboto"/>
              </a:rPr>
              <a:t>een</a:t>
            </a:r>
            <a:endParaRPr lang="en-US" sz="1867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E5A2E9D0-25A0-064C-8789-FE61A28C5E54}"/>
              </a:ext>
            </a:extLst>
          </p:cNvPr>
          <p:cNvSpPr txBox="1"/>
          <p:nvPr/>
        </p:nvSpPr>
        <p:spPr>
          <a:xfrm>
            <a:off x="6419580" y="4498589"/>
            <a:ext cx="2438400" cy="410433"/>
          </a:xfrm>
          <a:prstGeom prst="rect">
            <a:avLst/>
          </a:prstGeom>
          <a:noFill/>
        </p:spPr>
        <p:txBody>
          <a:bodyPr wrap="square" lIns="121920" tIns="60960" rIns="121920" bIns="60960" rtlCol="0" anchor="t">
            <a:spAutoFit/>
          </a:bodyPr>
          <a:lstStyle/>
          <a:p>
            <a:pPr algn="ctr"/>
            <a:r>
              <a:rPr lang="en-US" sz="1867">
                <a:latin typeface="Roboto"/>
                <a:ea typeface="Roboto"/>
              </a:rPr>
              <a:t>Brandon </a:t>
            </a:r>
            <a:r>
              <a:rPr lang="en-US" sz="1867" b="1">
                <a:latin typeface="Roboto"/>
                <a:ea typeface="Roboto"/>
              </a:rPr>
              <a:t>K</a:t>
            </a:r>
            <a:r>
              <a:rPr lang="en-US" sz="1867">
                <a:latin typeface="Roboto"/>
                <a:ea typeface="Roboto"/>
              </a:rPr>
              <a:t>ober</a:t>
            </a:r>
            <a:endParaRPr lang="en-CA" sz="1467"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9F90ADBD-459C-6243-B328-BA2AAF65B3AA}"/>
              </a:ext>
            </a:extLst>
          </p:cNvPr>
          <p:cNvSpPr txBox="1"/>
          <p:nvPr/>
        </p:nvSpPr>
        <p:spPr>
          <a:xfrm>
            <a:off x="9455021" y="4498588"/>
            <a:ext cx="2438400" cy="410433"/>
          </a:xfrm>
          <a:prstGeom prst="rect">
            <a:avLst/>
          </a:prstGeom>
          <a:noFill/>
        </p:spPr>
        <p:txBody>
          <a:bodyPr wrap="square" lIns="121920" tIns="60960" rIns="121920" bIns="60960" rtlCol="0" anchor="t">
            <a:spAutoFit/>
          </a:bodyPr>
          <a:lstStyle/>
          <a:p>
            <a:pPr algn="ctr"/>
            <a:r>
              <a:rPr lang="en-US" sz="1867">
                <a:latin typeface="Roboto"/>
                <a:ea typeface="Roboto"/>
              </a:rPr>
              <a:t>Sejal </a:t>
            </a:r>
            <a:r>
              <a:rPr lang="en-US" sz="1867" b="1">
                <a:latin typeface="Roboto"/>
                <a:ea typeface="Roboto"/>
              </a:rPr>
              <a:t>P</a:t>
            </a:r>
            <a:r>
              <a:rPr lang="en-US" sz="1867">
                <a:latin typeface="Roboto"/>
                <a:ea typeface="Roboto"/>
              </a:rPr>
              <a:t>andya</a:t>
            </a:r>
            <a:endParaRPr lang="en-CA" sz="1467">
              <a:latin typeface="Roboto"/>
              <a:ea typeface="Roboto"/>
            </a:endParaRP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6AEC6B70-8E3F-BC4A-8AA5-8FD92F40F9F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455021" y="1888664"/>
            <a:ext cx="2438400" cy="2438400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F04A5466-29CA-244D-BF92-704846B3083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6000" b="99778" l="10000" r="90000">
                        <a14:foregroundMark x1="32000" y1="32444" x2="32667" y2="11556"/>
                        <a14:foregroundMark x1="32667" y1="11556" x2="50524" y2="9413"/>
                        <a14:foregroundMark x1="55320" y1="10630" x2="60222" y2="30444"/>
                        <a14:foregroundMark x1="57434" y1="44678" x2="56000" y2="52000"/>
                        <a14:foregroundMark x1="60222" y1="30444" x2="58920" y2="37091"/>
                        <a14:foregroundMark x1="67817" y1="56727" x2="74889" y2="59556"/>
                        <a14:foregroundMark x1="56000" y1="52000" x2="61419" y2="54168"/>
                        <a14:foregroundMark x1="74889" y1="59556" x2="84056" y2="85833"/>
                        <a14:foregroundMark x1="84782" y1="93782" x2="84667" y2="99778"/>
                        <a14:foregroundMark x1="84846" y1="90482" x2="84841" y2="90728"/>
                        <a14:foregroundMark x1="50352" y1="9548" x2="46667" y2="6444"/>
                        <a14:foregroundMark x1="43556" y1="8000" x2="46000" y2="6889"/>
                        <a14:foregroundMark x1="38889" y1="6000" x2="34667" y2="8000"/>
                        <a14:foregroundMark x1="21502" y1="60684" x2="19778" y2="61556"/>
                        <a14:foregroundMark x1="38222" y1="52222" x2="34135" y2="54291"/>
                        <a14:foregroundMark x1="19778" y1="61556" x2="13425" y2="87741"/>
                        <a14:backgroundMark x1="22222" y1="59111" x2="32667" y2="51778"/>
                        <a14:backgroundMark x1="10667" y1="89333" x2="8000" y2="99778"/>
                        <a14:backgroundMark x1="71556" y1="55333" x2="66000" y2="52222"/>
                        <a14:backgroundMark x1="58000" y1="39333" x2="93556" y2="39778"/>
                        <a14:backgroundMark x1="84667" y1="9111" x2="56444" y2="9111"/>
                        <a14:backgroundMark x1="52889" y1="7556" x2="54444" y2="9111"/>
                        <a14:backgroundMark x1="26889" y1="56667" x2="35333" y2="51778"/>
                        <a14:backgroundMark x1="11778" y1="88444" x2="12889" y2="90889"/>
                        <a14:backgroundMark x1="84444" y1="85778" x2="85111" y2="90444"/>
                        <a14:backgroundMark x1="85111" y1="90667" x2="85778" y2="93556"/>
                        <a14:backgroundMark x1="63333" y1="51778" x2="70000" y2="54000"/>
                        <a14:backgroundMark x1="80222" y1="59111" x2="84000" y2="60667"/>
                        <a14:backgroundMark x1="54000" y1="8667" x2="56222" y2="9556"/>
                        <a14:backgroundMark x1="59111" y1="37333" x2="58667" y2="38222"/>
                        <a14:backgroundMark x1="58444" y1="37111" x2="58667" y2="42444"/>
                        <a14:backgroundMark x1="58000" y1="42889" x2="57556" y2="44222"/>
                        <a14:backgroundMark x1="57333" y1="42222" x2="57556" y2="44667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6419580" y="1925360"/>
            <a:ext cx="2438400" cy="2438400"/>
          </a:xfrm>
          <a:prstGeom prst="rect">
            <a:avLst/>
          </a:prstGeom>
          <a:effectLst>
            <a:softEdge rad="12700"/>
          </a:effectLst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75753447-88D8-0947-A595-BB4E0BBDC396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9503" b="99352" l="6263" r="99568">
                        <a14:foregroundMark x1="11663" y1="82505" x2="6695" y2="99784"/>
                        <a14:foregroundMark x1="87473" y1="46436" x2="98272" y2="93521"/>
                        <a14:foregroundMark x1="98272" y1="93521" x2="16415" y2="98272"/>
                        <a14:foregroundMark x1="16415" y1="98272" x2="36069" y2="66523"/>
                        <a14:foregroundMark x1="36069" y1="66523" x2="81857" y2="46652"/>
                        <a14:foregroundMark x1="81857" y1="46652" x2="86177" y2="46868"/>
                        <a14:foregroundMark x1="93737" y1="63931" x2="99568" y2="66955"/>
                        <a14:foregroundMark x1="58315" y1="63931" x2="33261" y2="65659"/>
                        <a14:foregroundMark x1="33261" y1="65659" x2="43844" y2="87473"/>
                        <a14:foregroundMark x1="43844" y1="87473" x2="60475" y2="76242"/>
                        <a14:foregroundMark x1="60475" y1="76242" x2="48812" y2="64795"/>
                        <a14:backgroundMark x1="67819" y1="10151" x2="68035" y2="8855"/>
                        <a14:backgroundMark x1="68683" y1="9287" x2="73218" y2="10151"/>
                        <a14:backgroundMark x1="67603" y1="9503" x2="75378" y2="13823"/>
                        <a14:backgroundMark x1="72570" y1="13607" x2="76674" y2="16199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3384137" y="1938400"/>
            <a:ext cx="2438400" cy="2438400"/>
          </a:xfrm>
          <a:prstGeom prst="rect">
            <a:avLst/>
          </a:prstGeom>
          <a:effectLst>
            <a:softEdge rad="31750"/>
          </a:effectLst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F9537CFB-4D74-CF47-8CE5-A99F2D7D649F}"/>
              </a:ext>
            </a:extLst>
          </p:cNvPr>
          <p:cNvPicPr>
            <a:picLocks noChangeAspect="1"/>
          </p:cNvPicPr>
          <p:nvPr/>
        </p:nvPicPr>
        <p:blipFill rotWithShape="1"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6085" b="99471" l="9626" r="89840">
                        <a14:foregroundMark x1="45722" y1="10053" x2="54278" y2="9524"/>
                        <a14:foregroundMark x1="86631" y1="85450" x2="31551" y2="87037"/>
                        <a14:foregroundMark x1="31551" y1="87037" x2="57487" y2="94974"/>
                        <a14:foregroundMark x1="57487" y1="94974" x2="77273" y2="94709"/>
                        <a14:foregroundMark x1="77273" y1="94709" x2="83690" y2="95503"/>
                        <a14:foregroundMark x1="43850" y1="6085" x2="56150" y2="6349"/>
                        <a14:foregroundMark x1="40909" y1="8730" x2="38770" y2="11640"/>
                        <a14:foregroundMark x1="54011" y1="7143" x2="61230" y2="19577"/>
                        <a14:foregroundMark x1="15775" y1="95767" x2="86096" y2="99471"/>
                        <a14:foregroundMark x1="86096" y1="99471" x2="76471" y2="97619"/>
                      </a14:backgroundRemoval>
                    </a14:imgEffect>
                  </a14:imgLayer>
                </a14:imgProps>
              </a:ext>
            </a:extLst>
          </a:blip>
          <a:srcRect l="10179" r="8571" b="12191"/>
          <a:stretch/>
        </p:blipFill>
        <p:spPr>
          <a:xfrm>
            <a:off x="577294" y="1938400"/>
            <a:ext cx="2209800" cy="2413736"/>
          </a:xfrm>
          <a:prstGeom prst="rect">
            <a:avLst/>
          </a:prstGeom>
        </p:spPr>
      </p:pic>
      <p:pic>
        <p:nvPicPr>
          <p:cNvPr id="22" name="Picture 7" descr="Text&#10;&#10;Description automatically generated">
            <a:extLst>
              <a:ext uri="{FF2B5EF4-FFF2-40B4-BE49-F238E27FC236}">
                <a16:creationId xmlns:a16="http://schemas.microsoft.com/office/drawing/2014/main" id="{B72CD8F2-82A1-4D78-AEB8-F087D858346E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628714" y="875643"/>
            <a:ext cx="2109918" cy="5636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31388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331542-0A73-D24C-9A31-8B47F94369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6389" y="2360877"/>
            <a:ext cx="9577262" cy="1162055"/>
          </a:xfrm>
        </p:spPr>
        <p:txBody>
          <a:bodyPr/>
          <a:lstStyle/>
          <a:p>
            <a:pPr algn="l"/>
            <a:r>
              <a:rPr lang="en-US" sz="6600" dirty="0"/>
              <a:t>Introducing Insta-Recipe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8B194C2-FFDE-5248-9DAB-63D13801DC7F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9446941" y="6495740"/>
            <a:ext cx="2743200" cy="365125"/>
          </a:xfrm>
        </p:spPr>
        <p:txBody>
          <a:bodyPr/>
          <a:lstStyle/>
          <a:p>
            <a:fld id="{841F6FF3-F43A-6246-B559-B57933611B21}" type="slidenum">
              <a:rPr lang="en-US" smtClean="0"/>
              <a:t>6</a:t>
            </a:fld>
            <a:endParaRPr lang="en-US"/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C1A21166-5880-45EF-B370-90D2D926FEAC}"/>
              </a:ext>
            </a:extLst>
          </p:cNvPr>
          <p:cNvSpPr>
            <a:spLocks noGrp="1"/>
          </p:cNvSpPr>
          <p:nvPr>
            <p:ph type="title" idx="2"/>
          </p:nvPr>
        </p:nvSpPr>
        <p:spPr>
          <a:xfrm>
            <a:off x="580999" y="3379560"/>
            <a:ext cx="9506990" cy="903527"/>
          </a:xfrm>
        </p:spPr>
        <p:txBody>
          <a:bodyPr/>
          <a:lstStyle/>
          <a:p>
            <a:pPr algn="l"/>
            <a:r>
              <a:rPr lang="en-US" sz="2800" b="1" dirty="0"/>
              <a:t>A data-driven, shared value experience, to help shoppers experience a hub of new products and recipes </a:t>
            </a:r>
            <a:endParaRPr lang="en-US" sz="2800" dirty="0"/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2E051D7D-62A7-CE4C-81A2-6CC4766DFA68}"/>
              </a:ext>
            </a:extLst>
          </p:cNvPr>
          <p:cNvGrpSpPr/>
          <p:nvPr/>
        </p:nvGrpSpPr>
        <p:grpSpPr>
          <a:xfrm>
            <a:off x="2849756" y="4303200"/>
            <a:ext cx="6705396" cy="914400"/>
            <a:chOff x="2849756" y="4303200"/>
            <a:chExt cx="6705396" cy="914400"/>
          </a:xfrm>
        </p:grpSpPr>
        <p:sp>
          <p:nvSpPr>
            <p:cNvPr id="9" name="Title 5">
              <a:extLst>
                <a:ext uri="{FF2B5EF4-FFF2-40B4-BE49-F238E27FC236}">
                  <a16:creationId xmlns:a16="http://schemas.microsoft.com/office/drawing/2014/main" id="{9BDF3863-862C-DB4D-BDB2-6892A93C5C01}"/>
                </a:ext>
              </a:extLst>
            </p:cNvPr>
            <p:cNvSpPr txBox="1">
              <a:spLocks/>
            </p:cNvSpPr>
            <p:nvPr/>
          </p:nvSpPr>
          <p:spPr>
            <a:xfrm>
              <a:off x="2849756" y="4308637"/>
              <a:ext cx="6705396" cy="90352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b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ctr" rtl="0" ea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7200"/>
                <a:buFont typeface="Roboto Medium"/>
                <a:buNone/>
                <a:defRPr sz="9600" b="1" i="0" u="sng" strike="noStrike" cap="none">
                  <a:solidFill>
                    <a:srgbClr val="FFFFFF"/>
                  </a:solidFill>
                  <a:latin typeface="Roboto"/>
                  <a:ea typeface="Roboto"/>
                  <a:cs typeface="Roboto"/>
                  <a:sym typeface="Roboto"/>
                </a:defRPr>
              </a:lvl1pPr>
              <a:lvl2pPr marR="0" lvl="1" algn="l" rtl="0" ea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6000"/>
                <a:buFont typeface="Roboto Medium"/>
                <a:buNone/>
                <a:defRPr sz="8000" b="0" i="0" u="sng" strike="noStrike" cap="none">
                  <a:solidFill>
                    <a:srgbClr val="FFFFFF"/>
                  </a:solidFill>
                  <a:latin typeface="Roboto Medium"/>
                  <a:ea typeface="Roboto Medium"/>
                  <a:cs typeface="Roboto Medium"/>
                  <a:sym typeface="Roboto Medium"/>
                </a:defRPr>
              </a:lvl2pPr>
              <a:lvl3pPr marR="0" lvl="2" algn="l" rtl="0" ea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6000"/>
                <a:buFont typeface="Roboto Medium"/>
                <a:buNone/>
                <a:defRPr sz="8000" b="0" i="0" u="sng" strike="noStrike" cap="none">
                  <a:solidFill>
                    <a:srgbClr val="FFFFFF"/>
                  </a:solidFill>
                  <a:latin typeface="Roboto Medium"/>
                  <a:ea typeface="Roboto Medium"/>
                  <a:cs typeface="Roboto Medium"/>
                  <a:sym typeface="Roboto Medium"/>
                </a:defRPr>
              </a:lvl3pPr>
              <a:lvl4pPr marR="0" lvl="3" algn="l" rtl="0" ea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6000"/>
                <a:buFont typeface="Roboto Medium"/>
                <a:buNone/>
                <a:defRPr sz="8000" b="0" i="0" u="sng" strike="noStrike" cap="none">
                  <a:solidFill>
                    <a:srgbClr val="FFFFFF"/>
                  </a:solidFill>
                  <a:latin typeface="Roboto Medium"/>
                  <a:ea typeface="Roboto Medium"/>
                  <a:cs typeface="Roboto Medium"/>
                  <a:sym typeface="Roboto Medium"/>
                </a:defRPr>
              </a:lvl4pPr>
              <a:lvl5pPr marR="0" lvl="4" algn="l" rtl="0" ea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6000"/>
                <a:buFont typeface="Roboto Medium"/>
                <a:buNone/>
                <a:defRPr sz="8000" b="0" i="0" u="sng" strike="noStrike" cap="none">
                  <a:solidFill>
                    <a:srgbClr val="FFFFFF"/>
                  </a:solidFill>
                  <a:latin typeface="Roboto Medium"/>
                  <a:ea typeface="Roboto Medium"/>
                  <a:cs typeface="Roboto Medium"/>
                  <a:sym typeface="Roboto Medium"/>
                </a:defRPr>
              </a:lvl5pPr>
              <a:lvl6pPr marR="0" lvl="5" algn="l" rtl="0" ea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6000"/>
                <a:buFont typeface="Roboto Medium"/>
                <a:buNone/>
                <a:defRPr sz="8000" b="0" i="0" u="sng" strike="noStrike" cap="none">
                  <a:solidFill>
                    <a:srgbClr val="FFFFFF"/>
                  </a:solidFill>
                  <a:latin typeface="Roboto Medium"/>
                  <a:ea typeface="Roboto Medium"/>
                  <a:cs typeface="Roboto Medium"/>
                  <a:sym typeface="Roboto Medium"/>
                </a:defRPr>
              </a:lvl6pPr>
              <a:lvl7pPr marR="0" lvl="6" algn="l" rtl="0" ea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6000"/>
                <a:buFont typeface="Roboto Medium"/>
                <a:buNone/>
                <a:defRPr sz="8000" b="0" i="0" u="sng" strike="noStrike" cap="none">
                  <a:solidFill>
                    <a:srgbClr val="FFFFFF"/>
                  </a:solidFill>
                  <a:latin typeface="Roboto Medium"/>
                  <a:ea typeface="Roboto Medium"/>
                  <a:cs typeface="Roboto Medium"/>
                  <a:sym typeface="Roboto Medium"/>
                </a:defRPr>
              </a:lvl7pPr>
              <a:lvl8pPr marR="0" lvl="7" algn="l" rtl="0" ea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6000"/>
                <a:buFont typeface="Roboto Medium"/>
                <a:buNone/>
                <a:defRPr sz="8000" b="0" i="0" u="sng" strike="noStrike" cap="none">
                  <a:solidFill>
                    <a:srgbClr val="FFFFFF"/>
                  </a:solidFill>
                  <a:latin typeface="Roboto Medium"/>
                  <a:ea typeface="Roboto Medium"/>
                  <a:cs typeface="Roboto Medium"/>
                  <a:sym typeface="Roboto Medium"/>
                </a:defRPr>
              </a:lvl8pPr>
              <a:lvl9pPr marR="0" lvl="8" algn="l" rtl="0" ea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6000"/>
                <a:buFont typeface="Roboto Medium"/>
                <a:buNone/>
                <a:defRPr sz="8000" b="0" i="0" u="sng" strike="noStrike" cap="none">
                  <a:solidFill>
                    <a:srgbClr val="FFFFFF"/>
                  </a:solidFill>
                  <a:latin typeface="Roboto Medium"/>
                  <a:ea typeface="Roboto Medium"/>
                  <a:cs typeface="Roboto Medium"/>
                  <a:sym typeface="Roboto Medium"/>
                </a:defRPr>
              </a:lvl9pPr>
            </a:lstStyle>
            <a:p>
              <a:r>
                <a:rPr lang="en-US" sz="2800" u="none">
                  <a:solidFill>
                    <a:schemeClr val="accent5"/>
                  </a:solidFill>
                </a:rPr>
                <a:t>Insta-Recipe</a:t>
              </a:r>
            </a:p>
          </p:txBody>
        </p:sp>
        <p:pic>
          <p:nvPicPr>
            <p:cNvPr id="10" name="Graphic 9" descr="Chef Hat outline">
              <a:extLst>
                <a:ext uri="{FF2B5EF4-FFF2-40B4-BE49-F238E27FC236}">
                  <a16:creationId xmlns:a16="http://schemas.microsoft.com/office/drawing/2014/main" id="{54F0F8B8-B101-0D4B-8CC5-E24C56D3F641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4399936" y="4303200"/>
              <a:ext cx="914400" cy="91440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8984295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0D437171-EE11-6B4C-B9D3-DB373375DEF5}"/>
              </a:ext>
            </a:extLst>
          </p:cNvPr>
          <p:cNvSpPr>
            <a:spLocks noGrp="1"/>
          </p:cNvSpPr>
          <p:nvPr>
            <p:ph type="title" idx="2"/>
          </p:nvPr>
        </p:nvSpPr>
        <p:spPr>
          <a:xfrm>
            <a:off x="791272" y="2095965"/>
            <a:ext cx="10603697" cy="2662800"/>
          </a:xfrm>
        </p:spPr>
        <p:txBody>
          <a:bodyPr spcFirstLastPara="1" wrap="square" lIns="91425" tIns="91425" rIns="91425" bIns="91425" anchor="ctr" anchorCtr="0">
            <a:noAutofit/>
          </a:bodyPr>
          <a:lstStyle/>
          <a:p>
            <a:r>
              <a:rPr lang="en-US" sz="8000"/>
              <a:t>Key Issues</a:t>
            </a:r>
            <a:endParaRPr lang="en-US" sz="600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0F9C190-7323-094F-8EF9-266C56C05963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9446941" y="6495740"/>
            <a:ext cx="2743200" cy="365125"/>
          </a:xfrm>
        </p:spPr>
        <p:txBody>
          <a:bodyPr/>
          <a:lstStyle/>
          <a:p>
            <a:fld id="{841F6FF3-F43A-6246-B559-B57933611B21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846342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9EC78C2-0E54-FA48-9ADA-24770A93116D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9446941" y="6495740"/>
            <a:ext cx="2743200" cy="365125"/>
          </a:xfrm>
        </p:spPr>
        <p:txBody>
          <a:bodyPr/>
          <a:lstStyle/>
          <a:p>
            <a:fld id="{841F6FF3-F43A-6246-B559-B57933611B21}" type="slidenum">
              <a:rPr lang="en-US" smtClean="0"/>
              <a:t>8</a:t>
            </a:fld>
            <a:endParaRPr lang="en-US"/>
          </a:p>
        </p:txBody>
      </p:sp>
      <p:sp>
        <p:nvSpPr>
          <p:cNvPr id="12" name="Google Shape;5200;p47">
            <a:extLst>
              <a:ext uri="{FF2B5EF4-FFF2-40B4-BE49-F238E27FC236}">
                <a16:creationId xmlns:a16="http://schemas.microsoft.com/office/drawing/2014/main" id="{EF94DA34-27D8-044F-8EB0-021E1A095E56}"/>
              </a:ext>
            </a:extLst>
          </p:cNvPr>
          <p:cNvSpPr txBox="1">
            <a:spLocks/>
          </p:cNvSpPr>
          <p:nvPr/>
        </p:nvSpPr>
        <p:spPr>
          <a:xfrm>
            <a:off x="547700" y="537900"/>
            <a:ext cx="5787600" cy="76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600"/>
              <a:buFont typeface="Roboto Medium"/>
              <a:buNone/>
              <a:defRPr sz="3200" b="1" i="0" u="none" strike="noStrike" cap="none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marR="0" lvl="1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800"/>
              <a:buFont typeface="Roboto Medium"/>
              <a:buNone/>
              <a:defRPr sz="2800" b="0" i="0" u="none" strike="noStrike" cap="none">
                <a:solidFill>
                  <a:srgbClr val="FFFFFF"/>
                </a:solidFill>
                <a:latin typeface="Roboto Medium"/>
                <a:ea typeface="Roboto Medium"/>
                <a:cs typeface="Roboto Medium"/>
                <a:sym typeface="Roboto Medium"/>
              </a:defRPr>
            </a:lvl2pPr>
            <a:lvl3pPr marR="0" lvl="2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800"/>
              <a:buFont typeface="Roboto Medium"/>
              <a:buNone/>
              <a:defRPr sz="2800" b="0" i="0" u="none" strike="noStrike" cap="none">
                <a:solidFill>
                  <a:srgbClr val="FFFFFF"/>
                </a:solidFill>
                <a:latin typeface="Roboto Medium"/>
                <a:ea typeface="Roboto Medium"/>
                <a:cs typeface="Roboto Medium"/>
                <a:sym typeface="Roboto Medium"/>
              </a:defRPr>
            </a:lvl3pPr>
            <a:lvl4pPr marR="0" lvl="3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800"/>
              <a:buFont typeface="Roboto Medium"/>
              <a:buNone/>
              <a:defRPr sz="2800" b="0" i="0" u="none" strike="noStrike" cap="none">
                <a:solidFill>
                  <a:srgbClr val="FFFFFF"/>
                </a:solidFill>
                <a:latin typeface="Roboto Medium"/>
                <a:ea typeface="Roboto Medium"/>
                <a:cs typeface="Roboto Medium"/>
                <a:sym typeface="Roboto Medium"/>
              </a:defRPr>
            </a:lvl4pPr>
            <a:lvl5pPr marR="0" lvl="4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800"/>
              <a:buFont typeface="Roboto Medium"/>
              <a:buNone/>
              <a:defRPr sz="2800" b="0" i="0" u="none" strike="noStrike" cap="none">
                <a:solidFill>
                  <a:srgbClr val="FFFFFF"/>
                </a:solidFill>
                <a:latin typeface="Roboto Medium"/>
                <a:ea typeface="Roboto Medium"/>
                <a:cs typeface="Roboto Medium"/>
                <a:sym typeface="Roboto Medium"/>
              </a:defRPr>
            </a:lvl5pPr>
            <a:lvl6pPr marR="0" lvl="5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800"/>
              <a:buFont typeface="Roboto Medium"/>
              <a:buNone/>
              <a:defRPr sz="2800" b="0" i="0" u="none" strike="noStrike" cap="none">
                <a:solidFill>
                  <a:srgbClr val="FFFFFF"/>
                </a:solidFill>
                <a:latin typeface="Roboto Medium"/>
                <a:ea typeface="Roboto Medium"/>
                <a:cs typeface="Roboto Medium"/>
                <a:sym typeface="Roboto Medium"/>
              </a:defRPr>
            </a:lvl6pPr>
            <a:lvl7pPr marR="0" lvl="6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800"/>
              <a:buFont typeface="Roboto Medium"/>
              <a:buNone/>
              <a:defRPr sz="2800" b="0" i="0" u="none" strike="noStrike" cap="none">
                <a:solidFill>
                  <a:srgbClr val="FFFFFF"/>
                </a:solidFill>
                <a:latin typeface="Roboto Medium"/>
                <a:ea typeface="Roboto Medium"/>
                <a:cs typeface="Roboto Medium"/>
                <a:sym typeface="Roboto Medium"/>
              </a:defRPr>
            </a:lvl7pPr>
            <a:lvl8pPr marR="0" lvl="7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800"/>
              <a:buFont typeface="Roboto Medium"/>
              <a:buNone/>
              <a:defRPr sz="2800" b="0" i="0" u="none" strike="noStrike" cap="none">
                <a:solidFill>
                  <a:srgbClr val="FFFFFF"/>
                </a:solidFill>
                <a:latin typeface="Roboto Medium"/>
                <a:ea typeface="Roboto Medium"/>
                <a:cs typeface="Roboto Medium"/>
                <a:sym typeface="Roboto Medium"/>
              </a:defRPr>
            </a:lvl8pPr>
            <a:lvl9pPr marR="0" lvl="8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800"/>
              <a:buFont typeface="Roboto Medium"/>
              <a:buNone/>
              <a:defRPr sz="2800" b="0" i="0" u="none" strike="noStrike" cap="none">
                <a:solidFill>
                  <a:srgbClr val="FFFFFF"/>
                </a:solidFill>
                <a:latin typeface="Roboto Medium"/>
                <a:ea typeface="Roboto Medium"/>
                <a:cs typeface="Roboto Medium"/>
                <a:sym typeface="Roboto Medium"/>
              </a:defRPr>
            </a:lvl9pPr>
          </a:lstStyle>
          <a:p>
            <a:r>
              <a:rPr lang="en-CA" sz="2650">
                <a:solidFill>
                  <a:schemeClr val="accent5">
                    <a:lumMod val="50000"/>
                  </a:schemeClr>
                </a:solidFill>
              </a:rPr>
              <a:t>Key Issues</a:t>
            </a:r>
            <a:endParaRPr lang="en-CA" sz="2667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13" name="Google Shape;5196;p47">
            <a:extLst>
              <a:ext uri="{FF2B5EF4-FFF2-40B4-BE49-F238E27FC236}">
                <a16:creationId xmlns:a16="http://schemas.microsoft.com/office/drawing/2014/main" id="{A99B9F1E-4A9D-374E-B3DB-C402569A45CB}"/>
              </a:ext>
            </a:extLst>
          </p:cNvPr>
          <p:cNvSpPr txBox="1"/>
          <p:nvPr/>
        </p:nvSpPr>
        <p:spPr>
          <a:xfrm>
            <a:off x="1007875" y="1582103"/>
            <a:ext cx="4382272" cy="1190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>
              <a:buSzPts val="1400"/>
            </a:pPr>
            <a:r>
              <a:rPr lang="en-CA" sz="1850" b="1">
                <a:solidFill>
                  <a:srgbClr val="A5B7C6"/>
                </a:solidFill>
                <a:latin typeface="Roboto"/>
                <a:ea typeface="Roboto"/>
                <a:cs typeface="Roboto"/>
                <a:sym typeface="Roboto"/>
              </a:rPr>
              <a:t>Supermarket Relations</a:t>
            </a:r>
            <a:endParaRPr lang="en-CA" sz="1867" b="1">
              <a:solidFill>
                <a:srgbClr val="A5B7C6"/>
              </a:solidFill>
              <a:latin typeface="Roboto"/>
              <a:ea typeface="Roboto"/>
              <a:cs typeface="Roboto"/>
              <a:sym typeface="Roboto"/>
            </a:endParaRPr>
          </a:p>
          <a:p>
            <a:pPr>
              <a:buSzPts val="1400"/>
            </a:pPr>
            <a:r>
              <a:rPr lang="en-CA" sz="1850">
                <a:solidFill>
                  <a:srgbClr val="858585"/>
                </a:solidFill>
                <a:latin typeface="Roboto"/>
                <a:ea typeface="Roboto"/>
                <a:cs typeface="Roboto"/>
                <a:sym typeface="Roboto"/>
              </a:rPr>
              <a:t>Building a mutually beneficial  environment of trust with supermarkets </a:t>
            </a:r>
            <a:endParaRPr lang="en-CA" sz="1850">
              <a:solidFill>
                <a:srgbClr val="858585"/>
              </a:solidFill>
              <a:latin typeface="Roboto"/>
              <a:ea typeface="Roboto"/>
              <a:cs typeface="Roboto"/>
            </a:endParaRPr>
          </a:p>
        </p:txBody>
      </p:sp>
      <p:graphicFrame>
        <p:nvGraphicFramePr>
          <p:cNvPr id="17" name="Table 7">
            <a:extLst>
              <a:ext uri="{FF2B5EF4-FFF2-40B4-BE49-F238E27FC236}">
                <a16:creationId xmlns:a16="http://schemas.microsoft.com/office/drawing/2014/main" id="{D33E2336-460F-4F49-B190-08CFB019F59A}"/>
              </a:ext>
            </a:extLst>
          </p:cNvPr>
          <p:cNvGraphicFramePr>
            <a:graphicFrameLocks noGrp="1"/>
          </p:cNvGraphicFramePr>
          <p:nvPr/>
        </p:nvGraphicFramePr>
        <p:xfrm>
          <a:off x="4269466" y="420976"/>
          <a:ext cx="7374834" cy="7581957"/>
        </p:xfrm>
        <a:graphic>
          <a:graphicData uri="http://schemas.openxmlformats.org/drawingml/2006/table">
            <a:tbl>
              <a:tblPr firstRow="1" bandRow="1"/>
              <a:tblGrid>
                <a:gridCol w="2458278">
                  <a:extLst>
                    <a:ext uri="{9D8B030D-6E8A-4147-A177-3AD203B41FA5}">
                      <a16:colId xmlns:a16="http://schemas.microsoft.com/office/drawing/2014/main" val="3523991080"/>
                    </a:ext>
                  </a:extLst>
                </a:gridCol>
                <a:gridCol w="2458278">
                  <a:extLst>
                    <a:ext uri="{9D8B030D-6E8A-4147-A177-3AD203B41FA5}">
                      <a16:colId xmlns:a16="http://schemas.microsoft.com/office/drawing/2014/main" val="1280096141"/>
                    </a:ext>
                  </a:extLst>
                </a:gridCol>
                <a:gridCol w="2458278">
                  <a:extLst>
                    <a:ext uri="{9D8B030D-6E8A-4147-A177-3AD203B41FA5}">
                      <a16:colId xmlns:a16="http://schemas.microsoft.com/office/drawing/2014/main" val="857642676"/>
                    </a:ext>
                  </a:extLst>
                </a:gridCol>
              </a:tblGrid>
              <a:tr h="2521148">
                <a:tc rowSpan="2">
                  <a:txBody>
                    <a:bodyPr/>
                    <a:lstStyle/>
                    <a:p>
                      <a:pPr algn="ctr"/>
                      <a:r>
                        <a:rPr lang="en-US">
                          <a:solidFill>
                            <a:schemeClr val="bg1"/>
                          </a:solidFill>
                        </a:rPr>
                        <a:t>-     Importance     +</a:t>
                      </a:r>
                    </a:p>
                  </a:txBody>
                  <a:tcPr vert="vert27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461988343"/>
                  </a:ext>
                </a:extLst>
              </a:tr>
              <a:tr h="2521148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694239678"/>
                  </a:ext>
                </a:extLst>
              </a:tr>
              <a:tr h="2539661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>
                          <a:solidFill>
                            <a:schemeClr val="bg1"/>
                          </a:solidFill>
                        </a:rPr>
                        <a:t>-     Urgency     +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76094052"/>
                  </a:ext>
                </a:extLst>
              </a:tr>
            </a:tbl>
          </a:graphicData>
        </a:graphic>
      </p:graphicFrame>
      <p:pic>
        <p:nvPicPr>
          <p:cNvPr id="3" name="Graphic 4" descr="Badge 1 outline">
            <a:extLst>
              <a:ext uri="{FF2B5EF4-FFF2-40B4-BE49-F238E27FC236}">
                <a16:creationId xmlns:a16="http://schemas.microsoft.com/office/drawing/2014/main" id="{A88B37C4-2CFB-490C-BC34-5C13D75EE14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37531" y="1717288"/>
            <a:ext cx="914400" cy="914400"/>
          </a:xfrm>
          <a:prstGeom prst="rect">
            <a:avLst/>
          </a:prstGeom>
        </p:spPr>
      </p:pic>
      <p:pic>
        <p:nvPicPr>
          <p:cNvPr id="26" name="Graphic 4" descr="Badge 1 outline">
            <a:extLst>
              <a:ext uri="{FF2B5EF4-FFF2-40B4-BE49-F238E27FC236}">
                <a16:creationId xmlns:a16="http://schemas.microsoft.com/office/drawing/2014/main" id="{C890DF08-A421-40A7-8080-8D155851E25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9864066" y="1025912"/>
            <a:ext cx="691376" cy="691376"/>
          </a:xfrm>
          <a:prstGeom prst="rect">
            <a:avLst/>
          </a:prstGeom>
        </p:spPr>
      </p:pic>
      <p:grpSp>
        <p:nvGrpSpPr>
          <p:cNvPr id="39" name="Group 38">
            <a:extLst>
              <a:ext uri="{FF2B5EF4-FFF2-40B4-BE49-F238E27FC236}">
                <a16:creationId xmlns:a16="http://schemas.microsoft.com/office/drawing/2014/main" id="{C8F032F5-3D96-1545-A077-A4E49172A1BD}"/>
              </a:ext>
            </a:extLst>
          </p:cNvPr>
          <p:cNvGrpSpPr/>
          <p:nvPr/>
        </p:nvGrpSpPr>
        <p:grpSpPr>
          <a:xfrm>
            <a:off x="348695" y="6382430"/>
            <a:ext cx="10603050" cy="291710"/>
            <a:chOff x="348695" y="6382430"/>
            <a:chExt cx="10603050" cy="291710"/>
          </a:xfrm>
        </p:grpSpPr>
        <p:sp>
          <p:nvSpPr>
            <p:cNvPr id="40" name="Rectangle: Rounded Corners 3">
              <a:extLst>
                <a:ext uri="{FF2B5EF4-FFF2-40B4-BE49-F238E27FC236}">
                  <a16:creationId xmlns:a16="http://schemas.microsoft.com/office/drawing/2014/main" id="{693942F7-5BFE-4046-9309-AD56A1192F3E}"/>
                </a:ext>
              </a:extLst>
            </p:cNvPr>
            <p:cNvSpPr/>
            <p:nvPr/>
          </p:nvSpPr>
          <p:spPr>
            <a:xfrm>
              <a:off x="348695" y="6382430"/>
              <a:ext cx="1356826" cy="291710"/>
            </a:xfrm>
            <a:prstGeom prst="roundRect">
              <a:avLst/>
            </a:prstGeom>
            <a:ln/>
          </p:spPr>
          <p:style>
            <a:lnRef idx="2">
              <a:schemeClr val="accent3"/>
            </a:lnRef>
            <a:fillRef idx="1">
              <a:schemeClr val="lt1"/>
            </a:fillRef>
            <a:effectRef idx="0">
              <a:schemeClr val="accent3"/>
            </a:effectRef>
            <a:fontRef idx="minor">
              <a:schemeClr val="dk1"/>
            </a:fontRef>
          </p:style>
          <p:txBody>
            <a:bodyPr lIns="121920" tIns="60960" rIns="121920" bIns="60960" rtlCol="0" anchor="ctr"/>
            <a:lstStyle/>
            <a:p>
              <a:pPr algn="ctr"/>
              <a:r>
                <a:rPr lang="en-US" sz="1200">
                  <a:latin typeface="Roboto" panose="02000000000000000000" pitchFamily="2" charset="0"/>
                  <a:ea typeface="Roboto" panose="02000000000000000000" pitchFamily="2" charset="0"/>
                  <a:cs typeface="Arial"/>
                </a:rPr>
                <a:t>Introduction</a:t>
              </a:r>
            </a:p>
          </p:txBody>
        </p:sp>
        <p:sp>
          <p:nvSpPr>
            <p:cNvPr id="41" name="Rectangle: Rounded Corners 27">
              <a:extLst>
                <a:ext uri="{FF2B5EF4-FFF2-40B4-BE49-F238E27FC236}">
                  <a16:creationId xmlns:a16="http://schemas.microsoft.com/office/drawing/2014/main" id="{6068729E-8B6A-EB42-984B-C589210142F4}"/>
                </a:ext>
              </a:extLst>
            </p:cNvPr>
            <p:cNvSpPr/>
            <p:nvPr/>
          </p:nvSpPr>
          <p:spPr>
            <a:xfrm>
              <a:off x="1889732" y="6382430"/>
              <a:ext cx="1356826" cy="291710"/>
            </a:xfrm>
            <a:prstGeom prst="roundRect">
              <a:avLst/>
            </a:prstGeom>
            <a:solidFill>
              <a:srgbClr val="78909C"/>
            </a:solidFill>
            <a:ln/>
          </p:spPr>
          <p:style>
            <a:lnRef idx="2">
              <a:schemeClr val="accent3"/>
            </a:lnRef>
            <a:fillRef idx="1">
              <a:schemeClr val="lt1"/>
            </a:fillRef>
            <a:effectRef idx="0">
              <a:schemeClr val="accent3"/>
            </a:effectRef>
            <a:fontRef idx="minor">
              <a:schemeClr val="dk1"/>
            </a:fontRef>
          </p:style>
          <p:txBody>
            <a:bodyPr lIns="121920" tIns="60960" rIns="121920" bIns="60960" rtlCol="0" anchor="ctr"/>
            <a:lstStyle/>
            <a:p>
              <a:pPr algn="ctr"/>
              <a:r>
                <a:rPr lang="en-US" sz="1200">
                  <a:solidFill>
                    <a:schemeClr val="bg1"/>
                  </a:solidFill>
                  <a:latin typeface="Roboto" panose="02000000000000000000" pitchFamily="2" charset="0"/>
                  <a:ea typeface="Roboto" panose="02000000000000000000" pitchFamily="2" charset="0"/>
                  <a:cs typeface="Arial"/>
                </a:rPr>
                <a:t>Key Issues</a:t>
              </a:r>
            </a:p>
          </p:txBody>
        </p:sp>
        <p:sp>
          <p:nvSpPr>
            <p:cNvPr id="42" name="Rectangle: Rounded Corners 28">
              <a:extLst>
                <a:ext uri="{FF2B5EF4-FFF2-40B4-BE49-F238E27FC236}">
                  <a16:creationId xmlns:a16="http://schemas.microsoft.com/office/drawing/2014/main" id="{8DCE287C-34F5-8F4D-95B4-D7425F7518AE}"/>
                </a:ext>
              </a:extLst>
            </p:cNvPr>
            <p:cNvSpPr/>
            <p:nvPr/>
          </p:nvSpPr>
          <p:spPr>
            <a:xfrm>
              <a:off x="3430769" y="6382430"/>
              <a:ext cx="1356826" cy="291710"/>
            </a:xfrm>
            <a:prstGeom prst="roundRect">
              <a:avLst/>
            </a:prstGeom>
            <a:noFill/>
            <a:ln/>
          </p:spPr>
          <p:style>
            <a:lnRef idx="2">
              <a:schemeClr val="accent3"/>
            </a:lnRef>
            <a:fillRef idx="1">
              <a:schemeClr val="lt1"/>
            </a:fillRef>
            <a:effectRef idx="0">
              <a:schemeClr val="accent3"/>
            </a:effectRef>
            <a:fontRef idx="minor">
              <a:schemeClr val="dk1"/>
            </a:fontRef>
          </p:style>
          <p:txBody>
            <a:bodyPr lIns="121920" tIns="60960" rIns="121920" bIns="60960" rtlCol="0" anchor="ctr"/>
            <a:lstStyle/>
            <a:p>
              <a:pPr algn="ctr"/>
              <a:r>
                <a:rPr lang="en-US" sz="1200">
                  <a:solidFill>
                    <a:schemeClr val="tx1"/>
                  </a:solidFill>
                  <a:latin typeface="Roboto" panose="02000000000000000000" pitchFamily="2" charset="0"/>
                  <a:ea typeface="Roboto" panose="02000000000000000000" pitchFamily="2" charset="0"/>
                  <a:cs typeface="Arial"/>
                </a:rPr>
                <a:t>Analysis</a:t>
              </a:r>
            </a:p>
          </p:txBody>
        </p:sp>
        <p:sp>
          <p:nvSpPr>
            <p:cNvPr id="43" name="Rectangle: Rounded Corners 29">
              <a:extLst>
                <a:ext uri="{FF2B5EF4-FFF2-40B4-BE49-F238E27FC236}">
                  <a16:creationId xmlns:a16="http://schemas.microsoft.com/office/drawing/2014/main" id="{210BC00F-1F9B-ED40-BC82-9D9D9BC6BF6B}"/>
                </a:ext>
              </a:extLst>
            </p:cNvPr>
            <p:cNvSpPr/>
            <p:nvPr/>
          </p:nvSpPr>
          <p:spPr>
            <a:xfrm>
              <a:off x="6512843" y="6382430"/>
              <a:ext cx="1356826" cy="291710"/>
            </a:xfrm>
            <a:prstGeom prst="roundRect">
              <a:avLst/>
            </a:prstGeom>
            <a:ln/>
          </p:spPr>
          <p:style>
            <a:lnRef idx="2">
              <a:schemeClr val="accent3"/>
            </a:lnRef>
            <a:fillRef idx="1">
              <a:schemeClr val="lt1"/>
            </a:fillRef>
            <a:effectRef idx="0">
              <a:schemeClr val="accent3"/>
            </a:effectRef>
            <a:fontRef idx="minor">
              <a:schemeClr val="dk1"/>
            </a:fontRef>
          </p:style>
          <p:txBody>
            <a:bodyPr lIns="121920" tIns="60960" rIns="121920" bIns="60960" rtlCol="0" anchor="ctr"/>
            <a:lstStyle/>
            <a:p>
              <a:pPr algn="ctr"/>
              <a:r>
                <a:rPr lang="en-US" sz="1200">
                  <a:solidFill>
                    <a:schemeClr val="tx1"/>
                  </a:solidFill>
                  <a:latin typeface="Roboto" panose="02000000000000000000" pitchFamily="2" charset="0"/>
                  <a:ea typeface="Roboto" panose="02000000000000000000" pitchFamily="2" charset="0"/>
                  <a:cs typeface="Arial"/>
                </a:rPr>
                <a:t>Solution</a:t>
              </a:r>
            </a:p>
          </p:txBody>
        </p:sp>
        <p:sp>
          <p:nvSpPr>
            <p:cNvPr id="44" name="Rectangle: Rounded Corners 30">
              <a:extLst>
                <a:ext uri="{FF2B5EF4-FFF2-40B4-BE49-F238E27FC236}">
                  <a16:creationId xmlns:a16="http://schemas.microsoft.com/office/drawing/2014/main" id="{ADCB913D-E15A-2843-8089-6EA23468D053}"/>
                </a:ext>
              </a:extLst>
            </p:cNvPr>
            <p:cNvSpPr/>
            <p:nvPr/>
          </p:nvSpPr>
          <p:spPr>
            <a:xfrm>
              <a:off x="8053880" y="6382430"/>
              <a:ext cx="1356826" cy="291710"/>
            </a:xfrm>
            <a:prstGeom prst="roundRect">
              <a:avLst/>
            </a:prstGeom>
            <a:noFill/>
            <a:ln>
              <a:solidFill>
                <a:srgbClr val="78909C"/>
              </a:solidFill>
            </a:ln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lIns="121920" tIns="60960" rIns="121920" bIns="60960" rtlCol="0" anchor="ctr"/>
            <a:lstStyle/>
            <a:p>
              <a:pPr algn="ctr"/>
              <a:r>
                <a:rPr lang="en-US" sz="1200">
                  <a:solidFill>
                    <a:schemeClr val="tx1"/>
                  </a:solidFill>
                  <a:latin typeface="Roboto" panose="02000000000000000000" pitchFamily="2" charset="0"/>
                  <a:ea typeface="Roboto" panose="02000000000000000000" pitchFamily="2" charset="0"/>
                  <a:cs typeface="Arial"/>
                </a:rPr>
                <a:t>Implementation</a:t>
              </a:r>
            </a:p>
          </p:txBody>
        </p:sp>
        <p:sp>
          <p:nvSpPr>
            <p:cNvPr id="45" name="Rectangle: Rounded Corners 29">
              <a:extLst>
                <a:ext uri="{FF2B5EF4-FFF2-40B4-BE49-F238E27FC236}">
                  <a16:creationId xmlns:a16="http://schemas.microsoft.com/office/drawing/2014/main" id="{491FF223-EB71-5D40-90B7-AB9C277A2F50}"/>
                </a:ext>
              </a:extLst>
            </p:cNvPr>
            <p:cNvSpPr/>
            <p:nvPr/>
          </p:nvSpPr>
          <p:spPr>
            <a:xfrm>
              <a:off x="4971806" y="6382430"/>
              <a:ext cx="1356826" cy="291710"/>
            </a:xfrm>
            <a:prstGeom prst="roundRect">
              <a:avLst/>
            </a:prstGeom>
            <a:noFill/>
            <a:ln/>
          </p:spPr>
          <p:style>
            <a:lnRef idx="2">
              <a:schemeClr val="accent3"/>
            </a:lnRef>
            <a:fillRef idx="1">
              <a:schemeClr val="lt1"/>
            </a:fillRef>
            <a:effectRef idx="0">
              <a:schemeClr val="accent3"/>
            </a:effectRef>
            <a:fontRef idx="minor">
              <a:schemeClr val="dk1"/>
            </a:fontRef>
          </p:style>
          <p:txBody>
            <a:bodyPr lIns="121920" tIns="60960" rIns="121920" bIns="60960" rtlCol="0" anchor="ctr"/>
            <a:lstStyle/>
            <a:p>
              <a:pPr algn="ctr"/>
              <a:r>
                <a:rPr lang="en-US" sz="1200">
                  <a:solidFill>
                    <a:schemeClr val="tx1"/>
                  </a:solidFill>
                  <a:latin typeface="Roboto" panose="02000000000000000000" pitchFamily="2" charset="0"/>
                  <a:ea typeface="Roboto" panose="02000000000000000000" pitchFamily="2" charset="0"/>
                  <a:cs typeface="Arial"/>
                </a:rPr>
                <a:t>Opportunities</a:t>
              </a:r>
            </a:p>
          </p:txBody>
        </p:sp>
        <p:sp>
          <p:nvSpPr>
            <p:cNvPr id="46" name="Rectangle: Rounded Corners 29">
              <a:extLst>
                <a:ext uri="{FF2B5EF4-FFF2-40B4-BE49-F238E27FC236}">
                  <a16:creationId xmlns:a16="http://schemas.microsoft.com/office/drawing/2014/main" id="{5FFF14BC-591B-014F-82A7-0FC0A5280D97}"/>
                </a:ext>
              </a:extLst>
            </p:cNvPr>
            <p:cNvSpPr/>
            <p:nvPr/>
          </p:nvSpPr>
          <p:spPr>
            <a:xfrm>
              <a:off x="9594919" y="6382430"/>
              <a:ext cx="1356826" cy="291710"/>
            </a:xfrm>
            <a:prstGeom prst="roundRect">
              <a:avLst/>
            </a:prstGeom>
            <a:noFill/>
            <a:ln/>
          </p:spPr>
          <p:style>
            <a:lnRef idx="2">
              <a:schemeClr val="accent3"/>
            </a:lnRef>
            <a:fillRef idx="1">
              <a:schemeClr val="lt1"/>
            </a:fillRef>
            <a:effectRef idx="0">
              <a:schemeClr val="accent3"/>
            </a:effectRef>
            <a:fontRef idx="minor">
              <a:schemeClr val="dk1"/>
            </a:fontRef>
          </p:style>
          <p:txBody>
            <a:bodyPr lIns="121920" tIns="60960" rIns="121920" bIns="60960" rtlCol="0" anchor="ctr"/>
            <a:lstStyle/>
            <a:p>
              <a:pPr algn="ctr"/>
              <a:r>
                <a:rPr lang="en-US" sz="1200">
                  <a:solidFill>
                    <a:schemeClr val="tx1"/>
                  </a:solidFill>
                  <a:latin typeface="Roboto" panose="02000000000000000000" pitchFamily="2" charset="0"/>
                  <a:ea typeface="Roboto" panose="02000000000000000000" pitchFamily="2" charset="0"/>
                  <a:cs typeface="Arial"/>
                </a:rPr>
                <a:t>Risks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68896958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9EC78C2-0E54-FA48-9ADA-24770A93116D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9446941" y="6495740"/>
            <a:ext cx="2743200" cy="365125"/>
          </a:xfrm>
        </p:spPr>
        <p:txBody>
          <a:bodyPr/>
          <a:lstStyle/>
          <a:p>
            <a:fld id="{841F6FF3-F43A-6246-B559-B57933611B21}" type="slidenum">
              <a:rPr lang="en-US" smtClean="0"/>
              <a:t>9</a:t>
            </a:fld>
            <a:endParaRPr lang="en-US"/>
          </a:p>
        </p:txBody>
      </p:sp>
      <p:sp>
        <p:nvSpPr>
          <p:cNvPr id="12" name="Google Shape;5200;p47">
            <a:extLst>
              <a:ext uri="{FF2B5EF4-FFF2-40B4-BE49-F238E27FC236}">
                <a16:creationId xmlns:a16="http://schemas.microsoft.com/office/drawing/2014/main" id="{EF94DA34-27D8-044F-8EB0-021E1A095E56}"/>
              </a:ext>
            </a:extLst>
          </p:cNvPr>
          <p:cNvSpPr txBox="1">
            <a:spLocks/>
          </p:cNvSpPr>
          <p:nvPr/>
        </p:nvSpPr>
        <p:spPr>
          <a:xfrm>
            <a:off x="547700" y="537900"/>
            <a:ext cx="5787600" cy="76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600"/>
              <a:buFont typeface="Roboto Medium"/>
              <a:buNone/>
              <a:defRPr sz="3200" b="1" i="0" u="none" strike="noStrike" cap="none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marR="0" lvl="1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800"/>
              <a:buFont typeface="Roboto Medium"/>
              <a:buNone/>
              <a:defRPr sz="2800" b="0" i="0" u="none" strike="noStrike" cap="none">
                <a:solidFill>
                  <a:srgbClr val="FFFFFF"/>
                </a:solidFill>
                <a:latin typeface="Roboto Medium"/>
                <a:ea typeface="Roboto Medium"/>
                <a:cs typeface="Roboto Medium"/>
                <a:sym typeface="Roboto Medium"/>
              </a:defRPr>
            </a:lvl2pPr>
            <a:lvl3pPr marR="0" lvl="2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800"/>
              <a:buFont typeface="Roboto Medium"/>
              <a:buNone/>
              <a:defRPr sz="2800" b="0" i="0" u="none" strike="noStrike" cap="none">
                <a:solidFill>
                  <a:srgbClr val="FFFFFF"/>
                </a:solidFill>
                <a:latin typeface="Roboto Medium"/>
                <a:ea typeface="Roboto Medium"/>
                <a:cs typeface="Roboto Medium"/>
                <a:sym typeface="Roboto Medium"/>
              </a:defRPr>
            </a:lvl3pPr>
            <a:lvl4pPr marR="0" lvl="3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800"/>
              <a:buFont typeface="Roboto Medium"/>
              <a:buNone/>
              <a:defRPr sz="2800" b="0" i="0" u="none" strike="noStrike" cap="none">
                <a:solidFill>
                  <a:srgbClr val="FFFFFF"/>
                </a:solidFill>
                <a:latin typeface="Roboto Medium"/>
                <a:ea typeface="Roboto Medium"/>
                <a:cs typeface="Roboto Medium"/>
                <a:sym typeface="Roboto Medium"/>
              </a:defRPr>
            </a:lvl4pPr>
            <a:lvl5pPr marR="0" lvl="4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800"/>
              <a:buFont typeface="Roboto Medium"/>
              <a:buNone/>
              <a:defRPr sz="2800" b="0" i="0" u="none" strike="noStrike" cap="none">
                <a:solidFill>
                  <a:srgbClr val="FFFFFF"/>
                </a:solidFill>
                <a:latin typeface="Roboto Medium"/>
                <a:ea typeface="Roboto Medium"/>
                <a:cs typeface="Roboto Medium"/>
                <a:sym typeface="Roboto Medium"/>
              </a:defRPr>
            </a:lvl5pPr>
            <a:lvl6pPr marR="0" lvl="5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800"/>
              <a:buFont typeface="Roboto Medium"/>
              <a:buNone/>
              <a:defRPr sz="2800" b="0" i="0" u="none" strike="noStrike" cap="none">
                <a:solidFill>
                  <a:srgbClr val="FFFFFF"/>
                </a:solidFill>
                <a:latin typeface="Roboto Medium"/>
                <a:ea typeface="Roboto Medium"/>
                <a:cs typeface="Roboto Medium"/>
                <a:sym typeface="Roboto Medium"/>
              </a:defRPr>
            </a:lvl6pPr>
            <a:lvl7pPr marR="0" lvl="6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800"/>
              <a:buFont typeface="Roboto Medium"/>
              <a:buNone/>
              <a:defRPr sz="2800" b="0" i="0" u="none" strike="noStrike" cap="none">
                <a:solidFill>
                  <a:srgbClr val="FFFFFF"/>
                </a:solidFill>
                <a:latin typeface="Roboto Medium"/>
                <a:ea typeface="Roboto Medium"/>
                <a:cs typeface="Roboto Medium"/>
                <a:sym typeface="Roboto Medium"/>
              </a:defRPr>
            </a:lvl7pPr>
            <a:lvl8pPr marR="0" lvl="7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800"/>
              <a:buFont typeface="Roboto Medium"/>
              <a:buNone/>
              <a:defRPr sz="2800" b="0" i="0" u="none" strike="noStrike" cap="none">
                <a:solidFill>
                  <a:srgbClr val="FFFFFF"/>
                </a:solidFill>
                <a:latin typeface="Roboto Medium"/>
                <a:ea typeface="Roboto Medium"/>
                <a:cs typeface="Roboto Medium"/>
                <a:sym typeface="Roboto Medium"/>
              </a:defRPr>
            </a:lvl8pPr>
            <a:lvl9pPr marR="0" lvl="8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800"/>
              <a:buFont typeface="Roboto Medium"/>
              <a:buNone/>
              <a:defRPr sz="2800" b="0" i="0" u="none" strike="noStrike" cap="none">
                <a:solidFill>
                  <a:srgbClr val="FFFFFF"/>
                </a:solidFill>
                <a:latin typeface="Roboto Medium"/>
                <a:ea typeface="Roboto Medium"/>
                <a:cs typeface="Roboto Medium"/>
                <a:sym typeface="Roboto Medium"/>
              </a:defRPr>
            </a:lvl9pPr>
          </a:lstStyle>
          <a:p>
            <a:r>
              <a:rPr lang="en-CA" sz="2650">
                <a:solidFill>
                  <a:schemeClr val="accent5">
                    <a:lumMod val="50000"/>
                  </a:schemeClr>
                </a:solidFill>
              </a:rPr>
              <a:t>Key Issues</a:t>
            </a:r>
            <a:endParaRPr lang="en-CA" sz="2667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13" name="Google Shape;5196;p47">
            <a:extLst>
              <a:ext uri="{FF2B5EF4-FFF2-40B4-BE49-F238E27FC236}">
                <a16:creationId xmlns:a16="http://schemas.microsoft.com/office/drawing/2014/main" id="{A99B9F1E-4A9D-374E-B3DB-C402569A45CB}"/>
              </a:ext>
            </a:extLst>
          </p:cNvPr>
          <p:cNvSpPr txBox="1"/>
          <p:nvPr/>
        </p:nvSpPr>
        <p:spPr>
          <a:xfrm>
            <a:off x="1007875" y="1582103"/>
            <a:ext cx="4382272" cy="1190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>
              <a:buSzPts val="1400"/>
            </a:pPr>
            <a:r>
              <a:rPr lang="en-CA" sz="1850" b="1">
                <a:solidFill>
                  <a:srgbClr val="A5B7C6"/>
                </a:solidFill>
                <a:latin typeface="Roboto"/>
                <a:ea typeface="Roboto"/>
                <a:cs typeface="Roboto"/>
                <a:sym typeface="Roboto"/>
              </a:rPr>
              <a:t>Supermarket Relations</a:t>
            </a:r>
            <a:endParaRPr lang="en-CA" sz="1867" b="1">
              <a:solidFill>
                <a:srgbClr val="A5B7C6"/>
              </a:solidFill>
              <a:latin typeface="Roboto"/>
              <a:ea typeface="Roboto"/>
              <a:cs typeface="Roboto"/>
              <a:sym typeface="Roboto"/>
            </a:endParaRPr>
          </a:p>
          <a:p>
            <a:pPr>
              <a:buSzPts val="1400"/>
            </a:pPr>
            <a:r>
              <a:rPr lang="en-CA" sz="1850">
                <a:solidFill>
                  <a:srgbClr val="858585"/>
                </a:solidFill>
                <a:latin typeface="Roboto"/>
                <a:ea typeface="Roboto"/>
                <a:cs typeface="Roboto"/>
                <a:sym typeface="Roboto"/>
              </a:rPr>
              <a:t>Building a mutually beneficial  environment of trust with supermarkets </a:t>
            </a:r>
            <a:endParaRPr lang="en-CA" sz="1850">
              <a:solidFill>
                <a:srgbClr val="858585"/>
              </a:solidFill>
              <a:latin typeface="Roboto"/>
              <a:ea typeface="Roboto"/>
              <a:cs typeface="Roboto"/>
            </a:endParaRPr>
          </a:p>
        </p:txBody>
      </p:sp>
      <p:sp>
        <p:nvSpPr>
          <p:cNvPr id="16" name="Google Shape;5199;p47">
            <a:extLst>
              <a:ext uri="{FF2B5EF4-FFF2-40B4-BE49-F238E27FC236}">
                <a16:creationId xmlns:a16="http://schemas.microsoft.com/office/drawing/2014/main" id="{D489BE21-BC43-1A4F-8029-3291BCF5AF40}"/>
              </a:ext>
            </a:extLst>
          </p:cNvPr>
          <p:cNvSpPr txBox="1"/>
          <p:nvPr/>
        </p:nvSpPr>
        <p:spPr>
          <a:xfrm>
            <a:off x="1007875" y="2631688"/>
            <a:ext cx="4071422" cy="118289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>
              <a:buSzPts val="1400"/>
            </a:pPr>
            <a:r>
              <a:rPr lang="en-CA" sz="1850" b="1">
                <a:solidFill>
                  <a:srgbClr val="435D74"/>
                </a:solidFill>
                <a:latin typeface="Roboto"/>
                <a:ea typeface="Roboto"/>
                <a:cs typeface="Roboto"/>
                <a:sym typeface="Roboto"/>
              </a:rPr>
              <a:t>Competition</a:t>
            </a:r>
            <a:endParaRPr lang="en-CA" sz="1867" b="1">
              <a:solidFill>
                <a:srgbClr val="435D74"/>
              </a:solidFill>
              <a:latin typeface="Roboto"/>
              <a:ea typeface="Roboto"/>
              <a:cs typeface="Roboto"/>
              <a:sym typeface="Roboto"/>
            </a:endParaRPr>
          </a:p>
          <a:p>
            <a:pPr>
              <a:buSzPts val="1400"/>
            </a:pPr>
            <a:r>
              <a:rPr lang="en-CA" sz="1850">
                <a:solidFill>
                  <a:srgbClr val="858585"/>
                </a:solidFill>
                <a:latin typeface="Roboto"/>
                <a:ea typeface="Roboto"/>
                <a:cs typeface="Roboto"/>
                <a:sym typeface="Roboto"/>
              </a:rPr>
              <a:t>Competitive advantage with retailers such as Amazon, Walmart, etc.</a:t>
            </a:r>
            <a:endParaRPr lang="en-CA" sz="1850">
              <a:solidFill>
                <a:srgbClr val="858585"/>
              </a:solidFill>
              <a:latin typeface="Roboto"/>
              <a:ea typeface="Roboto"/>
              <a:cs typeface="Roboto"/>
            </a:endParaRPr>
          </a:p>
        </p:txBody>
      </p:sp>
      <p:graphicFrame>
        <p:nvGraphicFramePr>
          <p:cNvPr id="17" name="Table 7">
            <a:extLst>
              <a:ext uri="{FF2B5EF4-FFF2-40B4-BE49-F238E27FC236}">
                <a16:creationId xmlns:a16="http://schemas.microsoft.com/office/drawing/2014/main" id="{D33E2336-460F-4F49-B190-08CFB019F59A}"/>
              </a:ext>
            </a:extLst>
          </p:cNvPr>
          <p:cNvGraphicFramePr>
            <a:graphicFrameLocks noGrp="1"/>
          </p:cNvGraphicFramePr>
          <p:nvPr/>
        </p:nvGraphicFramePr>
        <p:xfrm>
          <a:off x="4269466" y="420976"/>
          <a:ext cx="7374834" cy="7581957"/>
        </p:xfrm>
        <a:graphic>
          <a:graphicData uri="http://schemas.openxmlformats.org/drawingml/2006/table">
            <a:tbl>
              <a:tblPr firstRow="1" bandRow="1"/>
              <a:tblGrid>
                <a:gridCol w="2458278">
                  <a:extLst>
                    <a:ext uri="{9D8B030D-6E8A-4147-A177-3AD203B41FA5}">
                      <a16:colId xmlns:a16="http://schemas.microsoft.com/office/drawing/2014/main" val="3523991080"/>
                    </a:ext>
                  </a:extLst>
                </a:gridCol>
                <a:gridCol w="2458278">
                  <a:extLst>
                    <a:ext uri="{9D8B030D-6E8A-4147-A177-3AD203B41FA5}">
                      <a16:colId xmlns:a16="http://schemas.microsoft.com/office/drawing/2014/main" val="1280096141"/>
                    </a:ext>
                  </a:extLst>
                </a:gridCol>
                <a:gridCol w="2458278">
                  <a:extLst>
                    <a:ext uri="{9D8B030D-6E8A-4147-A177-3AD203B41FA5}">
                      <a16:colId xmlns:a16="http://schemas.microsoft.com/office/drawing/2014/main" val="857642676"/>
                    </a:ext>
                  </a:extLst>
                </a:gridCol>
              </a:tblGrid>
              <a:tr h="2521148">
                <a:tc rowSpan="2">
                  <a:txBody>
                    <a:bodyPr/>
                    <a:lstStyle/>
                    <a:p>
                      <a:pPr algn="ctr"/>
                      <a:r>
                        <a:rPr lang="en-US">
                          <a:solidFill>
                            <a:schemeClr val="bg1"/>
                          </a:solidFill>
                        </a:rPr>
                        <a:t>-     Importance     +</a:t>
                      </a:r>
                    </a:p>
                  </a:txBody>
                  <a:tcPr vert="vert27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461988343"/>
                  </a:ext>
                </a:extLst>
              </a:tr>
              <a:tr h="2521148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694239678"/>
                  </a:ext>
                </a:extLst>
              </a:tr>
              <a:tr h="2539661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>
                          <a:solidFill>
                            <a:schemeClr val="bg1"/>
                          </a:solidFill>
                        </a:rPr>
                        <a:t>-     Urgency     +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76094052"/>
                  </a:ext>
                </a:extLst>
              </a:tr>
            </a:tbl>
          </a:graphicData>
        </a:graphic>
      </p:graphicFrame>
      <p:pic>
        <p:nvPicPr>
          <p:cNvPr id="3" name="Graphic 4" descr="Badge 1 outline">
            <a:extLst>
              <a:ext uri="{FF2B5EF4-FFF2-40B4-BE49-F238E27FC236}">
                <a16:creationId xmlns:a16="http://schemas.microsoft.com/office/drawing/2014/main" id="{A88B37C4-2CFB-490C-BC34-5C13D75EE14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37531" y="1717288"/>
            <a:ext cx="914400" cy="914400"/>
          </a:xfrm>
          <a:prstGeom prst="rect">
            <a:avLst/>
          </a:prstGeom>
        </p:spPr>
      </p:pic>
      <p:pic>
        <p:nvPicPr>
          <p:cNvPr id="5" name="Graphic 5" descr="Badge outline">
            <a:extLst>
              <a:ext uri="{FF2B5EF4-FFF2-40B4-BE49-F238E27FC236}">
                <a16:creationId xmlns:a16="http://schemas.microsoft.com/office/drawing/2014/main" id="{76427957-3A46-4D44-8FAD-A0472637497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31722" y="2769807"/>
            <a:ext cx="914400" cy="914400"/>
          </a:xfrm>
          <a:prstGeom prst="rect">
            <a:avLst/>
          </a:prstGeom>
        </p:spPr>
      </p:pic>
      <p:pic>
        <p:nvPicPr>
          <p:cNvPr id="26" name="Graphic 4" descr="Badge 1 outline">
            <a:extLst>
              <a:ext uri="{FF2B5EF4-FFF2-40B4-BE49-F238E27FC236}">
                <a16:creationId xmlns:a16="http://schemas.microsoft.com/office/drawing/2014/main" id="{C890DF08-A421-40A7-8080-8D155851E25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9864066" y="1025912"/>
            <a:ext cx="691376" cy="691376"/>
          </a:xfrm>
          <a:prstGeom prst="rect">
            <a:avLst/>
          </a:prstGeom>
        </p:spPr>
      </p:pic>
      <p:pic>
        <p:nvPicPr>
          <p:cNvPr id="27" name="Graphic 5" descr="Badge outline">
            <a:extLst>
              <a:ext uri="{FF2B5EF4-FFF2-40B4-BE49-F238E27FC236}">
                <a16:creationId xmlns:a16="http://schemas.microsoft.com/office/drawing/2014/main" id="{A38362CA-B3E8-43F4-9E6C-F10A1898B92A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8230717" y="1690511"/>
            <a:ext cx="682083" cy="682083"/>
          </a:xfrm>
          <a:prstGeom prst="rect">
            <a:avLst/>
          </a:prstGeom>
        </p:spPr>
      </p:pic>
      <p:grpSp>
        <p:nvGrpSpPr>
          <p:cNvPr id="39" name="Group 38">
            <a:extLst>
              <a:ext uri="{FF2B5EF4-FFF2-40B4-BE49-F238E27FC236}">
                <a16:creationId xmlns:a16="http://schemas.microsoft.com/office/drawing/2014/main" id="{C8F032F5-3D96-1545-A077-A4E49172A1BD}"/>
              </a:ext>
            </a:extLst>
          </p:cNvPr>
          <p:cNvGrpSpPr/>
          <p:nvPr/>
        </p:nvGrpSpPr>
        <p:grpSpPr>
          <a:xfrm>
            <a:off x="348695" y="6382430"/>
            <a:ext cx="10603050" cy="291710"/>
            <a:chOff x="348695" y="6382430"/>
            <a:chExt cx="10603050" cy="291710"/>
          </a:xfrm>
        </p:grpSpPr>
        <p:sp>
          <p:nvSpPr>
            <p:cNvPr id="40" name="Rectangle: Rounded Corners 3">
              <a:extLst>
                <a:ext uri="{FF2B5EF4-FFF2-40B4-BE49-F238E27FC236}">
                  <a16:creationId xmlns:a16="http://schemas.microsoft.com/office/drawing/2014/main" id="{693942F7-5BFE-4046-9309-AD56A1192F3E}"/>
                </a:ext>
              </a:extLst>
            </p:cNvPr>
            <p:cNvSpPr/>
            <p:nvPr/>
          </p:nvSpPr>
          <p:spPr>
            <a:xfrm>
              <a:off x="348695" y="6382430"/>
              <a:ext cx="1356826" cy="291710"/>
            </a:xfrm>
            <a:prstGeom prst="roundRect">
              <a:avLst/>
            </a:prstGeom>
            <a:ln/>
          </p:spPr>
          <p:style>
            <a:lnRef idx="2">
              <a:schemeClr val="accent3"/>
            </a:lnRef>
            <a:fillRef idx="1">
              <a:schemeClr val="lt1"/>
            </a:fillRef>
            <a:effectRef idx="0">
              <a:schemeClr val="accent3"/>
            </a:effectRef>
            <a:fontRef idx="minor">
              <a:schemeClr val="dk1"/>
            </a:fontRef>
          </p:style>
          <p:txBody>
            <a:bodyPr lIns="121920" tIns="60960" rIns="121920" bIns="60960" rtlCol="0" anchor="ctr"/>
            <a:lstStyle/>
            <a:p>
              <a:pPr algn="ctr"/>
              <a:r>
                <a:rPr lang="en-US" sz="1200">
                  <a:latin typeface="Roboto" panose="02000000000000000000" pitchFamily="2" charset="0"/>
                  <a:ea typeface="Roboto" panose="02000000000000000000" pitchFamily="2" charset="0"/>
                  <a:cs typeface="Arial"/>
                </a:rPr>
                <a:t>Introduction</a:t>
              </a:r>
            </a:p>
          </p:txBody>
        </p:sp>
        <p:sp>
          <p:nvSpPr>
            <p:cNvPr id="41" name="Rectangle: Rounded Corners 27">
              <a:extLst>
                <a:ext uri="{FF2B5EF4-FFF2-40B4-BE49-F238E27FC236}">
                  <a16:creationId xmlns:a16="http://schemas.microsoft.com/office/drawing/2014/main" id="{6068729E-8B6A-EB42-984B-C589210142F4}"/>
                </a:ext>
              </a:extLst>
            </p:cNvPr>
            <p:cNvSpPr/>
            <p:nvPr/>
          </p:nvSpPr>
          <p:spPr>
            <a:xfrm>
              <a:off x="1889732" y="6382430"/>
              <a:ext cx="1356826" cy="291710"/>
            </a:xfrm>
            <a:prstGeom prst="roundRect">
              <a:avLst/>
            </a:prstGeom>
            <a:solidFill>
              <a:srgbClr val="78909C"/>
            </a:solidFill>
            <a:ln/>
          </p:spPr>
          <p:style>
            <a:lnRef idx="2">
              <a:schemeClr val="accent3"/>
            </a:lnRef>
            <a:fillRef idx="1">
              <a:schemeClr val="lt1"/>
            </a:fillRef>
            <a:effectRef idx="0">
              <a:schemeClr val="accent3"/>
            </a:effectRef>
            <a:fontRef idx="minor">
              <a:schemeClr val="dk1"/>
            </a:fontRef>
          </p:style>
          <p:txBody>
            <a:bodyPr lIns="121920" tIns="60960" rIns="121920" bIns="60960" rtlCol="0" anchor="ctr"/>
            <a:lstStyle/>
            <a:p>
              <a:pPr algn="ctr"/>
              <a:r>
                <a:rPr lang="en-US" sz="1200">
                  <a:solidFill>
                    <a:schemeClr val="bg1"/>
                  </a:solidFill>
                  <a:latin typeface="Roboto" panose="02000000000000000000" pitchFamily="2" charset="0"/>
                  <a:ea typeface="Roboto" panose="02000000000000000000" pitchFamily="2" charset="0"/>
                  <a:cs typeface="Arial"/>
                </a:rPr>
                <a:t>Key Issues</a:t>
              </a:r>
            </a:p>
          </p:txBody>
        </p:sp>
        <p:sp>
          <p:nvSpPr>
            <p:cNvPr id="42" name="Rectangle: Rounded Corners 28">
              <a:extLst>
                <a:ext uri="{FF2B5EF4-FFF2-40B4-BE49-F238E27FC236}">
                  <a16:creationId xmlns:a16="http://schemas.microsoft.com/office/drawing/2014/main" id="{8DCE287C-34F5-8F4D-95B4-D7425F7518AE}"/>
                </a:ext>
              </a:extLst>
            </p:cNvPr>
            <p:cNvSpPr/>
            <p:nvPr/>
          </p:nvSpPr>
          <p:spPr>
            <a:xfrm>
              <a:off x="3430769" y="6382430"/>
              <a:ext cx="1356826" cy="291710"/>
            </a:xfrm>
            <a:prstGeom prst="roundRect">
              <a:avLst/>
            </a:prstGeom>
            <a:noFill/>
            <a:ln/>
          </p:spPr>
          <p:style>
            <a:lnRef idx="2">
              <a:schemeClr val="accent3"/>
            </a:lnRef>
            <a:fillRef idx="1">
              <a:schemeClr val="lt1"/>
            </a:fillRef>
            <a:effectRef idx="0">
              <a:schemeClr val="accent3"/>
            </a:effectRef>
            <a:fontRef idx="minor">
              <a:schemeClr val="dk1"/>
            </a:fontRef>
          </p:style>
          <p:txBody>
            <a:bodyPr lIns="121920" tIns="60960" rIns="121920" bIns="60960" rtlCol="0" anchor="ctr"/>
            <a:lstStyle/>
            <a:p>
              <a:pPr algn="ctr"/>
              <a:r>
                <a:rPr lang="en-US" sz="1200">
                  <a:solidFill>
                    <a:schemeClr val="tx1"/>
                  </a:solidFill>
                  <a:latin typeface="Roboto" panose="02000000000000000000" pitchFamily="2" charset="0"/>
                  <a:ea typeface="Roboto" panose="02000000000000000000" pitchFamily="2" charset="0"/>
                  <a:cs typeface="Arial"/>
                </a:rPr>
                <a:t>Analysis</a:t>
              </a:r>
            </a:p>
          </p:txBody>
        </p:sp>
        <p:sp>
          <p:nvSpPr>
            <p:cNvPr id="43" name="Rectangle: Rounded Corners 29">
              <a:extLst>
                <a:ext uri="{FF2B5EF4-FFF2-40B4-BE49-F238E27FC236}">
                  <a16:creationId xmlns:a16="http://schemas.microsoft.com/office/drawing/2014/main" id="{210BC00F-1F9B-ED40-BC82-9D9D9BC6BF6B}"/>
                </a:ext>
              </a:extLst>
            </p:cNvPr>
            <p:cNvSpPr/>
            <p:nvPr/>
          </p:nvSpPr>
          <p:spPr>
            <a:xfrm>
              <a:off x="6512843" y="6382430"/>
              <a:ext cx="1356826" cy="291710"/>
            </a:xfrm>
            <a:prstGeom prst="roundRect">
              <a:avLst/>
            </a:prstGeom>
            <a:ln/>
          </p:spPr>
          <p:style>
            <a:lnRef idx="2">
              <a:schemeClr val="accent3"/>
            </a:lnRef>
            <a:fillRef idx="1">
              <a:schemeClr val="lt1"/>
            </a:fillRef>
            <a:effectRef idx="0">
              <a:schemeClr val="accent3"/>
            </a:effectRef>
            <a:fontRef idx="minor">
              <a:schemeClr val="dk1"/>
            </a:fontRef>
          </p:style>
          <p:txBody>
            <a:bodyPr lIns="121920" tIns="60960" rIns="121920" bIns="60960" rtlCol="0" anchor="ctr"/>
            <a:lstStyle/>
            <a:p>
              <a:pPr algn="ctr"/>
              <a:r>
                <a:rPr lang="en-US" sz="1200">
                  <a:solidFill>
                    <a:schemeClr val="tx1"/>
                  </a:solidFill>
                  <a:latin typeface="Roboto" panose="02000000000000000000" pitchFamily="2" charset="0"/>
                  <a:ea typeface="Roboto" panose="02000000000000000000" pitchFamily="2" charset="0"/>
                  <a:cs typeface="Arial"/>
                </a:rPr>
                <a:t>Solution</a:t>
              </a:r>
            </a:p>
          </p:txBody>
        </p:sp>
        <p:sp>
          <p:nvSpPr>
            <p:cNvPr id="44" name="Rectangle: Rounded Corners 30">
              <a:extLst>
                <a:ext uri="{FF2B5EF4-FFF2-40B4-BE49-F238E27FC236}">
                  <a16:creationId xmlns:a16="http://schemas.microsoft.com/office/drawing/2014/main" id="{ADCB913D-E15A-2843-8089-6EA23468D053}"/>
                </a:ext>
              </a:extLst>
            </p:cNvPr>
            <p:cNvSpPr/>
            <p:nvPr/>
          </p:nvSpPr>
          <p:spPr>
            <a:xfrm>
              <a:off x="8053880" y="6382430"/>
              <a:ext cx="1356826" cy="291710"/>
            </a:xfrm>
            <a:prstGeom prst="roundRect">
              <a:avLst/>
            </a:prstGeom>
            <a:noFill/>
            <a:ln>
              <a:solidFill>
                <a:srgbClr val="78909C"/>
              </a:solidFill>
            </a:ln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lIns="121920" tIns="60960" rIns="121920" bIns="60960" rtlCol="0" anchor="ctr"/>
            <a:lstStyle/>
            <a:p>
              <a:pPr algn="ctr"/>
              <a:r>
                <a:rPr lang="en-US" sz="1200">
                  <a:solidFill>
                    <a:schemeClr val="tx1"/>
                  </a:solidFill>
                  <a:latin typeface="Roboto" panose="02000000000000000000" pitchFamily="2" charset="0"/>
                  <a:ea typeface="Roboto" panose="02000000000000000000" pitchFamily="2" charset="0"/>
                  <a:cs typeface="Arial"/>
                </a:rPr>
                <a:t>Implementation</a:t>
              </a:r>
            </a:p>
          </p:txBody>
        </p:sp>
        <p:sp>
          <p:nvSpPr>
            <p:cNvPr id="45" name="Rectangle: Rounded Corners 29">
              <a:extLst>
                <a:ext uri="{FF2B5EF4-FFF2-40B4-BE49-F238E27FC236}">
                  <a16:creationId xmlns:a16="http://schemas.microsoft.com/office/drawing/2014/main" id="{491FF223-EB71-5D40-90B7-AB9C277A2F50}"/>
                </a:ext>
              </a:extLst>
            </p:cNvPr>
            <p:cNvSpPr/>
            <p:nvPr/>
          </p:nvSpPr>
          <p:spPr>
            <a:xfrm>
              <a:off x="4971806" y="6382430"/>
              <a:ext cx="1356826" cy="291710"/>
            </a:xfrm>
            <a:prstGeom prst="roundRect">
              <a:avLst/>
            </a:prstGeom>
            <a:noFill/>
            <a:ln/>
          </p:spPr>
          <p:style>
            <a:lnRef idx="2">
              <a:schemeClr val="accent3"/>
            </a:lnRef>
            <a:fillRef idx="1">
              <a:schemeClr val="lt1"/>
            </a:fillRef>
            <a:effectRef idx="0">
              <a:schemeClr val="accent3"/>
            </a:effectRef>
            <a:fontRef idx="minor">
              <a:schemeClr val="dk1"/>
            </a:fontRef>
          </p:style>
          <p:txBody>
            <a:bodyPr lIns="121920" tIns="60960" rIns="121920" bIns="60960" rtlCol="0" anchor="ctr"/>
            <a:lstStyle/>
            <a:p>
              <a:pPr algn="ctr"/>
              <a:r>
                <a:rPr lang="en-US" sz="1200">
                  <a:solidFill>
                    <a:schemeClr val="tx1"/>
                  </a:solidFill>
                  <a:latin typeface="Roboto" panose="02000000000000000000" pitchFamily="2" charset="0"/>
                  <a:ea typeface="Roboto" panose="02000000000000000000" pitchFamily="2" charset="0"/>
                  <a:cs typeface="Arial"/>
                </a:rPr>
                <a:t>Opportunities</a:t>
              </a:r>
            </a:p>
          </p:txBody>
        </p:sp>
        <p:sp>
          <p:nvSpPr>
            <p:cNvPr id="46" name="Rectangle: Rounded Corners 29">
              <a:extLst>
                <a:ext uri="{FF2B5EF4-FFF2-40B4-BE49-F238E27FC236}">
                  <a16:creationId xmlns:a16="http://schemas.microsoft.com/office/drawing/2014/main" id="{5FFF14BC-591B-014F-82A7-0FC0A5280D97}"/>
                </a:ext>
              </a:extLst>
            </p:cNvPr>
            <p:cNvSpPr/>
            <p:nvPr/>
          </p:nvSpPr>
          <p:spPr>
            <a:xfrm>
              <a:off x="9594919" y="6382430"/>
              <a:ext cx="1356826" cy="291710"/>
            </a:xfrm>
            <a:prstGeom prst="roundRect">
              <a:avLst/>
            </a:prstGeom>
            <a:noFill/>
            <a:ln/>
          </p:spPr>
          <p:style>
            <a:lnRef idx="2">
              <a:schemeClr val="accent3"/>
            </a:lnRef>
            <a:fillRef idx="1">
              <a:schemeClr val="lt1"/>
            </a:fillRef>
            <a:effectRef idx="0">
              <a:schemeClr val="accent3"/>
            </a:effectRef>
            <a:fontRef idx="minor">
              <a:schemeClr val="dk1"/>
            </a:fontRef>
          </p:style>
          <p:txBody>
            <a:bodyPr lIns="121920" tIns="60960" rIns="121920" bIns="60960" rtlCol="0" anchor="ctr"/>
            <a:lstStyle/>
            <a:p>
              <a:pPr algn="ctr"/>
              <a:r>
                <a:rPr lang="en-US" sz="1200">
                  <a:solidFill>
                    <a:schemeClr val="tx1"/>
                  </a:solidFill>
                  <a:latin typeface="Roboto" panose="02000000000000000000" pitchFamily="2" charset="0"/>
                  <a:ea typeface="Roboto" panose="02000000000000000000" pitchFamily="2" charset="0"/>
                  <a:cs typeface="Arial"/>
                </a:rPr>
                <a:t>Risks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81132959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9EC78C2-0E54-FA48-9ADA-24770A93116D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9446941" y="6495740"/>
            <a:ext cx="2743200" cy="365125"/>
          </a:xfrm>
        </p:spPr>
        <p:txBody>
          <a:bodyPr/>
          <a:lstStyle/>
          <a:p>
            <a:fld id="{841F6FF3-F43A-6246-B559-B57933611B21}" type="slidenum">
              <a:rPr lang="en-US" smtClean="0"/>
              <a:t>10</a:t>
            </a:fld>
            <a:endParaRPr lang="en-US"/>
          </a:p>
        </p:txBody>
      </p:sp>
      <p:sp>
        <p:nvSpPr>
          <p:cNvPr id="12" name="Google Shape;5200;p47">
            <a:extLst>
              <a:ext uri="{FF2B5EF4-FFF2-40B4-BE49-F238E27FC236}">
                <a16:creationId xmlns:a16="http://schemas.microsoft.com/office/drawing/2014/main" id="{EF94DA34-27D8-044F-8EB0-021E1A095E56}"/>
              </a:ext>
            </a:extLst>
          </p:cNvPr>
          <p:cNvSpPr txBox="1">
            <a:spLocks/>
          </p:cNvSpPr>
          <p:nvPr/>
        </p:nvSpPr>
        <p:spPr>
          <a:xfrm>
            <a:off x="547700" y="537900"/>
            <a:ext cx="5787600" cy="76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600"/>
              <a:buFont typeface="Roboto Medium"/>
              <a:buNone/>
              <a:defRPr sz="3200" b="1" i="0" u="none" strike="noStrike" cap="none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marR="0" lvl="1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800"/>
              <a:buFont typeface="Roboto Medium"/>
              <a:buNone/>
              <a:defRPr sz="2800" b="0" i="0" u="none" strike="noStrike" cap="none">
                <a:solidFill>
                  <a:srgbClr val="FFFFFF"/>
                </a:solidFill>
                <a:latin typeface="Roboto Medium"/>
                <a:ea typeface="Roboto Medium"/>
                <a:cs typeface="Roboto Medium"/>
                <a:sym typeface="Roboto Medium"/>
              </a:defRPr>
            </a:lvl2pPr>
            <a:lvl3pPr marR="0" lvl="2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800"/>
              <a:buFont typeface="Roboto Medium"/>
              <a:buNone/>
              <a:defRPr sz="2800" b="0" i="0" u="none" strike="noStrike" cap="none">
                <a:solidFill>
                  <a:srgbClr val="FFFFFF"/>
                </a:solidFill>
                <a:latin typeface="Roboto Medium"/>
                <a:ea typeface="Roboto Medium"/>
                <a:cs typeface="Roboto Medium"/>
                <a:sym typeface="Roboto Medium"/>
              </a:defRPr>
            </a:lvl3pPr>
            <a:lvl4pPr marR="0" lvl="3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800"/>
              <a:buFont typeface="Roboto Medium"/>
              <a:buNone/>
              <a:defRPr sz="2800" b="0" i="0" u="none" strike="noStrike" cap="none">
                <a:solidFill>
                  <a:srgbClr val="FFFFFF"/>
                </a:solidFill>
                <a:latin typeface="Roboto Medium"/>
                <a:ea typeface="Roboto Medium"/>
                <a:cs typeface="Roboto Medium"/>
                <a:sym typeface="Roboto Medium"/>
              </a:defRPr>
            </a:lvl4pPr>
            <a:lvl5pPr marR="0" lvl="4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800"/>
              <a:buFont typeface="Roboto Medium"/>
              <a:buNone/>
              <a:defRPr sz="2800" b="0" i="0" u="none" strike="noStrike" cap="none">
                <a:solidFill>
                  <a:srgbClr val="FFFFFF"/>
                </a:solidFill>
                <a:latin typeface="Roboto Medium"/>
                <a:ea typeface="Roboto Medium"/>
                <a:cs typeface="Roboto Medium"/>
                <a:sym typeface="Roboto Medium"/>
              </a:defRPr>
            </a:lvl5pPr>
            <a:lvl6pPr marR="0" lvl="5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800"/>
              <a:buFont typeface="Roboto Medium"/>
              <a:buNone/>
              <a:defRPr sz="2800" b="0" i="0" u="none" strike="noStrike" cap="none">
                <a:solidFill>
                  <a:srgbClr val="FFFFFF"/>
                </a:solidFill>
                <a:latin typeface="Roboto Medium"/>
                <a:ea typeface="Roboto Medium"/>
                <a:cs typeface="Roboto Medium"/>
                <a:sym typeface="Roboto Medium"/>
              </a:defRPr>
            </a:lvl6pPr>
            <a:lvl7pPr marR="0" lvl="6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800"/>
              <a:buFont typeface="Roboto Medium"/>
              <a:buNone/>
              <a:defRPr sz="2800" b="0" i="0" u="none" strike="noStrike" cap="none">
                <a:solidFill>
                  <a:srgbClr val="FFFFFF"/>
                </a:solidFill>
                <a:latin typeface="Roboto Medium"/>
                <a:ea typeface="Roboto Medium"/>
                <a:cs typeface="Roboto Medium"/>
                <a:sym typeface="Roboto Medium"/>
              </a:defRPr>
            </a:lvl7pPr>
            <a:lvl8pPr marR="0" lvl="7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800"/>
              <a:buFont typeface="Roboto Medium"/>
              <a:buNone/>
              <a:defRPr sz="2800" b="0" i="0" u="none" strike="noStrike" cap="none">
                <a:solidFill>
                  <a:srgbClr val="FFFFFF"/>
                </a:solidFill>
                <a:latin typeface="Roboto Medium"/>
                <a:ea typeface="Roboto Medium"/>
                <a:cs typeface="Roboto Medium"/>
                <a:sym typeface="Roboto Medium"/>
              </a:defRPr>
            </a:lvl8pPr>
            <a:lvl9pPr marR="0" lvl="8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800"/>
              <a:buFont typeface="Roboto Medium"/>
              <a:buNone/>
              <a:defRPr sz="2800" b="0" i="0" u="none" strike="noStrike" cap="none">
                <a:solidFill>
                  <a:srgbClr val="FFFFFF"/>
                </a:solidFill>
                <a:latin typeface="Roboto Medium"/>
                <a:ea typeface="Roboto Medium"/>
                <a:cs typeface="Roboto Medium"/>
                <a:sym typeface="Roboto Medium"/>
              </a:defRPr>
            </a:lvl9pPr>
          </a:lstStyle>
          <a:p>
            <a:r>
              <a:rPr lang="en-CA" sz="2650">
                <a:solidFill>
                  <a:schemeClr val="accent5">
                    <a:lumMod val="50000"/>
                  </a:schemeClr>
                </a:solidFill>
              </a:rPr>
              <a:t>Key Issues</a:t>
            </a:r>
            <a:endParaRPr lang="en-CA" sz="2667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13" name="Google Shape;5196;p47">
            <a:extLst>
              <a:ext uri="{FF2B5EF4-FFF2-40B4-BE49-F238E27FC236}">
                <a16:creationId xmlns:a16="http://schemas.microsoft.com/office/drawing/2014/main" id="{A99B9F1E-4A9D-374E-B3DB-C402569A45CB}"/>
              </a:ext>
            </a:extLst>
          </p:cNvPr>
          <p:cNvSpPr txBox="1"/>
          <p:nvPr/>
        </p:nvSpPr>
        <p:spPr>
          <a:xfrm>
            <a:off x="1007875" y="1582103"/>
            <a:ext cx="4382272" cy="1190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>
              <a:buSzPts val="1400"/>
            </a:pPr>
            <a:r>
              <a:rPr lang="en-CA" sz="1850" b="1">
                <a:solidFill>
                  <a:srgbClr val="A5B7C6"/>
                </a:solidFill>
                <a:latin typeface="Roboto"/>
                <a:ea typeface="Roboto"/>
                <a:cs typeface="Roboto"/>
                <a:sym typeface="Roboto"/>
              </a:rPr>
              <a:t>Supermarket Relations</a:t>
            </a:r>
            <a:endParaRPr lang="en-CA" sz="1867" b="1">
              <a:solidFill>
                <a:srgbClr val="A5B7C6"/>
              </a:solidFill>
              <a:latin typeface="Roboto"/>
              <a:ea typeface="Roboto"/>
              <a:cs typeface="Roboto"/>
              <a:sym typeface="Roboto"/>
            </a:endParaRPr>
          </a:p>
          <a:p>
            <a:pPr>
              <a:buSzPts val="1400"/>
            </a:pPr>
            <a:r>
              <a:rPr lang="en-CA" sz="1850">
                <a:solidFill>
                  <a:srgbClr val="858585"/>
                </a:solidFill>
                <a:latin typeface="Roboto"/>
                <a:ea typeface="Roboto"/>
                <a:cs typeface="Roboto"/>
                <a:sym typeface="Roboto"/>
              </a:rPr>
              <a:t>Building a mutually beneficial  environment of trust with supermarkets </a:t>
            </a:r>
            <a:endParaRPr lang="en-CA" sz="1850">
              <a:solidFill>
                <a:srgbClr val="858585"/>
              </a:solidFill>
              <a:latin typeface="Roboto"/>
              <a:ea typeface="Roboto"/>
              <a:cs typeface="Roboto"/>
            </a:endParaRPr>
          </a:p>
        </p:txBody>
      </p:sp>
      <p:sp>
        <p:nvSpPr>
          <p:cNvPr id="14" name="Google Shape;5197;p47">
            <a:extLst>
              <a:ext uri="{FF2B5EF4-FFF2-40B4-BE49-F238E27FC236}">
                <a16:creationId xmlns:a16="http://schemas.microsoft.com/office/drawing/2014/main" id="{C56ADF1D-A0D9-9F44-95CE-E9B1082A2138}"/>
              </a:ext>
            </a:extLst>
          </p:cNvPr>
          <p:cNvSpPr txBox="1"/>
          <p:nvPr/>
        </p:nvSpPr>
        <p:spPr>
          <a:xfrm>
            <a:off x="1007875" y="3681273"/>
            <a:ext cx="4210813" cy="117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>
              <a:buSzPts val="1400"/>
            </a:pPr>
            <a:r>
              <a:rPr lang="en-CA" sz="1850" b="1">
                <a:solidFill>
                  <a:srgbClr val="5F7D95"/>
                </a:solidFill>
                <a:latin typeface="Roboto"/>
                <a:ea typeface="Roboto"/>
                <a:cs typeface="Roboto"/>
                <a:sym typeface="Roboto"/>
              </a:rPr>
              <a:t>Long-Term Sustainability</a:t>
            </a:r>
            <a:endParaRPr lang="en-CA" sz="1867" b="1">
              <a:solidFill>
                <a:srgbClr val="5F7D95"/>
              </a:solidFill>
              <a:latin typeface="Roboto"/>
              <a:ea typeface="Roboto"/>
              <a:cs typeface="Roboto"/>
              <a:sym typeface="Roboto"/>
            </a:endParaRPr>
          </a:p>
          <a:p>
            <a:pPr>
              <a:buSzPts val="1400"/>
            </a:pPr>
            <a:r>
              <a:rPr lang="en-CA" sz="1850">
                <a:solidFill>
                  <a:srgbClr val="858585"/>
                </a:solidFill>
                <a:latin typeface="Roboto"/>
                <a:ea typeface="Roboto"/>
                <a:cs typeface="Roboto"/>
              </a:rPr>
              <a:t>Ensuring growth rates experienced during pandemic are sustained</a:t>
            </a:r>
          </a:p>
        </p:txBody>
      </p:sp>
      <p:sp>
        <p:nvSpPr>
          <p:cNvPr id="16" name="Google Shape;5199;p47">
            <a:extLst>
              <a:ext uri="{FF2B5EF4-FFF2-40B4-BE49-F238E27FC236}">
                <a16:creationId xmlns:a16="http://schemas.microsoft.com/office/drawing/2014/main" id="{D489BE21-BC43-1A4F-8029-3291BCF5AF40}"/>
              </a:ext>
            </a:extLst>
          </p:cNvPr>
          <p:cNvSpPr txBox="1"/>
          <p:nvPr/>
        </p:nvSpPr>
        <p:spPr>
          <a:xfrm>
            <a:off x="1007875" y="2631688"/>
            <a:ext cx="4071422" cy="118289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>
              <a:buSzPts val="1400"/>
            </a:pPr>
            <a:r>
              <a:rPr lang="en-CA" sz="1850" b="1">
                <a:solidFill>
                  <a:srgbClr val="435D74"/>
                </a:solidFill>
                <a:latin typeface="Roboto"/>
                <a:ea typeface="Roboto"/>
                <a:cs typeface="Roboto"/>
                <a:sym typeface="Roboto"/>
              </a:rPr>
              <a:t>Competition</a:t>
            </a:r>
            <a:endParaRPr lang="en-CA" sz="1867" b="1">
              <a:solidFill>
                <a:srgbClr val="435D74"/>
              </a:solidFill>
              <a:latin typeface="Roboto"/>
              <a:ea typeface="Roboto"/>
              <a:cs typeface="Roboto"/>
              <a:sym typeface="Roboto"/>
            </a:endParaRPr>
          </a:p>
          <a:p>
            <a:pPr>
              <a:buSzPts val="1400"/>
            </a:pPr>
            <a:r>
              <a:rPr lang="en-CA" sz="1850">
                <a:solidFill>
                  <a:srgbClr val="858585"/>
                </a:solidFill>
                <a:latin typeface="Roboto"/>
                <a:ea typeface="Roboto"/>
                <a:cs typeface="Roboto"/>
                <a:sym typeface="Roboto"/>
              </a:rPr>
              <a:t>Competitive advantage with retailers such as Amazon, Walmart, etc.</a:t>
            </a:r>
            <a:endParaRPr lang="en-CA" sz="1850">
              <a:solidFill>
                <a:srgbClr val="858585"/>
              </a:solidFill>
              <a:latin typeface="Roboto"/>
              <a:ea typeface="Roboto"/>
              <a:cs typeface="Roboto"/>
            </a:endParaRPr>
          </a:p>
        </p:txBody>
      </p:sp>
      <p:graphicFrame>
        <p:nvGraphicFramePr>
          <p:cNvPr id="17" name="Table 7">
            <a:extLst>
              <a:ext uri="{FF2B5EF4-FFF2-40B4-BE49-F238E27FC236}">
                <a16:creationId xmlns:a16="http://schemas.microsoft.com/office/drawing/2014/main" id="{D33E2336-460F-4F49-B190-08CFB019F59A}"/>
              </a:ext>
            </a:extLst>
          </p:cNvPr>
          <p:cNvGraphicFramePr>
            <a:graphicFrameLocks noGrp="1"/>
          </p:cNvGraphicFramePr>
          <p:nvPr/>
        </p:nvGraphicFramePr>
        <p:xfrm>
          <a:off x="4269466" y="420976"/>
          <a:ext cx="7374834" cy="7581957"/>
        </p:xfrm>
        <a:graphic>
          <a:graphicData uri="http://schemas.openxmlformats.org/drawingml/2006/table">
            <a:tbl>
              <a:tblPr firstRow="1" bandRow="1"/>
              <a:tblGrid>
                <a:gridCol w="2458278">
                  <a:extLst>
                    <a:ext uri="{9D8B030D-6E8A-4147-A177-3AD203B41FA5}">
                      <a16:colId xmlns:a16="http://schemas.microsoft.com/office/drawing/2014/main" val="3523991080"/>
                    </a:ext>
                  </a:extLst>
                </a:gridCol>
                <a:gridCol w="2458278">
                  <a:extLst>
                    <a:ext uri="{9D8B030D-6E8A-4147-A177-3AD203B41FA5}">
                      <a16:colId xmlns:a16="http://schemas.microsoft.com/office/drawing/2014/main" val="1280096141"/>
                    </a:ext>
                  </a:extLst>
                </a:gridCol>
                <a:gridCol w="2458278">
                  <a:extLst>
                    <a:ext uri="{9D8B030D-6E8A-4147-A177-3AD203B41FA5}">
                      <a16:colId xmlns:a16="http://schemas.microsoft.com/office/drawing/2014/main" val="857642676"/>
                    </a:ext>
                  </a:extLst>
                </a:gridCol>
              </a:tblGrid>
              <a:tr h="2521148">
                <a:tc rowSpan="2">
                  <a:txBody>
                    <a:bodyPr/>
                    <a:lstStyle/>
                    <a:p>
                      <a:pPr algn="ctr"/>
                      <a:r>
                        <a:rPr lang="en-US">
                          <a:solidFill>
                            <a:schemeClr val="bg1"/>
                          </a:solidFill>
                        </a:rPr>
                        <a:t>-     Importance     +</a:t>
                      </a:r>
                    </a:p>
                  </a:txBody>
                  <a:tcPr vert="vert27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461988343"/>
                  </a:ext>
                </a:extLst>
              </a:tr>
              <a:tr h="2521148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694239678"/>
                  </a:ext>
                </a:extLst>
              </a:tr>
              <a:tr h="2539661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>
                          <a:solidFill>
                            <a:schemeClr val="bg1"/>
                          </a:solidFill>
                        </a:rPr>
                        <a:t>-     Urgency     +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76094052"/>
                  </a:ext>
                </a:extLst>
              </a:tr>
            </a:tbl>
          </a:graphicData>
        </a:graphic>
      </p:graphicFrame>
      <p:pic>
        <p:nvPicPr>
          <p:cNvPr id="3" name="Graphic 4" descr="Badge 1 outline">
            <a:extLst>
              <a:ext uri="{FF2B5EF4-FFF2-40B4-BE49-F238E27FC236}">
                <a16:creationId xmlns:a16="http://schemas.microsoft.com/office/drawing/2014/main" id="{A88B37C4-2CFB-490C-BC34-5C13D75EE14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37531" y="1717288"/>
            <a:ext cx="914400" cy="914400"/>
          </a:xfrm>
          <a:prstGeom prst="rect">
            <a:avLst/>
          </a:prstGeom>
        </p:spPr>
      </p:pic>
      <p:pic>
        <p:nvPicPr>
          <p:cNvPr id="5" name="Graphic 5" descr="Badge outline">
            <a:extLst>
              <a:ext uri="{FF2B5EF4-FFF2-40B4-BE49-F238E27FC236}">
                <a16:creationId xmlns:a16="http://schemas.microsoft.com/office/drawing/2014/main" id="{76427957-3A46-4D44-8FAD-A0472637497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31722" y="2769807"/>
            <a:ext cx="914400" cy="914400"/>
          </a:xfrm>
          <a:prstGeom prst="rect">
            <a:avLst/>
          </a:prstGeom>
        </p:spPr>
      </p:pic>
      <p:pic>
        <p:nvPicPr>
          <p:cNvPr id="6" name="Graphic 6" descr="Badge 3 outline">
            <a:extLst>
              <a:ext uri="{FF2B5EF4-FFF2-40B4-BE49-F238E27FC236}">
                <a16:creationId xmlns:a16="http://schemas.microsoft.com/office/drawing/2014/main" id="{3F190018-207F-4B51-A194-A4266A36BC0C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35207" y="3813034"/>
            <a:ext cx="914400" cy="914400"/>
          </a:xfrm>
          <a:prstGeom prst="rect">
            <a:avLst/>
          </a:prstGeom>
        </p:spPr>
      </p:pic>
      <p:pic>
        <p:nvPicPr>
          <p:cNvPr id="26" name="Graphic 4" descr="Badge 1 outline">
            <a:extLst>
              <a:ext uri="{FF2B5EF4-FFF2-40B4-BE49-F238E27FC236}">
                <a16:creationId xmlns:a16="http://schemas.microsoft.com/office/drawing/2014/main" id="{C890DF08-A421-40A7-8080-8D155851E25F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9864066" y="1025912"/>
            <a:ext cx="691376" cy="691376"/>
          </a:xfrm>
          <a:prstGeom prst="rect">
            <a:avLst/>
          </a:prstGeom>
        </p:spPr>
      </p:pic>
      <p:pic>
        <p:nvPicPr>
          <p:cNvPr id="27" name="Graphic 5" descr="Badge outline">
            <a:extLst>
              <a:ext uri="{FF2B5EF4-FFF2-40B4-BE49-F238E27FC236}">
                <a16:creationId xmlns:a16="http://schemas.microsoft.com/office/drawing/2014/main" id="{A38362CA-B3E8-43F4-9E6C-F10A1898B92A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8230717" y="1690511"/>
            <a:ext cx="682083" cy="682083"/>
          </a:xfrm>
          <a:prstGeom prst="rect">
            <a:avLst/>
          </a:prstGeom>
        </p:spPr>
      </p:pic>
      <p:pic>
        <p:nvPicPr>
          <p:cNvPr id="28" name="Graphic 6" descr="Badge 3 outline">
            <a:extLst>
              <a:ext uri="{FF2B5EF4-FFF2-40B4-BE49-F238E27FC236}">
                <a16:creationId xmlns:a16="http://schemas.microsoft.com/office/drawing/2014/main" id="{E9077723-16DC-44E5-B904-EF9E977A7548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10629102" y="999135"/>
            <a:ext cx="691376" cy="691376"/>
          </a:xfrm>
          <a:prstGeom prst="rect">
            <a:avLst/>
          </a:prstGeom>
        </p:spPr>
      </p:pic>
      <p:grpSp>
        <p:nvGrpSpPr>
          <p:cNvPr id="39" name="Group 38">
            <a:extLst>
              <a:ext uri="{FF2B5EF4-FFF2-40B4-BE49-F238E27FC236}">
                <a16:creationId xmlns:a16="http://schemas.microsoft.com/office/drawing/2014/main" id="{C8F032F5-3D96-1545-A077-A4E49172A1BD}"/>
              </a:ext>
            </a:extLst>
          </p:cNvPr>
          <p:cNvGrpSpPr/>
          <p:nvPr/>
        </p:nvGrpSpPr>
        <p:grpSpPr>
          <a:xfrm>
            <a:off x="348695" y="6382430"/>
            <a:ext cx="10603050" cy="291710"/>
            <a:chOff x="348695" y="6382430"/>
            <a:chExt cx="10603050" cy="291710"/>
          </a:xfrm>
        </p:grpSpPr>
        <p:sp>
          <p:nvSpPr>
            <p:cNvPr id="40" name="Rectangle: Rounded Corners 3">
              <a:extLst>
                <a:ext uri="{FF2B5EF4-FFF2-40B4-BE49-F238E27FC236}">
                  <a16:creationId xmlns:a16="http://schemas.microsoft.com/office/drawing/2014/main" id="{693942F7-5BFE-4046-9309-AD56A1192F3E}"/>
                </a:ext>
              </a:extLst>
            </p:cNvPr>
            <p:cNvSpPr/>
            <p:nvPr/>
          </p:nvSpPr>
          <p:spPr>
            <a:xfrm>
              <a:off x="348695" y="6382430"/>
              <a:ext cx="1356826" cy="291710"/>
            </a:xfrm>
            <a:prstGeom prst="roundRect">
              <a:avLst/>
            </a:prstGeom>
            <a:ln/>
          </p:spPr>
          <p:style>
            <a:lnRef idx="2">
              <a:schemeClr val="accent3"/>
            </a:lnRef>
            <a:fillRef idx="1">
              <a:schemeClr val="lt1"/>
            </a:fillRef>
            <a:effectRef idx="0">
              <a:schemeClr val="accent3"/>
            </a:effectRef>
            <a:fontRef idx="minor">
              <a:schemeClr val="dk1"/>
            </a:fontRef>
          </p:style>
          <p:txBody>
            <a:bodyPr lIns="121920" tIns="60960" rIns="121920" bIns="60960" rtlCol="0" anchor="ctr"/>
            <a:lstStyle/>
            <a:p>
              <a:pPr algn="ctr"/>
              <a:r>
                <a:rPr lang="en-US" sz="1200">
                  <a:latin typeface="Roboto" panose="02000000000000000000" pitchFamily="2" charset="0"/>
                  <a:ea typeface="Roboto" panose="02000000000000000000" pitchFamily="2" charset="0"/>
                  <a:cs typeface="Arial"/>
                </a:rPr>
                <a:t>Introduction</a:t>
              </a:r>
            </a:p>
          </p:txBody>
        </p:sp>
        <p:sp>
          <p:nvSpPr>
            <p:cNvPr id="41" name="Rectangle: Rounded Corners 27">
              <a:extLst>
                <a:ext uri="{FF2B5EF4-FFF2-40B4-BE49-F238E27FC236}">
                  <a16:creationId xmlns:a16="http://schemas.microsoft.com/office/drawing/2014/main" id="{6068729E-8B6A-EB42-984B-C589210142F4}"/>
                </a:ext>
              </a:extLst>
            </p:cNvPr>
            <p:cNvSpPr/>
            <p:nvPr/>
          </p:nvSpPr>
          <p:spPr>
            <a:xfrm>
              <a:off x="1889732" y="6382430"/>
              <a:ext cx="1356826" cy="291710"/>
            </a:xfrm>
            <a:prstGeom prst="roundRect">
              <a:avLst/>
            </a:prstGeom>
            <a:solidFill>
              <a:srgbClr val="78909C"/>
            </a:solidFill>
            <a:ln/>
          </p:spPr>
          <p:style>
            <a:lnRef idx="2">
              <a:schemeClr val="accent3"/>
            </a:lnRef>
            <a:fillRef idx="1">
              <a:schemeClr val="lt1"/>
            </a:fillRef>
            <a:effectRef idx="0">
              <a:schemeClr val="accent3"/>
            </a:effectRef>
            <a:fontRef idx="minor">
              <a:schemeClr val="dk1"/>
            </a:fontRef>
          </p:style>
          <p:txBody>
            <a:bodyPr lIns="121920" tIns="60960" rIns="121920" bIns="60960" rtlCol="0" anchor="ctr"/>
            <a:lstStyle/>
            <a:p>
              <a:pPr algn="ctr"/>
              <a:r>
                <a:rPr lang="en-US" sz="1200">
                  <a:solidFill>
                    <a:schemeClr val="bg1"/>
                  </a:solidFill>
                  <a:latin typeface="Roboto" panose="02000000000000000000" pitchFamily="2" charset="0"/>
                  <a:ea typeface="Roboto" panose="02000000000000000000" pitchFamily="2" charset="0"/>
                  <a:cs typeface="Arial"/>
                </a:rPr>
                <a:t>Key Issues</a:t>
              </a:r>
            </a:p>
          </p:txBody>
        </p:sp>
        <p:sp>
          <p:nvSpPr>
            <p:cNvPr id="42" name="Rectangle: Rounded Corners 28">
              <a:extLst>
                <a:ext uri="{FF2B5EF4-FFF2-40B4-BE49-F238E27FC236}">
                  <a16:creationId xmlns:a16="http://schemas.microsoft.com/office/drawing/2014/main" id="{8DCE287C-34F5-8F4D-95B4-D7425F7518AE}"/>
                </a:ext>
              </a:extLst>
            </p:cNvPr>
            <p:cNvSpPr/>
            <p:nvPr/>
          </p:nvSpPr>
          <p:spPr>
            <a:xfrm>
              <a:off x="3430769" y="6382430"/>
              <a:ext cx="1356826" cy="291710"/>
            </a:xfrm>
            <a:prstGeom prst="roundRect">
              <a:avLst/>
            </a:prstGeom>
            <a:noFill/>
            <a:ln/>
          </p:spPr>
          <p:style>
            <a:lnRef idx="2">
              <a:schemeClr val="accent3"/>
            </a:lnRef>
            <a:fillRef idx="1">
              <a:schemeClr val="lt1"/>
            </a:fillRef>
            <a:effectRef idx="0">
              <a:schemeClr val="accent3"/>
            </a:effectRef>
            <a:fontRef idx="minor">
              <a:schemeClr val="dk1"/>
            </a:fontRef>
          </p:style>
          <p:txBody>
            <a:bodyPr lIns="121920" tIns="60960" rIns="121920" bIns="60960" rtlCol="0" anchor="ctr"/>
            <a:lstStyle/>
            <a:p>
              <a:pPr algn="ctr"/>
              <a:r>
                <a:rPr lang="en-US" sz="1200">
                  <a:solidFill>
                    <a:schemeClr val="tx1"/>
                  </a:solidFill>
                  <a:latin typeface="Roboto" panose="02000000000000000000" pitchFamily="2" charset="0"/>
                  <a:ea typeface="Roboto" panose="02000000000000000000" pitchFamily="2" charset="0"/>
                  <a:cs typeface="Arial"/>
                </a:rPr>
                <a:t>Analysis</a:t>
              </a:r>
            </a:p>
          </p:txBody>
        </p:sp>
        <p:sp>
          <p:nvSpPr>
            <p:cNvPr id="43" name="Rectangle: Rounded Corners 29">
              <a:extLst>
                <a:ext uri="{FF2B5EF4-FFF2-40B4-BE49-F238E27FC236}">
                  <a16:creationId xmlns:a16="http://schemas.microsoft.com/office/drawing/2014/main" id="{210BC00F-1F9B-ED40-BC82-9D9D9BC6BF6B}"/>
                </a:ext>
              </a:extLst>
            </p:cNvPr>
            <p:cNvSpPr/>
            <p:nvPr/>
          </p:nvSpPr>
          <p:spPr>
            <a:xfrm>
              <a:off x="6512843" y="6382430"/>
              <a:ext cx="1356826" cy="291710"/>
            </a:xfrm>
            <a:prstGeom prst="roundRect">
              <a:avLst/>
            </a:prstGeom>
            <a:ln/>
          </p:spPr>
          <p:style>
            <a:lnRef idx="2">
              <a:schemeClr val="accent3"/>
            </a:lnRef>
            <a:fillRef idx="1">
              <a:schemeClr val="lt1"/>
            </a:fillRef>
            <a:effectRef idx="0">
              <a:schemeClr val="accent3"/>
            </a:effectRef>
            <a:fontRef idx="minor">
              <a:schemeClr val="dk1"/>
            </a:fontRef>
          </p:style>
          <p:txBody>
            <a:bodyPr lIns="121920" tIns="60960" rIns="121920" bIns="60960" rtlCol="0" anchor="ctr"/>
            <a:lstStyle/>
            <a:p>
              <a:pPr algn="ctr"/>
              <a:r>
                <a:rPr lang="en-US" sz="1200">
                  <a:solidFill>
                    <a:schemeClr val="tx1"/>
                  </a:solidFill>
                  <a:latin typeface="Roboto" panose="02000000000000000000" pitchFamily="2" charset="0"/>
                  <a:ea typeface="Roboto" panose="02000000000000000000" pitchFamily="2" charset="0"/>
                  <a:cs typeface="Arial"/>
                </a:rPr>
                <a:t>Solution</a:t>
              </a:r>
            </a:p>
          </p:txBody>
        </p:sp>
        <p:sp>
          <p:nvSpPr>
            <p:cNvPr id="44" name="Rectangle: Rounded Corners 30">
              <a:extLst>
                <a:ext uri="{FF2B5EF4-FFF2-40B4-BE49-F238E27FC236}">
                  <a16:creationId xmlns:a16="http://schemas.microsoft.com/office/drawing/2014/main" id="{ADCB913D-E15A-2843-8089-6EA23468D053}"/>
                </a:ext>
              </a:extLst>
            </p:cNvPr>
            <p:cNvSpPr/>
            <p:nvPr/>
          </p:nvSpPr>
          <p:spPr>
            <a:xfrm>
              <a:off x="8053880" y="6382430"/>
              <a:ext cx="1356826" cy="291710"/>
            </a:xfrm>
            <a:prstGeom prst="roundRect">
              <a:avLst/>
            </a:prstGeom>
            <a:noFill/>
            <a:ln>
              <a:solidFill>
                <a:srgbClr val="78909C"/>
              </a:solidFill>
            </a:ln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lIns="121920" tIns="60960" rIns="121920" bIns="60960" rtlCol="0" anchor="ctr"/>
            <a:lstStyle/>
            <a:p>
              <a:pPr algn="ctr"/>
              <a:r>
                <a:rPr lang="en-US" sz="1200">
                  <a:solidFill>
                    <a:schemeClr val="tx1"/>
                  </a:solidFill>
                  <a:latin typeface="Roboto" panose="02000000000000000000" pitchFamily="2" charset="0"/>
                  <a:ea typeface="Roboto" panose="02000000000000000000" pitchFamily="2" charset="0"/>
                  <a:cs typeface="Arial"/>
                </a:rPr>
                <a:t>Implementation</a:t>
              </a:r>
            </a:p>
          </p:txBody>
        </p:sp>
        <p:sp>
          <p:nvSpPr>
            <p:cNvPr id="45" name="Rectangle: Rounded Corners 29">
              <a:extLst>
                <a:ext uri="{FF2B5EF4-FFF2-40B4-BE49-F238E27FC236}">
                  <a16:creationId xmlns:a16="http://schemas.microsoft.com/office/drawing/2014/main" id="{491FF223-EB71-5D40-90B7-AB9C277A2F50}"/>
                </a:ext>
              </a:extLst>
            </p:cNvPr>
            <p:cNvSpPr/>
            <p:nvPr/>
          </p:nvSpPr>
          <p:spPr>
            <a:xfrm>
              <a:off x="4971806" y="6382430"/>
              <a:ext cx="1356826" cy="291710"/>
            </a:xfrm>
            <a:prstGeom prst="roundRect">
              <a:avLst/>
            </a:prstGeom>
            <a:noFill/>
            <a:ln/>
          </p:spPr>
          <p:style>
            <a:lnRef idx="2">
              <a:schemeClr val="accent3"/>
            </a:lnRef>
            <a:fillRef idx="1">
              <a:schemeClr val="lt1"/>
            </a:fillRef>
            <a:effectRef idx="0">
              <a:schemeClr val="accent3"/>
            </a:effectRef>
            <a:fontRef idx="minor">
              <a:schemeClr val="dk1"/>
            </a:fontRef>
          </p:style>
          <p:txBody>
            <a:bodyPr lIns="121920" tIns="60960" rIns="121920" bIns="60960" rtlCol="0" anchor="ctr"/>
            <a:lstStyle/>
            <a:p>
              <a:pPr algn="ctr"/>
              <a:r>
                <a:rPr lang="en-US" sz="1200">
                  <a:solidFill>
                    <a:schemeClr val="tx1"/>
                  </a:solidFill>
                  <a:latin typeface="Roboto" panose="02000000000000000000" pitchFamily="2" charset="0"/>
                  <a:ea typeface="Roboto" panose="02000000000000000000" pitchFamily="2" charset="0"/>
                  <a:cs typeface="Arial"/>
                </a:rPr>
                <a:t>Opportunities</a:t>
              </a:r>
            </a:p>
          </p:txBody>
        </p:sp>
        <p:sp>
          <p:nvSpPr>
            <p:cNvPr id="46" name="Rectangle: Rounded Corners 29">
              <a:extLst>
                <a:ext uri="{FF2B5EF4-FFF2-40B4-BE49-F238E27FC236}">
                  <a16:creationId xmlns:a16="http://schemas.microsoft.com/office/drawing/2014/main" id="{5FFF14BC-591B-014F-82A7-0FC0A5280D97}"/>
                </a:ext>
              </a:extLst>
            </p:cNvPr>
            <p:cNvSpPr/>
            <p:nvPr/>
          </p:nvSpPr>
          <p:spPr>
            <a:xfrm>
              <a:off x="9594919" y="6382430"/>
              <a:ext cx="1356826" cy="291710"/>
            </a:xfrm>
            <a:prstGeom prst="roundRect">
              <a:avLst/>
            </a:prstGeom>
            <a:noFill/>
            <a:ln/>
          </p:spPr>
          <p:style>
            <a:lnRef idx="2">
              <a:schemeClr val="accent3"/>
            </a:lnRef>
            <a:fillRef idx="1">
              <a:schemeClr val="lt1"/>
            </a:fillRef>
            <a:effectRef idx="0">
              <a:schemeClr val="accent3"/>
            </a:effectRef>
            <a:fontRef idx="minor">
              <a:schemeClr val="dk1"/>
            </a:fontRef>
          </p:style>
          <p:txBody>
            <a:bodyPr lIns="121920" tIns="60960" rIns="121920" bIns="60960" rtlCol="0" anchor="ctr"/>
            <a:lstStyle/>
            <a:p>
              <a:pPr algn="ctr"/>
              <a:r>
                <a:rPr lang="en-US" sz="1200">
                  <a:solidFill>
                    <a:schemeClr val="tx1"/>
                  </a:solidFill>
                  <a:latin typeface="Roboto" panose="02000000000000000000" pitchFamily="2" charset="0"/>
                  <a:ea typeface="Roboto" panose="02000000000000000000" pitchFamily="2" charset="0"/>
                  <a:cs typeface="Arial"/>
                </a:rPr>
                <a:t>Risks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85982516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9EC78C2-0E54-FA48-9ADA-24770A93116D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9446941" y="6495740"/>
            <a:ext cx="2743200" cy="365125"/>
          </a:xfrm>
        </p:spPr>
        <p:txBody>
          <a:bodyPr/>
          <a:lstStyle/>
          <a:p>
            <a:fld id="{841F6FF3-F43A-6246-B559-B57933611B21}" type="slidenum">
              <a:rPr lang="en-US" smtClean="0"/>
              <a:t>11</a:t>
            </a:fld>
            <a:endParaRPr lang="en-US"/>
          </a:p>
        </p:txBody>
      </p:sp>
      <p:sp>
        <p:nvSpPr>
          <p:cNvPr id="12" name="Google Shape;5200;p47">
            <a:extLst>
              <a:ext uri="{FF2B5EF4-FFF2-40B4-BE49-F238E27FC236}">
                <a16:creationId xmlns:a16="http://schemas.microsoft.com/office/drawing/2014/main" id="{EF94DA34-27D8-044F-8EB0-021E1A095E56}"/>
              </a:ext>
            </a:extLst>
          </p:cNvPr>
          <p:cNvSpPr txBox="1">
            <a:spLocks/>
          </p:cNvSpPr>
          <p:nvPr/>
        </p:nvSpPr>
        <p:spPr>
          <a:xfrm>
            <a:off x="547700" y="537900"/>
            <a:ext cx="5787600" cy="76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600"/>
              <a:buFont typeface="Roboto Medium"/>
              <a:buNone/>
              <a:defRPr sz="3200" b="1" i="0" u="none" strike="noStrike" cap="none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marR="0" lvl="1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800"/>
              <a:buFont typeface="Roboto Medium"/>
              <a:buNone/>
              <a:defRPr sz="2800" b="0" i="0" u="none" strike="noStrike" cap="none">
                <a:solidFill>
                  <a:srgbClr val="FFFFFF"/>
                </a:solidFill>
                <a:latin typeface="Roboto Medium"/>
                <a:ea typeface="Roboto Medium"/>
                <a:cs typeface="Roboto Medium"/>
                <a:sym typeface="Roboto Medium"/>
              </a:defRPr>
            </a:lvl2pPr>
            <a:lvl3pPr marR="0" lvl="2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800"/>
              <a:buFont typeface="Roboto Medium"/>
              <a:buNone/>
              <a:defRPr sz="2800" b="0" i="0" u="none" strike="noStrike" cap="none">
                <a:solidFill>
                  <a:srgbClr val="FFFFFF"/>
                </a:solidFill>
                <a:latin typeface="Roboto Medium"/>
                <a:ea typeface="Roboto Medium"/>
                <a:cs typeface="Roboto Medium"/>
                <a:sym typeface="Roboto Medium"/>
              </a:defRPr>
            </a:lvl3pPr>
            <a:lvl4pPr marR="0" lvl="3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800"/>
              <a:buFont typeface="Roboto Medium"/>
              <a:buNone/>
              <a:defRPr sz="2800" b="0" i="0" u="none" strike="noStrike" cap="none">
                <a:solidFill>
                  <a:srgbClr val="FFFFFF"/>
                </a:solidFill>
                <a:latin typeface="Roboto Medium"/>
                <a:ea typeface="Roboto Medium"/>
                <a:cs typeface="Roboto Medium"/>
                <a:sym typeface="Roboto Medium"/>
              </a:defRPr>
            </a:lvl4pPr>
            <a:lvl5pPr marR="0" lvl="4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800"/>
              <a:buFont typeface="Roboto Medium"/>
              <a:buNone/>
              <a:defRPr sz="2800" b="0" i="0" u="none" strike="noStrike" cap="none">
                <a:solidFill>
                  <a:srgbClr val="FFFFFF"/>
                </a:solidFill>
                <a:latin typeface="Roboto Medium"/>
                <a:ea typeface="Roboto Medium"/>
                <a:cs typeface="Roboto Medium"/>
                <a:sym typeface="Roboto Medium"/>
              </a:defRPr>
            </a:lvl5pPr>
            <a:lvl6pPr marR="0" lvl="5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800"/>
              <a:buFont typeface="Roboto Medium"/>
              <a:buNone/>
              <a:defRPr sz="2800" b="0" i="0" u="none" strike="noStrike" cap="none">
                <a:solidFill>
                  <a:srgbClr val="FFFFFF"/>
                </a:solidFill>
                <a:latin typeface="Roboto Medium"/>
                <a:ea typeface="Roboto Medium"/>
                <a:cs typeface="Roboto Medium"/>
                <a:sym typeface="Roboto Medium"/>
              </a:defRPr>
            </a:lvl6pPr>
            <a:lvl7pPr marR="0" lvl="6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800"/>
              <a:buFont typeface="Roboto Medium"/>
              <a:buNone/>
              <a:defRPr sz="2800" b="0" i="0" u="none" strike="noStrike" cap="none">
                <a:solidFill>
                  <a:srgbClr val="FFFFFF"/>
                </a:solidFill>
                <a:latin typeface="Roboto Medium"/>
                <a:ea typeface="Roboto Medium"/>
                <a:cs typeface="Roboto Medium"/>
                <a:sym typeface="Roboto Medium"/>
              </a:defRPr>
            </a:lvl7pPr>
            <a:lvl8pPr marR="0" lvl="7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800"/>
              <a:buFont typeface="Roboto Medium"/>
              <a:buNone/>
              <a:defRPr sz="2800" b="0" i="0" u="none" strike="noStrike" cap="none">
                <a:solidFill>
                  <a:srgbClr val="FFFFFF"/>
                </a:solidFill>
                <a:latin typeface="Roboto Medium"/>
                <a:ea typeface="Roboto Medium"/>
                <a:cs typeface="Roboto Medium"/>
                <a:sym typeface="Roboto Medium"/>
              </a:defRPr>
            </a:lvl8pPr>
            <a:lvl9pPr marR="0" lvl="8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800"/>
              <a:buFont typeface="Roboto Medium"/>
              <a:buNone/>
              <a:defRPr sz="2800" b="0" i="0" u="none" strike="noStrike" cap="none">
                <a:solidFill>
                  <a:srgbClr val="FFFFFF"/>
                </a:solidFill>
                <a:latin typeface="Roboto Medium"/>
                <a:ea typeface="Roboto Medium"/>
                <a:cs typeface="Roboto Medium"/>
                <a:sym typeface="Roboto Medium"/>
              </a:defRPr>
            </a:lvl9pPr>
          </a:lstStyle>
          <a:p>
            <a:r>
              <a:rPr lang="en-CA" sz="2650">
                <a:solidFill>
                  <a:schemeClr val="accent5">
                    <a:lumMod val="50000"/>
                  </a:schemeClr>
                </a:solidFill>
              </a:rPr>
              <a:t>Key Issues</a:t>
            </a:r>
            <a:endParaRPr lang="en-CA" sz="2667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13" name="Google Shape;5196;p47">
            <a:extLst>
              <a:ext uri="{FF2B5EF4-FFF2-40B4-BE49-F238E27FC236}">
                <a16:creationId xmlns:a16="http://schemas.microsoft.com/office/drawing/2014/main" id="{A99B9F1E-4A9D-374E-B3DB-C402569A45CB}"/>
              </a:ext>
            </a:extLst>
          </p:cNvPr>
          <p:cNvSpPr txBox="1"/>
          <p:nvPr/>
        </p:nvSpPr>
        <p:spPr>
          <a:xfrm>
            <a:off x="1007875" y="1582103"/>
            <a:ext cx="4382272" cy="1190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>
              <a:buSzPts val="1400"/>
            </a:pPr>
            <a:r>
              <a:rPr lang="en-CA" sz="1850" b="1">
                <a:solidFill>
                  <a:srgbClr val="A5B7C6"/>
                </a:solidFill>
                <a:latin typeface="Roboto"/>
                <a:ea typeface="Roboto"/>
                <a:cs typeface="Roboto"/>
                <a:sym typeface="Roboto"/>
              </a:rPr>
              <a:t>Supermarket Relations</a:t>
            </a:r>
            <a:endParaRPr lang="en-CA" sz="1867" b="1">
              <a:solidFill>
                <a:srgbClr val="A5B7C6"/>
              </a:solidFill>
              <a:latin typeface="Roboto"/>
              <a:ea typeface="Roboto"/>
              <a:cs typeface="Roboto"/>
              <a:sym typeface="Roboto"/>
            </a:endParaRPr>
          </a:p>
          <a:p>
            <a:pPr>
              <a:buSzPts val="1400"/>
            </a:pPr>
            <a:r>
              <a:rPr lang="en-CA" sz="1850">
                <a:solidFill>
                  <a:srgbClr val="858585"/>
                </a:solidFill>
                <a:latin typeface="Roboto"/>
                <a:ea typeface="Roboto"/>
                <a:cs typeface="Roboto"/>
                <a:sym typeface="Roboto"/>
              </a:rPr>
              <a:t>Building a mutually beneficial  environment of trust with supermarkets </a:t>
            </a:r>
            <a:endParaRPr lang="en-CA" sz="1850">
              <a:solidFill>
                <a:srgbClr val="858585"/>
              </a:solidFill>
              <a:latin typeface="Roboto"/>
              <a:ea typeface="Roboto"/>
              <a:cs typeface="Roboto"/>
            </a:endParaRPr>
          </a:p>
        </p:txBody>
      </p:sp>
      <p:sp>
        <p:nvSpPr>
          <p:cNvPr id="14" name="Google Shape;5197;p47">
            <a:extLst>
              <a:ext uri="{FF2B5EF4-FFF2-40B4-BE49-F238E27FC236}">
                <a16:creationId xmlns:a16="http://schemas.microsoft.com/office/drawing/2014/main" id="{C56ADF1D-A0D9-9F44-95CE-E9B1082A2138}"/>
              </a:ext>
            </a:extLst>
          </p:cNvPr>
          <p:cNvSpPr txBox="1"/>
          <p:nvPr/>
        </p:nvSpPr>
        <p:spPr>
          <a:xfrm>
            <a:off x="1007875" y="3681273"/>
            <a:ext cx="4210813" cy="117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>
              <a:buSzPts val="1400"/>
            </a:pPr>
            <a:r>
              <a:rPr lang="en-CA" sz="1850" b="1">
                <a:solidFill>
                  <a:srgbClr val="5F7D95"/>
                </a:solidFill>
                <a:latin typeface="Roboto"/>
                <a:ea typeface="Roboto"/>
                <a:cs typeface="Roboto"/>
                <a:sym typeface="Roboto"/>
              </a:rPr>
              <a:t>Long-Term Sustainability</a:t>
            </a:r>
            <a:endParaRPr lang="en-CA" sz="1867" b="1">
              <a:solidFill>
                <a:srgbClr val="5F7D95"/>
              </a:solidFill>
              <a:latin typeface="Roboto"/>
              <a:ea typeface="Roboto"/>
              <a:cs typeface="Roboto"/>
              <a:sym typeface="Roboto"/>
            </a:endParaRPr>
          </a:p>
          <a:p>
            <a:pPr>
              <a:buSzPts val="1400"/>
            </a:pPr>
            <a:r>
              <a:rPr lang="en-CA" sz="1850">
                <a:solidFill>
                  <a:srgbClr val="858585"/>
                </a:solidFill>
                <a:latin typeface="Roboto"/>
                <a:ea typeface="Roboto"/>
                <a:cs typeface="Roboto"/>
              </a:rPr>
              <a:t>Ensuring growth rates experienced during pandemic are sustained</a:t>
            </a:r>
          </a:p>
        </p:txBody>
      </p:sp>
      <p:sp>
        <p:nvSpPr>
          <p:cNvPr id="16" name="Google Shape;5199;p47">
            <a:extLst>
              <a:ext uri="{FF2B5EF4-FFF2-40B4-BE49-F238E27FC236}">
                <a16:creationId xmlns:a16="http://schemas.microsoft.com/office/drawing/2014/main" id="{D489BE21-BC43-1A4F-8029-3291BCF5AF40}"/>
              </a:ext>
            </a:extLst>
          </p:cNvPr>
          <p:cNvSpPr txBox="1"/>
          <p:nvPr/>
        </p:nvSpPr>
        <p:spPr>
          <a:xfrm>
            <a:off x="1007875" y="2631688"/>
            <a:ext cx="4071422" cy="118289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>
              <a:buSzPts val="1400"/>
            </a:pPr>
            <a:r>
              <a:rPr lang="en-CA" sz="1850" b="1">
                <a:solidFill>
                  <a:srgbClr val="435D74"/>
                </a:solidFill>
                <a:latin typeface="Roboto"/>
                <a:ea typeface="Roboto"/>
                <a:cs typeface="Roboto"/>
                <a:sym typeface="Roboto"/>
              </a:rPr>
              <a:t>Competition</a:t>
            </a:r>
            <a:endParaRPr lang="en-CA" sz="1867" b="1">
              <a:solidFill>
                <a:srgbClr val="435D74"/>
              </a:solidFill>
              <a:latin typeface="Roboto"/>
              <a:ea typeface="Roboto"/>
              <a:cs typeface="Roboto"/>
              <a:sym typeface="Roboto"/>
            </a:endParaRPr>
          </a:p>
          <a:p>
            <a:pPr>
              <a:buSzPts val="1400"/>
            </a:pPr>
            <a:r>
              <a:rPr lang="en-CA" sz="1850">
                <a:solidFill>
                  <a:srgbClr val="858585"/>
                </a:solidFill>
                <a:latin typeface="Roboto"/>
                <a:ea typeface="Roboto"/>
                <a:cs typeface="Roboto"/>
                <a:sym typeface="Roboto"/>
              </a:rPr>
              <a:t>Competitive advantage with retailers such as Amazon, Walmart, etc.</a:t>
            </a:r>
            <a:endParaRPr lang="en-CA" sz="1850">
              <a:solidFill>
                <a:srgbClr val="858585"/>
              </a:solidFill>
              <a:latin typeface="Roboto"/>
              <a:ea typeface="Roboto"/>
              <a:cs typeface="Roboto"/>
            </a:endParaRPr>
          </a:p>
        </p:txBody>
      </p:sp>
      <p:graphicFrame>
        <p:nvGraphicFramePr>
          <p:cNvPr id="17" name="Table 7">
            <a:extLst>
              <a:ext uri="{FF2B5EF4-FFF2-40B4-BE49-F238E27FC236}">
                <a16:creationId xmlns:a16="http://schemas.microsoft.com/office/drawing/2014/main" id="{D33E2336-460F-4F49-B190-08CFB019F59A}"/>
              </a:ext>
            </a:extLst>
          </p:cNvPr>
          <p:cNvGraphicFramePr>
            <a:graphicFrameLocks noGrp="1"/>
          </p:cNvGraphicFramePr>
          <p:nvPr/>
        </p:nvGraphicFramePr>
        <p:xfrm>
          <a:off x="4269466" y="420976"/>
          <a:ext cx="7374834" cy="7581957"/>
        </p:xfrm>
        <a:graphic>
          <a:graphicData uri="http://schemas.openxmlformats.org/drawingml/2006/table">
            <a:tbl>
              <a:tblPr firstRow="1" bandRow="1"/>
              <a:tblGrid>
                <a:gridCol w="2458278">
                  <a:extLst>
                    <a:ext uri="{9D8B030D-6E8A-4147-A177-3AD203B41FA5}">
                      <a16:colId xmlns:a16="http://schemas.microsoft.com/office/drawing/2014/main" val="3523991080"/>
                    </a:ext>
                  </a:extLst>
                </a:gridCol>
                <a:gridCol w="2458278">
                  <a:extLst>
                    <a:ext uri="{9D8B030D-6E8A-4147-A177-3AD203B41FA5}">
                      <a16:colId xmlns:a16="http://schemas.microsoft.com/office/drawing/2014/main" val="1280096141"/>
                    </a:ext>
                  </a:extLst>
                </a:gridCol>
                <a:gridCol w="2458278">
                  <a:extLst>
                    <a:ext uri="{9D8B030D-6E8A-4147-A177-3AD203B41FA5}">
                      <a16:colId xmlns:a16="http://schemas.microsoft.com/office/drawing/2014/main" val="857642676"/>
                    </a:ext>
                  </a:extLst>
                </a:gridCol>
              </a:tblGrid>
              <a:tr h="2521148">
                <a:tc rowSpan="2">
                  <a:txBody>
                    <a:bodyPr/>
                    <a:lstStyle/>
                    <a:p>
                      <a:pPr algn="ctr"/>
                      <a:r>
                        <a:rPr lang="en-US">
                          <a:solidFill>
                            <a:schemeClr val="bg1"/>
                          </a:solidFill>
                        </a:rPr>
                        <a:t>-     Importance     +</a:t>
                      </a:r>
                    </a:p>
                  </a:txBody>
                  <a:tcPr vert="vert27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461988343"/>
                  </a:ext>
                </a:extLst>
              </a:tr>
              <a:tr h="2521148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694239678"/>
                  </a:ext>
                </a:extLst>
              </a:tr>
              <a:tr h="2539661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>
                          <a:solidFill>
                            <a:schemeClr val="bg1"/>
                          </a:solidFill>
                        </a:rPr>
                        <a:t>-     Urgency     +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76094052"/>
                  </a:ext>
                </a:extLst>
              </a:tr>
            </a:tbl>
          </a:graphicData>
        </a:graphic>
      </p:graphicFrame>
      <p:pic>
        <p:nvPicPr>
          <p:cNvPr id="3" name="Graphic 4" descr="Badge 1 outline">
            <a:extLst>
              <a:ext uri="{FF2B5EF4-FFF2-40B4-BE49-F238E27FC236}">
                <a16:creationId xmlns:a16="http://schemas.microsoft.com/office/drawing/2014/main" id="{A88B37C4-2CFB-490C-BC34-5C13D75EE14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37531" y="1717288"/>
            <a:ext cx="914400" cy="914400"/>
          </a:xfrm>
          <a:prstGeom prst="rect">
            <a:avLst/>
          </a:prstGeom>
        </p:spPr>
      </p:pic>
      <p:pic>
        <p:nvPicPr>
          <p:cNvPr id="5" name="Graphic 5" descr="Badge outline">
            <a:extLst>
              <a:ext uri="{FF2B5EF4-FFF2-40B4-BE49-F238E27FC236}">
                <a16:creationId xmlns:a16="http://schemas.microsoft.com/office/drawing/2014/main" id="{76427957-3A46-4D44-8FAD-A0472637497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31722" y="2769807"/>
            <a:ext cx="914400" cy="914400"/>
          </a:xfrm>
          <a:prstGeom prst="rect">
            <a:avLst/>
          </a:prstGeom>
        </p:spPr>
      </p:pic>
      <p:pic>
        <p:nvPicPr>
          <p:cNvPr id="6" name="Graphic 6" descr="Badge 3 outline">
            <a:extLst>
              <a:ext uri="{FF2B5EF4-FFF2-40B4-BE49-F238E27FC236}">
                <a16:creationId xmlns:a16="http://schemas.microsoft.com/office/drawing/2014/main" id="{3F190018-207F-4B51-A194-A4266A36BC0C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35207" y="3813034"/>
            <a:ext cx="914400" cy="914400"/>
          </a:xfrm>
          <a:prstGeom prst="rect">
            <a:avLst/>
          </a:prstGeom>
        </p:spPr>
      </p:pic>
      <p:pic>
        <p:nvPicPr>
          <p:cNvPr id="26" name="Graphic 4" descr="Badge 1 outline">
            <a:extLst>
              <a:ext uri="{FF2B5EF4-FFF2-40B4-BE49-F238E27FC236}">
                <a16:creationId xmlns:a16="http://schemas.microsoft.com/office/drawing/2014/main" id="{C890DF08-A421-40A7-8080-8D155851E25F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9864066" y="1025912"/>
            <a:ext cx="691376" cy="691376"/>
          </a:xfrm>
          <a:prstGeom prst="rect">
            <a:avLst/>
          </a:prstGeom>
        </p:spPr>
      </p:pic>
      <p:pic>
        <p:nvPicPr>
          <p:cNvPr id="27" name="Graphic 5" descr="Badge outline">
            <a:extLst>
              <a:ext uri="{FF2B5EF4-FFF2-40B4-BE49-F238E27FC236}">
                <a16:creationId xmlns:a16="http://schemas.microsoft.com/office/drawing/2014/main" id="{A38362CA-B3E8-43F4-9E6C-F10A1898B92A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8230717" y="1690511"/>
            <a:ext cx="682083" cy="682083"/>
          </a:xfrm>
          <a:prstGeom prst="rect">
            <a:avLst/>
          </a:prstGeom>
        </p:spPr>
      </p:pic>
      <p:pic>
        <p:nvPicPr>
          <p:cNvPr id="28" name="Graphic 6" descr="Badge 3 outline">
            <a:extLst>
              <a:ext uri="{FF2B5EF4-FFF2-40B4-BE49-F238E27FC236}">
                <a16:creationId xmlns:a16="http://schemas.microsoft.com/office/drawing/2014/main" id="{E9077723-16DC-44E5-B904-EF9E977A7548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10629102" y="999135"/>
            <a:ext cx="691376" cy="691376"/>
          </a:xfrm>
          <a:prstGeom prst="rect">
            <a:avLst/>
          </a:prstGeom>
        </p:spPr>
      </p:pic>
      <p:grpSp>
        <p:nvGrpSpPr>
          <p:cNvPr id="39" name="Group 38">
            <a:extLst>
              <a:ext uri="{FF2B5EF4-FFF2-40B4-BE49-F238E27FC236}">
                <a16:creationId xmlns:a16="http://schemas.microsoft.com/office/drawing/2014/main" id="{C8F032F5-3D96-1545-A077-A4E49172A1BD}"/>
              </a:ext>
            </a:extLst>
          </p:cNvPr>
          <p:cNvGrpSpPr/>
          <p:nvPr/>
        </p:nvGrpSpPr>
        <p:grpSpPr>
          <a:xfrm>
            <a:off x="348695" y="6382430"/>
            <a:ext cx="10603050" cy="291710"/>
            <a:chOff x="348695" y="6382430"/>
            <a:chExt cx="10603050" cy="291710"/>
          </a:xfrm>
        </p:grpSpPr>
        <p:sp>
          <p:nvSpPr>
            <p:cNvPr id="40" name="Rectangle: Rounded Corners 3">
              <a:extLst>
                <a:ext uri="{FF2B5EF4-FFF2-40B4-BE49-F238E27FC236}">
                  <a16:creationId xmlns:a16="http://schemas.microsoft.com/office/drawing/2014/main" id="{693942F7-5BFE-4046-9309-AD56A1192F3E}"/>
                </a:ext>
              </a:extLst>
            </p:cNvPr>
            <p:cNvSpPr/>
            <p:nvPr/>
          </p:nvSpPr>
          <p:spPr>
            <a:xfrm>
              <a:off x="348695" y="6382430"/>
              <a:ext cx="1356826" cy="291710"/>
            </a:xfrm>
            <a:prstGeom prst="roundRect">
              <a:avLst/>
            </a:prstGeom>
            <a:ln/>
          </p:spPr>
          <p:style>
            <a:lnRef idx="2">
              <a:schemeClr val="accent3"/>
            </a:lnRef>
            <a:fillRef idx="1">
              <a:schemeClr val="lt1"/>
            </a:fillRef>
            <a:effectRef idx="0">
              <a:schemeClr val="accent3"/>
            </a:effectRef>
            <a:fontRef idx="minor">
              <a:schemeClr val="dk1"/>
            </a:fontRef>
          </p:style>
          <p:txBody>
            <a:bodyPr lIns="121920" tIns="60960" rIns="121920" bIns="60960" rtlCol="0" anchor="ctr"/>
            <a:lstStyle/>
            <a:p>
              <a:pPr algn="ctr"/>
              <a:r>
                <a:rPr lang="en-US" sz="1200">
                  <a:latin typeface="Roboto" panose="02000000000000000000" pitchFamily="2" charset="0"/>
                  <a:ea typeface="Roboto" panose="02000000000000000000" pitchFamily="2" charset="0"/>
                  <a:cs typeface="Arial"/>
                </a:rPr>
                <a:t>Introduction</a:t>
              </a:r>
            </a:p>
          </p:txBody>
        </p:sp>
        <p:sp>
          <p:nvSpPr>
            <p:cNvPr id="41" name="Rectangle: Rounded Corners 27">
              <a:extLst>
                <a:ext uri="{FF2B5EF4-FFF2-40B4-BE49-F238E27FC236}">
                  <a16:creationId xmlns:a16="http://schemas.microsoft.com/office/drawing/2014/main" id="{6068729E-8B6A-EB42-984B-C589210142F4}"/>
                </a:ext>
              </a:extLst>
            </p:cNvPr>
            <p:cNvSpPr/>
            <p:nvPr/>
          </p:nvSpPr>
          <p:spPr>
            <a:xfrm>
              <a:off x="1889732" y="6382430"/>
              <a:ext cx="1356826" cy="291710"/>
            </a:xfrm>
            <a:prstGeom prst="roundRect">
              <a:avLst/>
            </a:prstGeom>
            <a:solidFill>
              <a:srgbClr val="78909C"/>
            </a:solidFill>
            <a:ln/>
          </p:spPr>
          <p:style>
            <a:lnRef idx="2">
              <a:schemeClr val="accent3"/>
            </a:lnRef>
            <a:fillRef idx="1">
              <a:schemeClr val="lt1"/>
            </a:fillRef>
            <a:effectRef idx="0">
              <a:schemeClr val="accent3"/>
            </a:effectRef>
            <a:fontRef idx="minor">
              <a:schemeClr val="dk1"/>
            </a:fontRef>
          </p:style>
          <p:txBody>
            <a:bodyPr lIns="121920" tIns="60960" rIns="121920" bIns="60960" rtlCol="0" anchor="ctr"/>
            <a:lstStyle/>
            <a:p>
              <a:pPr algn="ctr"/>
              <a:r>
                <a:rPr lang="en-US" sz="1200">
                  <a:solidFill>
                    <a:schemeClr val="bg1"/>
                  </a:solidFill>
                  <a:latin typeface="Roboto" panose="02000000000000000000" pitchFamily="2" charset="0"/>
                  <a:ea typeface="Roboto" panose="02000000000000000000" pitchFamily="2" charset="0"/>
                  <a:cs typeface="Arial"/>
                </a:rPr>
                <a:t>Key Issues</a:t>
              </a:r>
            </a:p>
          </p:txBody>
        </p:sp>
        <p:sp>
          <p:nvSpPr>
            <p:cNvPr id="42" name="Rectangle: Rounded Corners 28">
              <a:extLst>
                <a:ext uri="{FF2B5EF4-FFF2-40B4-BE49-F238E27FC236}">
                  <a16:creationId xmlns:a16="http://schemas.microsoft.com/office/drawing/2014/main" id="{8DCE287C-34F5-8F4D-95B4-D7425F7518AE}"/>
                </a:ext>
              </a:extLst>
            </p:cNvPr>
            <p:cNvSpPr/>
            <p:nvPr/>
          </p:nvSpPr>
          <p:spPr>
            <a:xfrm>
              <a:off x="3430769" y="6382430"/>
              <a:ext cx="1356826" cy="291710"/>
            </a:xfrm>
            <a:prstGeom prst="roundRect">
              <a:avLst/>
            </a:prstGeom>
            <a:noFill/>
            <a:ln/>
          </p:spPr>
          <p:style>
            <a:lnRef idx="2">
              <a:schemeClr val="accent3"/>
            </a:lnRef>
            <a:fillRef idx="1">
              <a:schemeClr val="lt1"/>
            </a:fillRef>
            <a:effectRef idx="0">
              <a:schemeClr val="accent3"/>
            </a:effectRef>
            <a:fontRef idx="minor">
              <a:schemeClr val="dk1"/>
            </a:fontRef>
          </p:style>
          <p:txBody>
            <a:bodyPr lIns="121920" tIns="60960" rIns="121920" bIns="60960" rtlCol="0" anchor="ctr"/>
            <a:lstStyle/>
            <a:p>
              <a:pPr algn="ctr"/>
              <a:r>
                <a:rPr lang="en-US" sz="1200">
                  <a:solidFill>
                    <a:schemeClr val="tx1"/>
                  </a:solidFill>
                  <a:latin typeface="Roboto" panose="02000000000000000000" pitchFamily="2" charset="0"/>
                  <a:ea typeface="Roboto" panose="02000000000000000000" pitchFamily="2" charset="0"/>
                  <a:cs typeface="Arial"/>
                </a:rPr>
                <a:t>Analysis</a:t>
              </a:r>
            </a:p>
          </p:txBody>
        </p:sp>
        <p:sp>
          <p:nvSpPr>
            <p:cNvPr id="43" name="Rectangle: Rounded Corners 29">
              <a:extLst>
                <a:ext uri="{FF2B5EF4-FFF2-40B4-BE49-F238E27FC236}">
                  <a16:creationId xmlns:a16="http://schemas.microsoft.com/office/drawing/2014/main" id="{210BC00F-1F9B-ED40-BC82-9D9D9BC6BF6B}"/>
                </a:ext>
              </a:extLst>
            </p:cNvPr>
            <p:cNvSpPr/>
            <p:nvPr/>
          </p:nvSpPr>
          <p:spPr>
            <a:xfrm>
              <a:off x="6512843" y="6382430"/>
              <a:ext cx="1356826" cy="291710"/>
            </a:xfrm>
            <a:prstGeom prst="roundRect">
              <a:avLst/>
            </a:prstGeom>
            <a:ln/>
          </p:spPr>
          <p:style>
            <a:lnRef idx="2">
              <a:schemeClr val="accent3"/>
            </a:lnRef>
            <a:fillRef idx="1">
              <a:schemeClr val="lt1"/>
            </a:fillRef>
            <a:effectRef idx="0">
              <a:schemeClr val="accent3"/>
            </a:effectRef>
            <a:fontRef idx="minor">
              <a:schemeClr val="dk1"/>
            </a:fontRef>
          </p:style>
          <p:txBody>
            <a:bodyPr lIns="121920" tIns="60960" rIns="121920" bIns="60960" rtlCol="0" anchor="ctr"/>
            <a:lstStyle/>
            <a:p>
              <a:pPr algn="ctr"/>
              <a:r>
                <a:rPr lang="en-US" sz="1200">
                  <a:solidFill>
                    <a:schemeClr val="tx1"/>
                  </a:solidFill>
                  <a:latin typeface="Roboto" panose="02000000000000000000" pitchFamily="2" charset="0"/>
                  <a:ea typeface="Roboto" panose="02000000000000000000" pitchFamily="2" charset="0"/>
                  <a:cs typeface="Arial"/>
                </a:rPr>
                <a:t>Solution</a:t>
              </a:r>
            </a:p>
          </p:txBody>
        </p:sp>
        <p:sp>
          <p:nvSpPr>
            <p:cNvPr id="44" name="Rectangle: Rounded Corners 30">
              <a:extLst>
                <a:ext uri="{FF2B5EF4-FFF2-40B4-BE49-F238E27FC236}">
                  <a16:creationId xmlns:a16="http://schemas.microsoft.com/office/drawing/2014/main" id="{ADCB913D-E15A-2843-8089-6EA23468D053}"/>
                </a:ext>
              </a:extLst>
            </p:cNvPr>
            <p:cNvSpPr/>
            <p:nvPr/>
          </p:nvSpPr>
          <p:spPr>
            <a:xfrm>
              <a:off x="8053880" y="6382430"/>
              <a:ext cx="1356826" cy="291710"/>
            </a:xfrm>
            <a:prstGeom prst="roundRect">
              <a:avLst/>
            </a:prstGeom>
            <a:noFill/>
            <a:ln>
              <a:solidFill>
                <a:srgbClr val="78909C"/>
              </a:solidFill>
            </a:ln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lIns="121920" tIns="60960" rIns="121920" bIns="60960" rtlCol="0" anchor="ctr"/>
            <a:lstStyle/>
            <a:p>
              <a:pPr algn="ctr"/>
              <a:r>
                <a:rPr lang="en-US" sz="1200">
                  <a:solidFill>
                    <a:schemeClr val="tx1"/>
                  </a:solidFill>
                  <a:latin typeface="Roboto" panose="02000000000000000000" pitchFamily="2" charset="0"/>
                  <a:ea typeface="Roboto" panose="02000000000000000000" pitchFamily="2" charset="0"/>
                  <a:cs typeface="Arial"/>
                </a:rPr>
                <a:t>Implementation</a:t>
              </a:r>
            </a:p>
          </p:txBody>
        </p:sp>
        <p:sp>
          <p:nvSpPr>
            <p:cNvPr id="45" name="Rectangle: Rounded Corners 29">
              <a:extLst>
                <a:ext uri="{FF2B5EF4-FFF2-40B4-BE49-F238E27FC236}">
                  <a16:creationId xmlns:a16="http://schemas.microsoft.com/office/drawing/2014/main" id="{491FF223-EB71-5D40-90B7-AB9C277A2F50}"/>
                </a:ext>
              </a:extLst>
            </p:cNvPr>
            <p:cNvSpPr/>
            <p:nvPr/>
          </p:nvSpPr>
          <p:spPr>
            <a:xfrm>
              <a:off x="4971806" y="6382430"/>
              <a:ext cx="1356826" cy="291710"/>
            </a:xfrm>
            <a:prstGeom prst="roundRect">
              <a:avLst/>
            </a:prstGeom>
            <a:noFill/>
            <a:ln/>
          </p:spPr>
          <p:style>
            <a:lnRef idx="2">
              <a:schemeClr val="accent3"/>
            </a:lnRef>
            <a:fillRef idx="1">
              <a:schemeClr val="lt1"/>
            </a:fillRef>
            <a:effectRef idx="0">
              <a:schemeClr val="accent3"/>
            </a:effectRef>
            <a:fontRef idx="minor">
              <a:schemeClr val="dk1"/>
            </a:fontRef>
          </p:style>
          <p:txBody>
            <a:bodyPr lIns="121920" tIns="60960" rIns="121920" bIns="60960" rtlCol="0" anchor="ctr"/>
            <a:lstStyle/>
            <a:p>
              <a:pPr algn="ctr"/>
              <a:r>
                <a:rPr lang="en-US" sz="1200">
                  <a:solidFill>
                    <a:schemeClr val="tx1"/>
                  </a:solidFill>
                  <a:latin typeface="Roboto" panose="02000000000000000000" pitchFamily="2" charset="0"/>
                  <a:ea typeface="Roboto" panose="02000000000000000000" pitchFamily="2" charset="0"/>
                  <a:cs typeface="Arial"/>
                </a:rPr>
                <a:t>Opportunities</a:t>
              </a:r>
            </a:p>
          </p:txBody>
        </p:sp>
        <p:sp>
          <p:nvSpPr>
            <p:cNvPr id="46" name="Rectangle: Rounded Corners 29">
              <a:extLst>
                <a:ext uri="{FF2B5EF4-FFF2-40B4-BE49-F238E27FC236}">
                  <a16:creationId xmlns:a16="http://schemas.microsoft.com/office/drawing/2014/main" id="{5FFF14BC-591B-014F-82A7-0FC0A5280D97}"/>
                </a:ext>
              </a:extLst>
            </p:cNvPr>
            <p:cNvSpPr/>
            <p:nvPr/>
          </p:nvSpPr>
          <p:spPr>
            <a:xfrm>
              <a:off x="9594919" y="6382430"/>
              <a:ext cx="1356826" cy="291710"/>
            </a:xfrm>
            <a:prstGeom prst="roundRect">
              <a:avLst/>
            </a:prstGeom>
            <a:noFill/>
            <a:ln/>
          </p:spPr>
          <p:style>
            <a:lnRef idx="2">
              <a:schemeClr val="accent3"/>
            </a:lnRef>
            <a:fillRef idx="1">
              <a:schemeClr val="lt1"/>
            </a:fillRef>
            <a:effectRef idx="0">
              <a:schemeClr val="accent3"/>
            </a:effectRef>
            <a:fontRef idx="minor">
              <a:schemeClr val="dk1"/>
            </a:fontRef>
          </p:style>
          <p:txBody>
            <a:bodyPr lIns="121920" tIns="60960" rIns="121920" bIns="60960" rtlCol="0" anchor="ctr"/>
            <a:lstStyle/>
            <a:p>
              <a:pPr algn="ctr"/>
              <a:r>
                <a:rPr lang="en-US" sz="1200">
                  <a:solidFill>
                    <a:schemeClr val="tx1"/>
                  </a:solidFill>
                  <a:latin typeface="Roboto" panose="02000000000000000000" pitchFamily="2" charset="0"/>
                  <a:ea typeface="Roboto" panose="02000000000000000000" pitchFamily="2" charset="0"/>
                  <a:cs typeface="Arial"/>
                </a:rPr>
                <a:t>Risks</a:t>
              </a:r>
            </a:p>
          </p:txBody>
        </p:sp>
      </p:grpSp>
      <p:sp>
        <p:nvSpPr>
          <p:cNvPr id="22" name="Google Shape;5197;p47">
            <a:extLst>
              <a:ext uri="{FF2B5EF4-FFF2-40B4-BE49-F238E27FC236}">
                <a16:creationId xmlns:a16="http://schemas.microsoft.com/office/drawing/2014/main" id="{DCE1B676-DD8C-417C-ADD0-8F5BE0BD6FF5}"/>
              </a:ext>
            </a:extLst>
          </p:cNvPr>
          <p:cNvSpPr txBox="1"/>
          <p:nvPr/>
        </p:nvSpPr>
        <p:spPr>
          <a:xfrm>
            <a:off x="1046122" y="4723013"/>
            <a:ext cx="4210813" cy="117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>
              <a:buSzPts val="1400"/>
            </a:pPr>
            <a:r>
              <a:rPr lang="en-CA" sz="1850" b="1">
                <a:solidFill>
                  <a:srgbClr val="5F7D95"/>
                </a:solidFill>
                <a:latin typeface="Roboto"/>
                <a:ea typeface="Roboto"/>
                <a:cs typeface="Roboto"/>
                <a:sym typeface="Roboto"/>
              </a:rPr>
              <a:t>Gig Workers &amp; Unions</a:t>
            </a:r>
            <a:endParaRPr lang="en-CA" sz="1867" b="1">
              <a:solidFill>
                <a:srgbClr val="5F7D95"/>
              </a:solidFill>
              <a:latin typeface="Roboto"/>
              <a:ea typeface="Roboto"/>
              <a:cs typeface="Roboto"/>
              <a:sym typeface="Roboto"/>
            </a:endParaRPr>
          </a:p>
          <a:p>
            <a:pPr>
              <a:buSzPts val="1400"/>
            </a:pPr>
            <a:r>
              <a:rPr lang="en-CA" sz="1850">
                <a:solidFill>
                  <a:srgbClr val="858585"/>
                </a:solidFill>
                <a:latin typeface="Roboto"/>
                <a:ea typeface="Roboto"/>
                <a:cs typeface="Roboto"/>
              </a:rPr>
              <a:t>Classification and support of gig workers due to recent litigation</a:t>
            </a:r>
          </a:p>
        </p:txBody>
      </p:sp>
      <p:pic>
        <p:nvPicPr>
          <p:cNvPr id="23" name="Graphic 6" descr="Badge 4 outline">
            <a:extLst>
              <a:ext uri="{FF2B5EF4-FFF2-40B4-BE49-F238E27FC236}">
                <a16:creationId xmlns:a16="http://schemas.microsoft.com/office/drawing/2014/main" id="{262D093B-8737-493B-B8FE-158973D37A35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96DAC541-7B7A-43D3-8B79-37D633B846F1}">
                <asvg:svgBlip xmlns:asvg="http://schemas.microsoft.com/office/drawing/2016/SVG/main" r:embed="rId15"/>
              </a:ext>
            </a:extLst>
          </a:blip>
          <a:srcRect/>
          <a:stretch/>
        </p:blipFill>
        <p:spPr>
          <a:xfrm>
            <a:off x="173454" y="4854774"/>
            <a:ext cx="914400" cy="914400"/>
          </a:xfrm>
          <a:prstGeom prst="rect">
            <a:avLst/>
          </a:prstGeom>
        </p:spPr>
      </p:pic>
      <p:pic>
        <p:nvPicPr>
          <p:cNvPr id="24" name="Graphic 6" descr="Badge 4 outline">
            <a:extLst>
              <a:ext uri="{FF2B5EF4-FFF2-40B4-BE49-F238E27FC236}">
                <a16:creationId xmlns:a16="http://schemas.microsoft.com/office/drawing/2014/main" id="{2BDCF1F9-7B02-4D9F-9D70-CEDA770B2FB3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96DAC541-7B7A-43D3-8B79-37D633B846F1}">
                <asvg:svgBlip xmlns:asvg="http://schemas.microsoft.com/office/drawing/2016/SVG/main" r:embed="rId17"/>
              </a:ext>
            </a:extLst>
          </a:blip>
          <a:srcRect/>
          <a:stretch/>
        </p:blipFill>
        <p:spPr>
          <a:xfrm>
            <a:off x="8104218" y="3177045"/>
            <a:ext cx="684000" cy="68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2250192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0D437171-EE11-6B4C-B9D3-DB373375DEF5}"/>
              </a:ext>
            </a:extLst>
          </p:cNvPr>
          <p:cNvSpPr>
            <a:spLocks noGrp="1"/>
          </p:cNvSpPr>
          <p:nvPr>
            <p:ph type="title" idx="2"/>
          </p:nvPr>
        </p:nvSpPr>
        <p:spPr/>
        <p:txBody>
          <a:bodyPr/>
          <a:lstStyle/>
          <a:p>
            <a:r>
              <a:rPr lang="en-US"/>
              <a:t>Analysis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0F9C190-7323-094F-8EF9-266C56C05963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9446941" y="6495740"/>
            <a:ext cx="2743200" cy="365125"/>
          </a:xfrm>
        </p:spPr>
        <p:txBody>
          <a:bodyPr/>
          <a:lstStyle/>
          <a:p>
            <a:fld id="{841F6FF3-F43A-6246-B559-B57933611B21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714433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F6948C-CB3A-E54C-950D-C48353DBD7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1" y="183860"/>
            <a:ext cx="6512843" cy="763600"/>
          </a:xfrm>
        </p:spPr>
        <p:txBody>
          <a:bodyPr/>
          <a:lstStyle/>
          <a:p>
            <a:r>
              <a:rPr lang="en-US"/>
              <a:t>Instacart Business Model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C3366EF7-B91A-114D-87C7-D926C17C0413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41F6FF3-F43A-6246-B559-B57933611B21}" type="slidenum">
              <a:rPr lang="en-US" smtClean="0"/>
              <a:t>13</a:t>
            </a:fld>
            <a:endParaRPr lang="en-US"/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C23B0B0F-A674-9D41-B1A1-11310F67B7FB}"/>
              </a:ext>
            </a:extLst>
          </p:cNvPr>
          <p:cNvGrpSpPr/>
          <p:nvPr/>
        </p:nvGrpSpPr>
        <p:grpSpPr>
          <a:xfrm>
            <a:off x="348695" y="6382430"/>
            <a:ext cx="10603050" cy="291710"/>
            <a:chOff x="348695" y="6382430"/>
            <a:chExt cx="10603050" cy="291710"/>
          </a:xfrm>
        </p:grpSpPr>
        <p:sp>
          <p:nvSpPr>
            <p:cNvPr id="5" name="Rectangle: Rounded Corners 3">
              <a:extLst>
                <a:ext uri="{FF2B5EF4-FFF2-40B4-BE49-F238E27FC236}">
                  <a16:creationId xmlns:a16="http://schemas.microsoft.com/office/drawing/2014/main" id="{B45A4231-EC36-A547-96CD-CED74B1B4B62}"/>
                </a:ext>
              </a:extLst>
            </p:cNvPr>
            <p:cNvSpPr/>
            <p:nvPr/>
          </p:nvSpPr>
          <p:spPr>
            <a:xfrm>
              <a:off x="348695" y="6382430"/>
              <a:ext cx="1356826" cy="291710"/>
            </a:xfrm>
            <a:prstGeom prst="roundRect">
              <a:avLst/>
            </a:prstGeom>
            <a:ln/>
          </p:spPr>
          <p:style>
            <a:lnRef idx="2">
              <a:schemeClr val="accent3"/>
            </a:lnRef>
            <a:fillRef idx="1">
              <a:schemeClr val="lt1"/>
            </a:fillRef>
            <a:effectRef idx="0">
              <a:schemeClr val="accent3"/>
            </a:effectRef>
            <a:fontRef idx="minor">
              <a:schemeClr val="dk1"/>
            </a:fontRef>
          </p:style>
          <p:txBody>
            <a:bodyPr lIns="121920" tIns="60960" rIns="121920" bIns="60960" rtlCol="0" anchor="ctr"/>
            <a:lstStyle/>
            <a:p>
              <a:pPr algn="ctr"/>
              <a:r>
                <a:rPr lang="en-US" sz="1200">
                  <a:latin typeface="Roboto" panose="02000000000000000000" pitchFamily="2" charset="0"/>
                  <a:ea typeface="Roboto" panose="02000000000000000000" pitchFamily="2" charset="0"/>
                  <a:cs typeface="Arial"/>
                </a:rPr>
                <a:t>Introduction</a:t>
              </a:r>
            </a:p>
          </p:txBody>
        </p:sp>
        <p:sp>
          <p:nvSpPr>
            <p:cNvPr id="6" name="Rectangle: Rounded Corners 27">
              <a:extLst>
                <a:ext uri="{FF2B5EF4-FFF2-40B4-BE49-F238E27FC236}">
                  <a16:creationId xmlns:a16="http://schemas.microsoft.com/office/drawing/2014/main" id="{567B3D67-DD95-EB4F-AD88-E29D442FC9BE}"/>
                </a:ext>
              </a:extLst>
            </p:cNvPr>
            <p:cNvSpPr/>
            <p:nvPr/>
          </p:nvSpPr>
          <p:spPr>
            <a:xfrm>
              <a:off x="1889732" y="6382430"/>
              <a:ext cx="1356826" cy="291710"/>
            </a:xfrm>
            <a:prstGeom prst="roundRect">
              <a:avLst/>
            </a:prstGeom>
            <a:ln/>
          </p:spPr>
          <p:style>
            <a:lnRef idx="2">
              <a:schemeClr val="accent3"/>
            </a:lnRef>
            <a:fillRef idx="1">
              <a:schemeClr val="lt1"/>
            </a:fillRef>
            <a:effectRef idx="0">
              <a:schemeClr val="accent3"/>
            </a:effectRef>
            <a:fontRef idx="minor">
              <a:schemeClr val="dk1"/>
            </a:fontRef>
          </p:style>
          <p:txBody>
            <a:bodyPr lIns="121920" tIns="60960" rIns="121920" bIns="60960" rtlCol="0" anchor="ctr"/>
            <a:lstStyle/>
            <a:p>
              <a:pPr algn="ctr"/>
              <a:r>
                <a:rPr lang="en-US" sz="1200">
                  <a:solidFill>
                    <a:schemeClr val="tx1"/>
                  </a:solidFill>
                  <a:latin typeface="Roboto" panose="02000000000000000000" pitchFamily="2" charset="0"/>
                  <a:ea typeface="Roboto" panose="02000000000000000000" pitchFamily="2" charset="0"/>
                  <a:cs typeface="Arial"/>
                </a:rPr>
                <a:t>Key Issues</a:t>
              </a:r>
            </a:p>
          </p:txBody>
        </p:sp>
        <p:sp>
          <p:nvSpPr>
            <p:cNvPr id="7" name="Rectangle: Rounded Corners 28">
              <a:extLst>
                <a:ext uri="{FF2B5EF4-FFF2-40B4-BE49-F238E27FC236}">
                  <a16:creationId xmlns:a16="http://schemas.microsoft.com/office/drawing/2014/main" id="{F3E81028-347B-B745-9352-B5D44A165D95}"/>
                </a:ext>
              </a:extLst>
            </p:cNvPr>
            <p:cNvSpPr/>
            <p:nvPr/>
          </p:nvSpPr>
          <p:spPr>
            <a:xfrm>
              <a:off x="3430769" y="6382430"/>
              <a:ext cx="1356826" cy="291710"/>
            </a:xfrm>
            <a:prstGeom prst="roundRect">
              <a:avLst/>
            </a:prstGeom>
            <a:solidFill>
              <a:srgbClr val="78909C"/>
            </a:solidFill>
            <a:ln/>
          </p:spPr>
          <p:style>
            <a:lnRef idx="2">
              <a:schemeClr val="accent3"/>
            </a:lnRef>
            <a:fillRef idx="1">
              <a:schemeClr val="lt1"/>
            </a:fillRef>
            <a:effectRef idx="0">
              <a:schemeClr val="accent3"/>
            </a:effectRef>
            <a:fontRef idx="minor">
              <a:schemeClr val="dk1"/>
            </a:fontRef>
          </p:style>
          <p:txBody>
            <a:bodyPr lIns="121920" tIns="60960" rIns="121920" bIns="60960" rtlCol="0" anchor="ctr"/>
            <a:lstStyle/>
            <a:p>
              <a:pPr algn="ctr"/>
              <a:r>
                <a:rPr lang="en-US" sz="1200">
                  <a:solidFill>
                    <a:schemeClr val="tx1"/>
                  </a:solidFill>
                  <a:latin typeface="Roboto" panose="02000000000000000000" pitchFamily="2" charset="0"/>
                  <a:ea typeface="Roboto" panose="02000000000000000000" pitchFamily="2" charset="0"/>
                  <a:cs typeface="Arial"/>
                </a:rPr>
                <a:t>Analysis</a:t>
              </a:r>
            </a:p>
          </p:txBody>
        </p:sp>
        <p:sp>
          <p:nvSpPr>
            <p:cNvPr id="8" name="Rectangle: Rounded Corners 29">
              <a:extLst>
                <a:ext uri="{FF2B5EF4-FFF2-40B4-BE49-F238E27FC236}">
                  <a16:creationId xmlns:a16="http://schemas.microsoft.com/office/drawing/2014/main" id="{8D7D0F7B-15BE-D446-BCA9-80FD15652C71}"/>
                </a:ext>
              </a:extLst>
            </p:cNvPr>
            <p:cNvSpPr/>
            <p:nvPr/>
          </p:nvSpPr>
          <p:spPr>
            <a:xfrm>
              <a:off x="6512843" y="6382430"/>
              <a:ext cx="1356826" cy="291710"/>
            </a:xfrm>
            <a:prstGeom prst="roundRect">
              <a:avLst/>
            </a:prstGeom>
            <a:ln/>
          </p:spPr>
          <p:style>
            <a:lnRef idx="2">
              <a:schemeClr val="accent3"/>
            </a:lnRef>
            <a:fillRef idx="1">
              <a:schemeClr val="lt1"/>
            </a:fillRef>
            <a:effectRef idx="0">
              <a:schemeClr val="accent3"/>
            </a:effectRef>
            <a:fontRef idx="minor">
              <a:schemeClr val="dk1"/>
            </a:fontRef>
          </p:style>
          <p:txBody>
            <a:bodyPr lIns="121920" tIns="60960" rIns="121920" bIns="60960" rtlCol="0" anchor="ctr"/>
            <a:lstStyle/>
            <a:p>
              <a:pPr algn="ctr"/>
              <a:r>
                <a:rPr lang="en-US" sz="1200">
                  <a:solidFill>
                    <a:schemeClr val="tx1"/>
                  </a:solidFill>
                  <a:latin typeface="Roboto" panose="02000000000000000000" pitchFamily="2" charset="0"/>
                  <a:ea typeface="Roboto" panose="02000000000000000000" pitchFamily="2" charset="0"/>
                  <a:cs typeface="Arial"/>
                </a:rPr>
                <a:t>Solution</a:t>
              </a:r>
            </a:p>
          </p:txBody>
        </p:sp>
        <p:sp>
          <p:nvSpPr>
            <p:cNvPr id="9" name="Rectangle: Rounded Corners 30">
              <a:extLst>
                <a:ext uri="{FF2B5EF4-FFF2-40B4-BE49-F238E27FC236}">
                  <a16:creationId xmlns:a16="http://schemas.microsoft.com/office/drawing/2014/main" id="{790ADEB8-60B1-5D47-AB24-23020D754028}"/>
                </a:ext>
              </a:extLst>
            </p:cNvPr>
            <p:cNvSpPr/>
            <p:nvPr/>
          </p:nvSpPr>
          <p:spPr>
            <a:xfrm>
              <a:off x="8053880" y="6382430"/>
              <a:ext cx="1356826" cy="291710"/>
            </a:xfrm>
            <a:prstGeom prst="roundRect">
              <a:avLst/>
            </a:prstGeom>
            <a:noFill/>
            <a:ln>
              <a:solidFill>
                <a:srgbClr val="78909C"/>
              </a:solidFill>
            </a:ln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lIns="121920" tIns="60960" rIns="121920" bIns="60960" rtlCol="0" anchor="ctr"/>
            <a:lstStyle/>
            <a:p>
              <a:pPr algn="ctr"/>
              <a:r>
                <a:rPr lang="en-US" sz="1200">
                  <a:solidFill>
                    <a:schemeClr val="tx1"/>
                  </a:solidFill>
                  <a:latin typeface="Roboto" panose="02000000000000000000" pitchFamily="2" charset="0"/>
                  <a:ea typeface="Roboto" panose="02000000000000000000" pitchFamily="2" charset="0"/>
                  <a:cs typeface="Arial"/>
                </a:rPr>
                <a:t>Implementation</a:t>
              </a:r>
            </a:p>
          </p:txBody>
        </p:sp>
        <p:sp>
          <p:nvSpPr>
            <p:cNvPr id="10" name="Rectangle: Rounded Corners 29">
              <a:extLst>
                <a:ext uri="{FF2B5EF4-FFF2-40B4-BE49-F238E27FC236}">
                  <a16:creationId xmlns:a16="http://schemas.microsoft.com/office/drawing/2014/main" id="{C52DF477-3E7A-AE45-AA6B-BF13C2917FE5}"/>
                </a:ext>
              </a:extLst>
            </p:cNvPr>
            <p:cNvSpPr/>
            <p:nvPr/>
          </p:nvSpPr>
          <p:spPr>
            <a:xfrm>
              <a:off x="4971806" y="6382430"/>
              <a:ext cx="1356826" cy="291710"/>
            </a:xfrm>
            <a:prstGeom prst="roundRect">
              <a:avLst/>
            </a:prstGeom>
            <a:noFill/>
            <a:ln/>
          </p:spPr>
          <p:style>
            <a:lnRef idx="2">
              <a:schemeClr val="accent3"/>
            </a:lnRef>
            <a:fillRef idx="1">
              <a:schemeClr val="lt1"/>
            </a:fillRef>
            <a:effectRef idx="0">
              <a:schemeClr val="accent3"/>
            </a:effectRef>
            <a:fontRef idx="minor">
              <a:schemeClr val="dk1"/>
            </a:fontRef>
          </p:style>
          <p:txBody>
            <a:bodyPr lIns="121920" tIns="60960" rIns="121920" bIns="60960" rtlCol="0" anchor="ctr"/>
            <a:lstStyle/>
            <a:p>
              <a:pPr algn="ctr"/>
              <a:r>
                <a:rPr lang="en-US" sz="1200">
                  <a:solidFill>
                    <a:schemeClr val="tx1"/>
                  </a:solidFill>
                  <a:latin typeface="Roboto" panose="02000000000000000000" pitchFamily="2" charset="0"/>
                  <a:ea typeface="Roboto" panose="02000000000000000000" pitchFamily="2" charset="0"/>
                  <a:cs typeface="Arial"/>
                </a:rPr>
                <a:t>Opportunities</a:t>
              </a:r>
            </a:p>
          </p:txBody>
        </p:sp>
        <p:sp>
          <p:nvSpPr>
            <p:cNvPr id="11" name="Rectangle: Rounded Corners 29">
              <a:extLst>
                <a:ext uri="{FF2B5EF4-FFF2-40B4-BE49-F238E27FC236}">
                  <a16:creationId xmlns:a16="http://schemas.microsoft.com/office/drawing/2014/main" id="{2AED79AB-3304-054F-A4F8-886EC3664CAB}"/>
                </a:ext>
              </a:extLst>
            </p:cNvPr>
            <p:cNvSpPr/>
            <p:nvPr/>
          </p:nvSpPr>
          <p:spPr>
            <a:xfrm>
              <a:off x="9594919" y="6382430"/>
              <a:ext cx="1356826" cy="291710"/>
            </a:xfrm>
            <a:prstGeom prst="roundRect">
              <a:avLst/>
            </a:prstGeom>
            <a:noFill/>
            <a:ln/>
          </p:spPr>
          <p:style>
            <a:lnRef idx="2">
              <a:schemeClr val="accent3"/>
            </a:lnRef>
            <a:fillRef idx="1">
              <a:schemeClr val="lt1"/>
            </a:fillRef>
            <a:effectRef idx="0">
              <a:schemeClr val="accent3"/>
            </a:effectRef>
            <a:fontRef idx="minor">
              <a:schemeClr val="dk1"/>
            </a:fontRef>
          </p:style>
          <p:txBody>
            <a:bodyPr lIns="121920" tIns="60960" rIns="121920" bIns="60960" rtlCol="0" anchor="ctr"/>
            <a:lstStyle/>
            <a:p>
              <a:pPr algn="ctr"/>
              <a:r>
                <a:rPr lang="en-US" sz="1200">
                  <a:solidFill>
                    <a:schemeClr val="tx1"/>
                  </a:solidFill>
                  <a:latin typeface="Roboto" panose="02000000000000000000" pitchFamily="2" charset="0"/>
                  <a:ea typeface="Roboto" panose="02000000000000000000" pitchFamily="2" charset="0"/>
                  <a:cs typeface="Arial"/>
                </a:rPr>
                <a:t>Risks</a:t>
              </a:r>
            </a:p>
          </p:txBody>
        </p:sp>
      </p:grpSp>
      <p:sp>
        <p:nvSpPr>
          <p:cNvPr id="12" name="Rectangle 11">
            <a:extLst>
              <a:ext uri="{FF2B5EF4-FFF2-40B4-BE49-F238E27FC236}">
                <a16:creationId xmlns:a16="http://schemas.microsoft.com/office/drawing/2014/main" id="{779769A6-1A1A-664D-846C-5C718E5E600A}"/>
              </a:ext>
            </a:extLst>
          </p:cNvPr>
          <p:cNvSpPr/>
          <p:nvPr/>
        </p:nvSpPr>
        <p:spPr>
          <a:xfrm>
            <a:off x="348695" y="3332830"/>
            <a:ext cx="2296534" cy="1333500"/>
          </a:xfrm>
          <a:prstGeom prst="rect">
            <a:avLst/>
          </a:prstGeom>
          <a:solidFill>
            <a:schemeClr val="accent5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>
                <a:latin typeface="Roboto" panose="02000000000000000000" pitchFamily="2" charset="0"/>
                <a:ea typeface="Roboto" panose="02000000000000000000" pitchFamily="2" charset="0"/>
              </a:rPr>
              <a:t>Key Partners</a:t>
            </a:r>
          </a:p>
          <a:p>
            <a:pPr algn="ctr"/>
            <a:endParaRPr lang="en-US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/>
              <a:t>Local Stores (Wegmans, </a:t>
            </a:r>
            <a:r>
              <a:rPr lang="en-US" err="1"/>
              <a:t>Krogers</a:t>
            </a:r>
            <a:r>
              <a:rPr lang="en-US"/>
              <a:t>, 7-Eleven, Costco, </a:t>
            </a:r>
            <a:r>
              <a:rPr lang="en-US" err="1"/>
              <a:t>etc</a:t>
            </a:r>
            <a:r>
              <a:rPr lang="en-US"/>
              <a:t>)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E55C1186-3F56-4E4F-8DC9-1DDF1ACE1B78}"/>
              </a:ext>
            </a:extLst>
          </p:cNvPr>
          <p:cNvSpPr/>
          <p:nvPr/>
        </p:nvSpPr>
        <p:spPr>
          <a:xfrm>
            <a:off x="348695" y="4707588"/>
            <a:ext cx="2296534" cy="1284514"/>
          </a:xfrm>
          <a:prstGeom prst="rect">
            <a:avLst/>
          </a:prstGeom>
          <a:solidFill>
            <a:srgbClr val="193441"/>
          </a:solidFill>
          <a:ln>
            <a:solidFill>
              <a:srgbClr val="19344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>
                <a:latin typeface="Roboto" panose="02000000000000000000" pitchFamily="2" charset="0"/>
                <a:ea typeface="Roboto" panose="02000000000000000000" pitchFamily="2" charset="0"/>
              </a:rPr>
              <a:t>Customer Relationships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>
              <a:latin typeface="Roboto" panose="02000000000000000000" pitchFamily="2" charset="0"/>
              <a:ea typeface="Roboto" panose="02000000000000000000" pitchFamily="2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>
                <a:latin typeface="Roboto" panose="02000000000000000000" pitchFamily="2" charset="0"/>
                <a:ea typeface="Roboto" panose="02000000000000000000" pitchFamily="2" charset="0"/>
              </a:rPr>
              <a:t>Customer services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>
                <a:latin typeface="Roboto" panose="02000000000000000000" pitchFamily="2" charset="0"/>
                <a:ea typeface="Roboto" panose="02000000000000000000" pitchFamily="2" charset="0"/>
              </a:rPr>
              <a:t>Social Media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8C1C5FCC-E055-AD4F-ACD1-B0ED6AD42503}"/>
              </a:ext>
            </a:extLst>
          </p:cNvPr>
          <p:cNvSpPr/>
          <p:nvPr/>
        </p:nvSpPr>
        <p:spPr>
          <a:xfrm>
            <a:off x="2675272" y="1299204"/>
            <a:ext cx="2296534" cy="1651026"/>
          </a:xfrm>
          <a:prstGeom prst="rect">
            <a:avLst/>
          </a:prstGeom>
          <a:solidFill>
            <a:srgbClr val="809EFA"/>
          </a:solidFill>
          <a:ln>
            <a:solidFill>
              <a:srgbClr val="809EF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>
                <a:latin typeface="Roboto" panose="02000000000000000000" pitchFamily="2" charset="0"/>
                <a:ea typeface="Roboto" panose="02000000000000000000" pitchFamily="2" charset="0"/>
              </a:rPr>
              <a:t>Key Resources </a:t>
            </a:r>
          </a:p>
          <a:p>
            <a:pPr algn="ctr"/>
            <a:endParaRPr lang="en-US" sz="1600" b="1">
              <a:latin typeface="Roboto" panose="02000000000000000000" pitchFamily="2" charset="0"/>
              <a:ea typeface="Roboto" panose="02000000000000000000" pitchFamily="2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>
                <a:latin typeface="Roboto" panose="02000000000000000000" pitchFamily="2" charset="0"/>
                <a:ea typeface="Roboto" panose="02000000000000000000" pitchFamily="2" charset="0"/>
              </a:rPr>
              <a:t>Partnership with local stores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>
                <a:latin typeface="Roboto" panose="02000000000000000000" pitchFamily="2" charset="0"/>
                <a:ea typeface="Roboto" panose="02000000000000000000" pitchFamily="2" charset="0"/>
              </a:rPr>
              <a:t>Skillful shoppers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>
                <a:latin typeface="Roboto" panose="02000000000000000000" pitchFamily="2" charset="0"/>
                <a:ea typeface="Roboto" panose="02000000000000000000" pitchFamily="2" charset="0"/>
              </a:rPr>
              <a:t>New and advanced technology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8AA217F4-9634-B840-B792-43C947BA02EA}"/>
              </a:ext>
            </a:extLst>
          </p:cNvPr>
          <p:cNvSpPr/>
          <p:nvPr/>
        </p:nvSpPr>
        <p:spPr>
          <a:xfrm>
            <a:off x="2675272" y="3002335"/>
            <a:ext cx="2296534" cy="2989767"/>
          </a:xfrm>
          <a:prstGeom prst="rect">
            <a:avLst/>
          </a:prstGeom>
          <a:solidFill>
            <a:srgbClr val="58789E"/>
          </a:solidFill>
          <a:ln>
            <a:solidFill>
              <a:srgbClr val="58789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>
                <a:latin typeface="Roboto" panose="02000000000000000000" pitchFamily="2" charset="0"/>
                <a:ea typeface="Roboto" panose="02000000000000000000" pitchFamily="2" charset="0"/>
              </a:rPr>
              <a:t>Key Activities</a:t>
            </a:r>
          </a:p>
          <a:p>
            <a:pPr algn="ctr"/>
            <a:endParaRPr lang="en-US" sz="1600" b="1">
              <a:latin typeface="Roboto" panose="02000000000000000000" pitchFamily="2" charset="0"/>
              <a:ea typeface="Roboto" panose="02000000000000000000" pitchFamily="2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>
                <a:latin typeface="Roboto" panose="02000000000000000000" pitchFamily="2" charset="0"/>
                <a:ea typeface="Roboto" panose="02000000000000000000" pitchFamily="2" charset="0"/>
              </a:rPr>
              <a:t>Creating an effective technological infrastructure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>
                <a:latin typeface="Roboto" panose="02000000000000000000" pitchFamily="2" charset="0"/>
                <a:ea typeface="Roboto" panose="02000000000000000000" pitchFamily="2" charset="0"/>
              </a:rPr>
              <a:t>Dealing with market partners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>
                <a:latin typeface="Roboto" panose="02000000000000000000" pitchFamily="2" charset="0"/>
                <a:ea typeface="Roboto" panose="02000000000000000000" pitchFamily="2" charset="0"/>
              </a:rPr>
              <a:t>Managing the shopper (delivery partner) workforce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>
                <a:latin typeface="Roboto" panose="02000000000000000000" pitchFamily="2" charset="0"/>
                <a:ea typeface="Roboto" panose="02000000000000000000" pitchFamily="2" charset="0"/>
              </a:rPr>
              <a:t>Provided food delivery to customer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>
                <a:latin typeface="Roboto" panose="02000000000000000000" pitchFamily="2" charset="0"/>
                <a:ea typeface="Roboto" panose="02000000000000000000" pitchFamily="2" charset="0"/>
              </a:rPr>
              <a:t>24/7 customer service 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88C20F7E-F20F-FC4B-895C-ABE40DAD0721}"/>
              </a:ext>
            </a:extLst>
          </p:cNvPr>
          <p:cNvSpPr/>
          <p:nvPr/>
        </p:nvSpPr>
        <p:spPr>
          <a:xfrm>
            <a:off x="5007468" y="1600200"/>
            <a:ext cx="2296534" cy="2779460"/>
          </a:xfrm>
          <a:prstGeom prst="rect">
            <a:avLst/>
          </a:prstGeom>
          <a:solidFill>
            <a:srgbClr val="367390"/>
          </a:solidFill>
          <a:ln>
            <a:solidFill>
              <a:srgbClr val="36739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>
                <a:latin typeface="Roboto" panose="02000000000000000000" pitchFamily="2" charset="0"/>
                <a:ea typeface="Roboto" panose="02000000000000000000" pitchFamily="2" charset="0"/>
              </a:rPr>
              <a:t>Value Proposition</a:t>
            </a:r>
          </a:p>
          <a:p>
            <a:pPr algn="ctr"/>
            <a:endParaRPr lang="en-US" sz="1600" b="1">
              <a:latin typeface="Roboto" panose="02000000000000000000" pitchFamily="2" charset="0"/>
              <a:ea typeface="Roboto" panose="02000000000000000000" pitchFamily="2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>
                <a:latin typeface="Roboto" panose="02000000000000000000" pitchFamily="2" charset="0"/>
                <a:ea typeface="Roboto" panose="02000000000000000000" pitchFamily="2" charset="0"/>
              </a:rPr>
              <a:t>Tie-ups with local stores and supermarkets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>
                <a:latin typeface="Roboto" panose="02000000000000000000" pitchFamily="2" charset="0"/>
                <a:ea typeface="Roboto" panose="02000000000000000000" pitchFamily="2" charset="0"/>
              </a:rPr>
              <a:t>Hiring part-time and full-time workers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>
                <a:latin typeface="Roboto" panose="02000000000000000000" pitchFamily="2" charset="0"/>
                <a:ea typeface="Roboto" panose="02000000000000000000" pitchFamily="2" charset="0"/>
              </a:rPr>
              <a:t>Same-day delivery process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>
                <a:latin typeface="Roboto" panose="02000000000000000000" pitchFamily="2" charset="0"/>
                <a:ea typeface="Roboto" panose="02000000000000000000" pitchFamily="2" charset="0"/>
              </a:rPr>
              <a:t>No delivery trucks, no warehouses 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923A306D-210B-2243-970D-B635E6E1008B}"/>
              </a:ext>
            </a:extLst>
          </p:cNvPr>
          <p:cNvSpPr/>
          <p:nvPr/>
        </p:nvSpPr>
        <p:spPr>
          <a:xfrm>
            <a:off x="5007468" y="4441371"/>
            <a:ext cx="2296534" cy="1550731"/>
          </a:xfrm>
          <a:prstGeom prst="rect">
            <a:avLst/>
          </a:prstGeom>
          <a:solidFill>
            <a:srgbClr val="809EFA"/>
          </a:solidFill>
          <a:ln>
            <a:solidFill>
              <a:srgbClr val="809EF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>
                <a:latin typeface="Roboto" panose="02000000000000000000" pitchFamily="2" charset="0"/>
                <a:ea typeface="Roboto" panose="02000000000000000000" pitchFamily="2" charset="0"/>
              </a:rPr>
              <a:t>Channels</a:t>
            </a:r>
          </a:p>
          <a:p>
            <a:pPr algn="ctr"/>
            <a:endParaRPr lang="en-US" sz="1600" b="1">
              <a:latin typeface="Roboto" panose="02000000000000000000" pitchFamily="2" charset="0"/>
              <a:ea typeface="Roboto" panose="02000000000000000000" pitchFamily="2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>
                <a:latin typeface="Roboto" panose="02000000000000000000" pitchFamily="2" charset="0"/>
                <a:ea typeface="Roboto" panose="02000000000000000000" pitchFamily="2" charset="0"/>
              </a:rPr>
              <a:t>Website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>
                <a:latin typeface="Roboto" panose="02000000000000000000" pitchFamily="2" charset="0"/>
                <a:ea typeface="Roboto" panose="02000000000000000000" pitchFamily="2" charset="0"/>
              </a:rPr>
              <a:t>Mobile app for iOS and Android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E6E7A3D3-820D-9241-B315-BC68D74BF299}"/>
              </a:ext>
            </a:extLst>
          </p:cNvPr>
          <p:cNvSpPr/>
          <p:nvPr/>
        </p:nvSpPr>
        <p:spPr>
          <a:xfrm>
            <a:off x="7339664" y="947460"/>
            <a:ext cx="2296534" cy="5044642"/>
          </a:xfrm>
          <a:prstGeom prst="rect">
            <a:avLst/>
          </a:prstGeom>
          <a:solidFill>
            <a:srgbClr val="805ED7"/>
          </a:solidFill>
          <a:ln>
            <a:solidFill>
              <a:srgbClr val="805ED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>
                <a:latin typeface="Roboto" panose="02000000000000000000" pitchFamily="2" charset="0"/>
                <a:ea typeface="Roboto" panose="02000000000000000000" pitchFamily="2" charset="0"/>
              </a:rPr>
              <a:t>Customer Segments</a:t>
            </a:r>
          </a:p>
          <a:p>
            <a:pPr algn="ctr"/>
            <a:endParaRPr lang="en-US" sz="1200">
              <a:latin typeface="Roboto" panose="02000000000000000000" pitchFamily="2" charset="0"/>
              <a:ea typeface="Roboto" panose="02000000000000000000" pitchFamily="2" charset="0"/>
            </a:endParaRPr>
          </a:p>
          <a:p>
            <a:r>
              <a:rPr lang="en-US" i="1">
                <a:latin typeface="Roboto" panose="02000000000000000000" pitchFamily="2" charset="0"/>
                <a:ea typeface="Roboto" panose="02000000000000000000" pitchFamily="2" charset="0"/>
              </a:rPr>
              <a:t>Users</a:t>
            </a:r>
          </a:p>
          <a:p>
            <a:pPr marL="285750" indent="-285750">
              <a:buFont typeface="Wingdings" pitchFamily="2" charset="2"/>
              <a:buChar char="Ø"/>
            </a:pPr>
            <a:r>
              <a:rPr lang="en-US">
                <a:latin typeface="Roboto" panose="02000000000000000000" pitchFamily="2" charset="0"/>
                <a:ea typeface="Roboto" panose="02000000000000000000" pitchFamily="2" charset="0"/>
              </a:rPr>
              <a:t>Who want grocery products at their doorstep</a:t>
            </a:r>
          </a:p>
          <a:p>
            <a:pPr marL="285750" indent="-285750">
              <a:buFont typeface="Wingdings" pitchFamily="2" charset="2"/>
              <a:buChar char="Ø"/>
            </a:pPr>
            <a:r>
              <a:rPr lang="en-US">
                <a:latin typeface="Roboto" panose="02000000000000000000" pitchFamily="2" charset="0"/>
                <a:ea typeface="Roboto" panose="02000000000000000000" pitchFamily="2" charset="0"/>
              </a:rPr>
              <a:t>People who don’t have time to shop themselves </a:t>
            </a:r>
          </a:p>
          <a:p>
            <a:pPr marL="285750" indent="-285750">
              <a:buFont typeface="Wingdings" pitchFamily="2" charset="2"/>
              <a:buChar char="Ø"/>
            </a:pPr>
            <a:endParaRPr lang="en-US">
              <a:latin typeface="Roboto" panose="02000000000000000000" pitchFamily="2" charset="0"/>
              <a:ea typeface="Roboto" panose="02000000000000000000" pitchFamily="2" charset="0"/>
            </a:endParaRPr>
          </a:p>
          <a:p>
            <a:r>
              <a:rPr lang="en-US" i="1">
                <a:latin typeface="Roboto" panose="02000000000000000000" pitchFamily="2" charset="0"/>
                <a:ea typeface="Roboto" panose="02000000000000000000" pitchFamily="2" charset="0"/>
              </a:rPr>
              <a:t>Shoppers</a:t>
            </a:r>
          </a:p>
          <a:p>
            <a:pPr marL="285750" indent="-285750">
              <a:buFont typeface="Wingdings" pitchFamily="2" charset="2"/>
              <a:buChar char="Ø"/>
            </a:pPr>
            <a:r>
              <a:rPr lang="en-US">
                <a:latin typeface="Roboto" panose="02000000000000000000" pitchFamily="2" charset="0"/>
                <a:ea typeface="Roboto" panose="02000000000000000000" pitchFamily="2" charset="0"/>
              </a:rPr>
              <a:t>People who want to work as freelance shoppers </a:t>
            </a:r>
          </a:p>
          <a:p>
            <a:pPr marL="285750" indent="-285750">
              <a:buFont typeface="Wingdings" pitchFamily="2" charset="2"/>
              <a:buChar char="Ø"/>
            </a:pPr>
            <a:r>
              <a:rPr lang="en-US">
                <a:latin typeface="Roboto" panose="02000000000000000000" pitchFamily="2" charset="0"/>
                <a:ea typeface="Roboto" panose="02000000000000000000" pitchFamily="2" charset="0"/>
              </a:rPr>
              <a:t>People who have a car and smartphone</a:t>
            </a:r>
          </a:p>
          <a:p>
            <a:pPr marL="285750" indent="-285750">
              <a:buFont typeface="Wingdings" pitchFamily="2" charset="2"/>
              <a:buChar char="Ø"/>
            </a:pPr>
            <a:endParaRPr lang="en-US">
              <a:latin typeface="Roboto" panose="02000000000000000000" pitchFamily="2" charset="0"/>
              <a:ea typeface="Roboto" panose="02000000000000000000" pitchFamily="2" charset="0"/>
            </a:endParaRPr>
          </a:p>
          <a:p>
            <a:r>
              <a:rPr lang="en-US" i="1">
                <a:latin typeface="Roboto" panose="02000000000000000000" pitchFamily="2" charset="0"/>
                <a:ea typeface="Roboto" panose="02000000000000000000" pitchFamily="2" charset="0"/>
              </a:rPr>
              <a:t>Stores</a:t>
            </a:r>
          </a:p>
          <a:p>
            <a:pPr marL="285750" indent="-285750">
              <a:buFont typeface="Wingdings" pitchFamily="2" charset="2"/>
              <a:buChar char="Ø"/>
            </a:pPr>
            <a:r>
              <a:rPr lang="en-US">
                <a:latin typeface="Roboto" panose="02000000000000000000" pitchFamily="2" charset="0"/>
                <a:ea typeface="Roboto" panose="02000000000000000000" pitchFamily="2" charset="0"/>
              </a:rPr>
              <a:t>Who want to enhance business growth </a:t>
            </a:r>
          </a:p>
          <a:p>
            <a:pPr marL="285750" indent="-285750">
              <a:buFont typeface="Wingdings" pitchFamily="2" charset="2"/>
              <a:buChar char="Ø"/>
            </a:pPr>
            <a:r>
              <a:rPr lang="en-US">
                <a:latin typeface="Roboto" panose="02000000000000000000" pitchFamily="2" charset="0"/>
                <a:ea typeface="Roboto" panose="02000000000000000000" pitchFamily="2" charset="0"/>
              </a:rPr>
              <a:t>Who want to reach more people</a:t>
            </a:r>
          </a:p>
          <a:p>
            <a:pPr algn="ctr"/>
            <a:endParaRPr lang="en-US" sz="1200"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905C3DDF-067F-BB49-9548-FC7AF22BE1C1}"/>
              </a:ext>
            </a:extLst>
          </p:cNvPr>
          <p:cNvSpPr/>
          <p:nvPr/>
        </p:nvSpPr>
        <p:spPr>
          <a:xfrm>
            <a:off x="9671860" y="1877787"/>
            <a:ext cx="2296534" cy="2140240"/>
          </a:xfrm>
          <a:prstGeom prst="rect">
            <a:avLst/>
          </a:prstGeom>
          <a:solidFill>
            <a:srgbClr val="0070C0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>
                <a:latin typeface="Roboto" panose="02000000000000000000" pitchFamily="2" charset="0"/>
                <a:ea typeface="Roboto" panose="02000000000000000000" pitchFamily="2" charset="0"/>
              </a:rPr>
              <a:t>Cost Structure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>
              <a:latin typeface="Roboto" panose="02000000000000000000" pitchFamily="2" charset="0"/>
              <a:ea typeface="Roboto" panose="02000000000000000000" pitchFamily="2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>
                <a:latin typeface="Roboto" panose="02000000000000000000" pitchFamily="2" charset="0"/>
                <a:ea typeface="Roboto" panose="02000000000000000000" pitchFamily="2" charset="0"/>
              </a:rPr>
              <a:t>Technological setup cost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>
                <a:latin typeface="Roboto" panose="02000000000000000000" pitchFamily="2" charset="0"/>
                <a:ea typeface="Roboto" panose="02000000000000000000" pitchFamily="2" charset="0"/>
              </a:rPr>
              <a:t>Salaries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>
                <a:latin typeface="Roboto" panose="02000000000000000000" pitchFamily="2" charset="0"/>
                <a:ea typeface="Roboto" panose="02000000000000000000" pitchFamily="2" charset="0"/>
              </a:rPr>
              <a:t>Promotional cost (advertisements) 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4F266AB5-FAD8-E948-8E5B-304CD92153B4}"/>
              </a:ext>
            </a:extLst>
          </p:cNvPr>
          <p:cNvSpPr/>
          <p:nvPr/>
        </p:nvSpPr>
        <p:spPr>
          <a:xfrm>
            <a:off x="9671860" y="4065362"/>
            <a:ext cx="2296534" cy="1926740"/>
          </a:xfrm>
          <a:prstGeom prst="rect">
            <a:avLst/>
          </a:prstGeom>
          <a:solidFill>
            <a:schemeClr val="accent5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>
                <a:latin typeface="Roboto" panose="02000000000000000000" pitchFamily="2" charset="0"/>
                <a:ea typeface="Roboto" panose="02000000000000000000" pitchFamily="2" charset="0"/>
              </a:rPr>
              <a:t>Revenue Stream</a:t>
            </a:r>
          </a:p>
          <a:p>
            <a:pPr marL="285750" indent="-285750" algn="ctr">
              <a:buFont typeface="Arial" panose="020B0604020202020204" pitchFamily="34" charset="0"/>
              <a:buChar char="•"/>
            </a:pPr>
            <a:endParaRPr lang="en-US">
              <a:latin typeface="Roboto" panose="02000000000000000000" pitchFamily="2" charset="0"/>
              <a:ea typeface="Roboto" panose="02000000000000000000" pitchFamily="2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>
                <a:latin typeface="Roboto" panose="02000000000000000000" pitchFamily="2" charset="0"/>
                <a:ea typeface="Roboto" panose="02000000000000000000" pitchFamily="2" charset="0"/>
              </a:rPr>
              <a:t>Delivery Fee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>
                <a:latin typeface="Roboto" panose="02000000000000000000" pitchFamily="2" charset="0"/>
                <a:ea typeface="Roboto" panose="02000000000000000000" pitchFamily="2" charset="0"/>
              </a:rPr>
              <a:t>Membership fee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>
                <a:latin typeface="Roboto" panose="02000000000000000000" pitchFamily="2" charset="0"/>
                <a:ea typeface="Roboto" panose="02000000000000000000" pitchFamily="2" charset="0"/>
              </a:rPr>
              <a:t>Promotional offers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>
                <a:latin typeface="Roboto" panose="02000000000000000000" pitchFamily="2" charset="0"/>
                <a:ea typeface="Roboto" panose="02000000000000000000" pitchFamily="2" charset="0"/>
              </a:rPr>
              <a:t>Mark up prices 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10CDE34B-910A-2140-BCF9-D92336EDF34C}"/>
              </a:ext>
            </a:extLst>
          </p:cNvPr>
          <p:cNvSpPr txBox="1"/>
          <p:nvPr/>
        </p:nvSpPr>
        <p:spPr>
          <a:xfrm>
            <a:off x="247758" y="6002600"/>
            <a:ext cx="2427514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00">
                <a:latin typeface="Roboto" panose="02000000000000000000" pitchFamily="2" charset="0"/>
                <a:ea typeface="Roboto" panose="02000000000000000000" pitchFamily="2" charset="0"/>
              </a:rPr>
              <a:t>Source: </a:t>
            </a:r>
            <a:r>
              <a:rPr lang="en-US" sz="600" err="1">
                <a:latin typeface="Roboto" panose="02000000000000000000" pitchFamily="2" charset="0"/>
                <a:ea typeface="Roboto" panose="02000000000000000000" pitchFamily="2" charset="0"/>
              </a:rPr>
              <a:t>MobiSoft</a:t>
            </a:r>
            <a:r>
              <a:rPr lang="en-US" sz="600">
                <a:latin typeface="Roboto" panose="02000000000000000000" pitchFamily="2" charset="0"/>
                <a:ea typeface="Roboto" panose="02000000000000000000" pitchFamily="2" charset="0"/>
              </a:rPr>
              <a:t>, and Instacart Case, 2021</a:t>
            </a:r>
          </a:p>
        </p:txBody>
      </p:sp>
    </p:spTree>
    <p:extLst>
      <p:ext uri="{BB962C8B-B14F-4D97-AF65-F5344CB8AC3E}">
        <p14:creationId xmlns:p14="http://schemas.microsoft.com/office/powerpoint/2010/main" val="302706036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F6948C-CB3A-E54C-950D-C48353DBD7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1" y="183860"/>
            <a:ext cx="6512843" cy="763600"/>
          </a:xfrm>
        </p:spPr>
        <p:txBody>
          <a:bodyPr/>
          <a:lstStyle/>
          <a:p>
            <a:r>
              <a:rPr lang="en-US"/>
              <a:t>Instacart Business Model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C3366EF7-B91A-114D-87C7-D926C17C0413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41F6FF3-F43A-6246-B559-B57933611B21}" type="slidenum">
              <a:rPr lang="en-US" smtClean="0"/>
              <a:t>14</a:t>
            </a:fld>
            <a:endParaRPr lang="en-US"/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C23B0B0F-A674-9D41-B1A1-11310F67B7FB}"/>
              </a:ext>
            </a:extLst>
          </p:cNvPr>
          <p:cNvGrpSpPr/>
          <p:nvPr/>
        </p:nvGrpSpPr>
        <p:grpSpPr>
          <a:xfrm>
            <a:off x="348695" y="6382430"/>
            <a:ext cx="10603050" cy="291710"/>
            <a:chOff x="348695" y="6382430"/>
            <a:chExt cx="10603050" cy="291710"/>
          </a:xfrm>
        </p:grpSpPr>
        <p:sp>
          <p:nvSpPr>
            <p:cNvPr id="5" name="Rectangle: Rounded Corners 3">
              <a:extLst>
                <a:ext uri="{FF2B5EF4-FFF2-40B4-BE49-F238E27FC236}">
                  <a16:creationId xmlns:a16="http://schemas.microsoft.com/office/drawing/2014/main" id="{B45A4231-EC36-A547-96CD-CED74B1B4B62}"/>
                </a:ext>
              </a:extLst>
            </p:cNvPr>
            <p:cNvSpPr/>
            <p:nvPr/>
          </p:nvSpPr>
          <p:spPr>
            <a:xfrm>
              <a:off x="348695" y="6382430"/>
              <a:ext cx="1356826" cy="291710"/>
            </a:xfrm>
            <a:prstGeom prst="roundRect">
              <a:avLst/>
            </a:prstGeom>
            <a:ln/>
          </p:spPr>
          <p:style>
            <a:lnRef idx="2">
              <a:schemeClr val="accent3"/>
            </a:lnRef>
            <a:fillRef idx="1">
              <a:schemeClr val="lt1"/>
            </a:fillRef>
            <a:effectRef idx="0">
              <a:schemeClr val="accent3"/>
            </a:effectRef>
            <a:fontRef idx="minor">
              <a:schemeClr val="dk1"/>
            </a:fontRef>
          </p:style>
          <p:txBody>
            <a:bodyPr lIns="121920" tIns="60960" rIns="121920" bIns="60960" rtlCol="0" anchor="ctr"/>
            <a:lstStyle/>
            <a:p>
              <a:pPr algn="ctr"/>
              <a:r>
                <a:rPr lang="en-US" sz="1200">
                  <a:latin typeface="Roboto" panose="02000000000000000000" pitchFamily="2" charset="0"/>
                  <a:ea typeface="Roboto" panose="02000000000000000000" pitchFamily="2" charset="0"/>
                  <a:cs typeface="Arial"/>
                </a:rPr>
                <a:t>Introduction</a:t>
              </a:r>
            </a:p>
          </p:txBody>
        </p:sp>
        <p:sp>
          <p:nvSpPr>
            <p:cNvPr id="6" name="Rectangle: Rounded Corners 27">
              <a:extLst>
                <a:ext uri="{FF2B5EF4-FFF2-40B4-BE49-F238E27FC236}">
                  <a16:creationId xmlns:a16="http://schemas.microsoft.com/office/drawing/2014/main" id="{567B3D67-DD95-EB4F-AD88-E29D442FC9BE}"/>
                </a:ext>
              </a:extLst>
            </p:cNvPr>
            <p:cNvSpPr/>
            <p:nvPr/>
          </p:nvSpPr>
          <p:spPr>
            <a:xfrm>
              <a:off x="1889732" y="6382430"/>
              <a:ext cx="1356826" cy="291710"/>
            </a:xfrm>
            <a:prstGeom prst="roundRect">
              <a:avLst/>
            </a:prstGeom>
            <a:ln/>
          </p:spPr>
          <p:style>
            <a:lnRef idx="2">
              <a:schemeClr val="accent3"/>
            </a:lnRef>
            <a:fillRef idx="1">
              <a:schemeClr val="lt1"/>
            </a:fillRef>
            <a:effectRef idx="0">
              <a:schemeClr val="accent3"/>
            </a:effectRef>
            <a:fontRef idx="minor">
              <a:schemeClr val="dk1"/>
            </a:fontRef>
          </p:style>
          <p:txBody>
            <a:bodyPr lIns="121920" tIns="60960" rIns="121920" bIns="60960" rtlCol="0" anchor="ctr"/>
            <a:lstStyle/>
            <a:p>
              <a:pPr algn="ctr"/>
              <a:r>
                <a:rPr lang="en-US" sz="1200">
                  <a:solidFill>
                    <a:schemeClr val="tx1"/>
                  </a:solidFill>
                  <a:latin typeface="Roboto" panose="02000000000000000000" pitchFamily="2" charset="0"/>
                  <a:ea typeface="Roboto" panose="02000000000000000000" pitchFamily="2" charset="0"/>
                  <a:cs typeface="Arial"/>
                </a:rPr>
                <a:t>Key Issues</a:t>
              </a:r>
            </a:p>
          </p:txBody>
        </p:sp>
        <p:sp>
          <p:nvSpPr>
            <p:cNvPr id="7" name="Rectangle: Rounded Corners 28">
              <a:extLst>
                <a:ext uri="{FF2B5EF4-FFF2-40B4-BE49-F238E27FC236}">
                  <a16:creationId xmlns:a16="http://schemas.microsoft.com/office/drawing/2014/main" id="{F3E81028-347B-B745-9352-B5D44A165D95}"/>
                </a:ext>
              </a:extLst>
            </p:cNvPr>
            <p:cNvSpPr/>
            <p:nvPr/>
          </p:nvSpPr>
          <p:spPr>
            <a:xfrm>
              <a:off x="3430769" y="6382430"/>
              <a:ext cx="1356826" cy="291710"/>
            </a:xfrm>
            <a:prstGeom prst="roundRect">
              <a:avLst/>
            </a:prstGeom>
            <a:solidFill>
              <a:srgbClr val="78909C"/>
            </a:solidFill>
            <a:ln/>
          </p:spPr>
          <p:style>
            <a:lnRef idx="2">
              <a:schemeClr val="accent3"/>
            </a:lnRef>
            <a:fillRef idx="1">
              <a:schemeClr val="lt1"/>
            </a:fillRef>
            <a:effectRef idx="0">
              <a:schemeClr val="accent3"/>
            </a:effectRef>
            <a:fontRef idx="minor">
              <a:schemeClr val="dk1"/>
            </a:fontRef>
          </p:style>
          <p:txBody>
            <a:bodyPr lIns="121920" tIns="60960" rIns="121920" bIns="60960" rtlCol="0" anchor="ctr"/>
            <a:lstStyle/>
            <a:p>
              <a:pPr algn="ctr"/>
              <a:r>
                <a:rPr lang="en-US" sz="1200">
                  <a:solidFill>
                    <a:schemeClr val="tx1"/>
                  </a:solidFill>
                  <a:latin typeface="Roboto" panose="02000000000000000000" pitchFamily="2" charset="0"/>
                  <a:ea typeface="Roboto" panose="02000000000000000000" pitchFamily="2" charset="0"/>
                  <a:cs typeface="Arial"/>
                </a:rPr>
                <a:t>Analysis</a:t>
              </a:r>
            </a:p>
          </p:txBody>
        </p:sp>
        <p:sp>
          <p:nvSpPr>
            <p:cNvPr id="8" name="Rectangle: Rounded Corners 29">
              <a:extLst>
                <a:ext uri="{FF2B5EF4-FFF2-40B4-BE49-F238E27FC236}">
                  <a16:creationId xmlns:a16="http://schemas.microsoft.com/office/drawing/2014/main" id="{8D7D0F7B-15BE-D446-BCA9-80FD15652C71}"/>
                </a:ext>
              </a:extLst>
            </p:cNvPr>
            <p:cNvSpPr/>
            <p:nvPr/>
          </p:nvSpPr>
          <p:spPr>
            <a:xfrm>
              <a:off x="6512843" y="6382430"/>
              <a:ext cx="1356826" cy="291710"/>
            </a:xfrm>
            <a:prstGeom prst="roundRect">
              <a:avLst/>
            </a:prstGeom>
            <a:ln/>
          </p:spPr>
          <p:style>
            <a:lnRef idx="2">
              <a:schemeClr val="accent3"/>
            </a:lnRef>
            <a:fillRef idx="1">
              <a:schemeClr val="lt1"/>
            </a:fillRef>
            <a:effectRef idx="0">
              <a:schemeClr val="accent3"/>
            </a:effectRef>
            <a:fontRef idx="minor">
              <a:schemeClr val="dk1"/>
            </a:fontRef>
          </p:style>
          <p:txBody>
            <a:bodyPr lIns="121920" tIns="60960" rIns="121920" bIns="60960" rtlCol="0" anchor="ctr"/>
            <a:lstStyle/>
            <a:p>
              <a:pPr algn="ctr"/>
              <a:r>
                <a:rPr lang="en-US" sz="1200">
                  <a:solidFill>
                    <a:schemeClr val="tx1"/>
                  </a:solidFill>
                  <a:latin typeface="Roboto" panose="02000000000000000000" pitchFamily="2" charset="0"/>
                  <a:ea typeface="Roboto" panose="02000000000000000000" pitchFamily="2" charset="0"/>
                  <a:cs typeface="Arial"/>
                </a:rPr>
                <a:t>Solution</a:t>
              </a:r>
            </a:p>
          </p:txBody>
        </p:sp>
        <p:sp>
          <p:nvSpPr>
            <p:cNvPr id="9" name="Rectangle: Rounded Corners 30">
              <a:extLst>
                <a:ext uri="{FF2B5EF4-FFF2-40B4-BE49-F238E27FC236}">
                  <a16:creationId xmlns:a16="http://schemas.microsoft.com/office/drawing/2014/main" id="{790ADEB8-60B1-5D47-AB24-23020D754028}"/>
                </a:ext>
              </a:extLst>
            </p:cNvPr>
            <p:cNvSpPr/>
            <p:nvPr/>
          </p:nvSpPr>
          <p:spPr>
            <a:xfrm>
              <a:off x="8053880" y="6382430"/>
              <a:ext cx="1356826" cy="291710"/>
            </a:xfrm>
            <a:prstGeom prst="roundRect">
              <a:avLst/>
            </a:prstGeom>
            <a:noFill/>
            <a:ln>
              <a:solidFill>
                <a:srgbClr val="78909C"/>
              </a:solidFill>
            </a:ln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lIns="121920" tIns="60960" rIns="121920" bIns="60960" rtlCol="0" anchor="ctr"/>
            <a:lstStyle/>
            <a:p>
              <a:pPr algn="ctr"/>
              <a:r>
                <a:rPr lang="en-US" sz="1200">
                  <a:solidFill>
                    <a:schemeClr val="tx1"/>
                  </a:solidFill>
                  <a:latin typeface="Roboto" panose="02000000000000000000" pitchFamily="2" charset="0"/>
                  <a:ea typeface="Roboto" panose="02000000000000000000" pitchFamily="2" charset="0"/>
                  <a:cs typeface="Arial"/>
                </a:rPr>
                <a:t>Implementation</a:t>
              </a:r>
            </a:p>
          </p:txBody>
        </p:sp>
        <p:sp>
          <p:nvSpPr>
            <p:cNvPr id="10" name="Rectangle: Rounded Corners 29">
              <a:extLst>
                <a:ext uri="{FF2B5EF4-FFF2-40B4-BE49-F238E27FC236}">
                  <a16:creationId xmlns:a16="http://schemas.microsoft.com/office/drawing/2014/main" id="{C52DF477-3E7A-AE45-AA6B-BF13C2917FE5}"/>
                </a:ext>
              </a:extLst>
            </p:cNvPr>
            <p:cNvSpPr/>
            <p:nvPr/>
          </p:nvSpPr>
          <p:spPr>
            <a:xfrm>
              <a:off x="4971806" y="6382430"/>
              <a:ext cx="1356826" cy="291710"/>
            </a:xfrm>
            <a:prstGeom prst="roundRect">
              <a:avLst/>
            </a:prstGeom>
            <a:noFill/>
            <a:ln/>
          </p:spPr>
          <p:style>
            <a:lnRef idx="2">
              <a:schemeClr val="accent3"/>
            </a:lnRef>
            <a:fillRef idx="1">
              <a:schemeClr val="lt1"/>
            </a:fillRef>
            <a:effectRef idx="0">
              <a:schemeClr val="accent3"/>
            </a:effectRef>
            <a:fontRef idx="minor">
              <a:schemeClr val="dk1"/>
            </a:fontRef>
          </p:style>
          <p:txBody>
            <a:bodyPr lIns="121920" tIns="60960" rIns="121920" bIns="60960" rtlCol="0" anchor="ctr"/>
            <a:lstStyle/>
            <a:p>
              <a:pPr algn="ctr"/>
              <a:r>
                <a:rPr lang="en-US" sz="1200">
                  <a:solidFill>
                    <a:schemeClr val="tx1"/>
                  </a:solidFill>
                  <a:latin typeface="Roboto" panose="02000000000000000000" pitchFamily="2" charset="0"/>
                  <a:ea typeface="Roboto" panose="02000000000000000000" pitchFamily="2" charset="0"/>
                  <a:cs typeface="Arial"/>
                </a:rPr>
                <a:t>Opportunities</a:t>
              </a:r>
            </a:p>
          </p:txBody>
        </p:sp>
        <p:sp>
          <p:nvSpPr>
            <p:cNvPr id="11" name="Rectangle: Rounded Corners 29">
              <a:extLst>
                <a:ext uri="{FF2B5EF4-FFF2-40B4-BE49-F238E27FC236}">
                  <a16:creationId xmlns:a16="http://schemas.microsoft.com/office/drawing/2014/main" id="{2AED79AB-3304-054F-A4F8-886EC3664CAB}"/>
                </a:ext>
              </a:extLst>
            </p:cNvPr>
            <p:cNvSpPr/>
            <p:nvPr/>
          </p:nvSpPr>
          <p:spPr>
            <a:xfrm>
              <a:off x="9594919" y="6382430"/>
              <a:ext cx="1356826" cy="291710"/>
            </a:xfrm>
            <a:prstGeom prst="roundRect">
              <a:avLst/>
            </a:prstGeom>
            <a:noFill/>
            <a:ln/>
          </p:spPr>
          <p:style>
            <a:lnRef idx="2">
              <a:schemeClr val="accent3"/>
            </a:lnRef>
            <a:fillRef idx="1">
              <a:schemeClr val="lt1"/>
            </a:fillRef>
            <a:effectRef idx="0">
              <a:schemeClr val="accent3"/>
            </a:effectRef>
            <a:fontRef idx="minor">
              <a:schemeClr val="dk1"/>
            </a:fontRef>
          </p:style>
          <p:txBody>
            <a:bodyPr lIns="121920" tIns="60960" rIns="121920" bIns="60960" rtlCol="0" anchor="ctr"/>
            <a:lstStyle/>
            <a:p>
              <a:pPr algn="ctr"/>
              <a:r>
                <a:rPr lang="en-US" sz="1200">
                  <a:solidFill>
                    <a:schemeClr val="tx1"/>
                  </a:solidFill>
                  <a:latin typeface="Roboto" panose="02000000000000000000" pitchFamily="2" charset="0"/>
                  <a:ea typeface="Roboto" panose="02000000000000000000" pitchFamily="2" charset="0"/>
                  <a:cs typeface="Arial"/>
                </a:rPr>
                <a:t>Risks</a:t>
              </a:r>
            </a:p>
          </p:txBody>
        </p:sp>
      </p:grpSp>
      <p:sp>
        <p:nvSpPr>
          <p:cNvPr id="12" name="Rectangle 11">
            <a:extLst>
              <a:ext uri="{FF2B5EF4-FFF2-40B4-BE49-F238E27FC236}">
                <a16:creationId xmlns:a16="http://schemas.microsoft.com/office/drawing/2014/main" id="{779769A6-1A1A-664D-846C-5C718E5E600A}"/>
              </a:ext>
            </a:extLst>
          </p:cNvPr>
          <p:cNvSpPr/>
          <p:nvPr/>
        </p:nvSpPr>
        <p:spPr>
          <a:xfrm>
            <a:off x="348695" y="3086302"/>
            <a:ext cx="2296534" cy="1333500"/>
          </a:xfrm>
          <a:prstGeom prst="rect">
            <a:avLst/>
          </a:prstGeom>
          <a:solidFill>
            <a:schemeClr val="accent5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>
                <a:latin typeface="Roboto" panose="02000000000000000000" pitchFamily="2" charset="0"/>
                <a:ea typeface="Roboto" panose="02000000000000000000" pitchFamily="2" charset="0"/>
              </a:rPr>
              <a:t>Key Partners</a:t>
            </a:r>
          </a:p>
          <a:p>
            <a:pPr algn="ctr"/>
            <a:endParaRPr lang="en-US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/>
              <a:t>Local Stores (Wegmans, </a:t>
            </a:r>
            <a:r>
              <a:rPr lang="en-US" err="1"/>
              <a:t>Krogers</a:t>
            </a:r>
            <a:r>
              <a:rPr lang="en-US"/>
              <a:t>, 7-Eleven, Costco, </a:t>
            </a:r>
            <a:r>
              <a:rPr lang="en-US" err="1"/>
              <a:t>etc</a:t>
            </a:r>
            <a:r>
              <a:rPr lang="en-US"/>
              <a:t>)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E55C1186-3F56-4E4F-8DC9-1DDF1ACE1B78}"/>
              </a:ext>
            </a:extLst>
          </p:cNvPr>
          <p:cNvSpPr/>
          <p:nvPr/>
        </p:nvSpPr>
        <p:spPr>
          <a:xfrm>
            <a:off x="348695" y="4461060"/>
            <a:ext cx="2296534" cy="1284514"/>
          </a:xfrm>
          <a:prstGeom prst="rect">
            <a:avLst/>
          </a:prstGeom>
          <a:solidFill>
            <a:srgbClr val="193441"/>
          </a:solidFill>
          <a:ln>
            <a:solidFill>
              <a:srgbClr val="19344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>
                <a:latin typeface="Roboto" panose="02000000000000000000" pitchFamily="2" charset="0"/>
                <a:ea typeface="Roboto" panose="02000000000000000000" pitchFamily="2" charset="0"/>
              </a:rPr>
              <a:t>Customer Relationships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>
              <a:latin typeface="Roboto" panose="02000000000000000000" pitchFamily="2" charset="0"/>
              <a:ea typeface="Roboto" panose="02000000000000000000" pitchFamily="2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>
                <a:latin typeface="Roboto" panose="02000000000000000000" pitchFamily="2" charset="0"/>
                <a:ea typeface="Roboto" panose="02000000000000000000" pitchFamily="2" charset="0"/>
              </a:rPr>
              <a:t>Customer services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>
                <a:latin typeface="Roboto" panose="02000000000000000000" pitchFamily="2" charset="0"/>
                <a:ea typeface="Roboto" panose="02000000000000000000" pitchFamily="2" charset="0"/>
              </a:rPr>
              <a:t>Social Media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8C1C5FCC-E055-AD4F-ACD1-B0ED6AD42503}"/>
              </a:ext>
            </a:extLst>
          </p:cNvPr>
          <p:cNvSpPr/>
          <p:nvPr/>
        </p:nvSpPr>
        <p:spPr>
          <a:xfrm>
            <a:off x="2675272" y="1052676"/>
            <a:ext cx="2296534" cy="1651026"/>
          </a:xfrm>
          <a:prstGeom prst="rect">
            <a:avLst/>
          </a:prstGeom>
          <a:solidFill>
            <a:srgbClr val="809EFA"/>
          </a:solidFill>
          <a:ln>
            <a:solidFill>
              <a:srgbClr val="809EF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>
                <a:latin typeface="Roboto" panose="02000000000000000000" pitchFamily="2" charset="0"/>
                <a:ea typeface="Roboto" panose="02000000000000000000" pitchFamily="2" charset="0"/>
              </a:rPr>
              <a:t>Key Resources </a:t>
            </a:r>
          </a:p>
          <a:p>
            <a:pPr algn="ctr"/>
            <a:endParaRPr lang="en-US" sz="1600" b="1">
              <a:latin typeface="Roboto" panose="02000000000000000000" pitchFamily="2" charset="0"/>
              <a:ea typeface="Roboto" panose="02000000000000000000" pitchFamily="2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>
                <a:latin typeface="Roboto" panose="02000000000000000000" pitchFamily="2" charset="0"/>
                <a:ea typeface="Roboto" panose="02000000000000000000" pitchFamily="2" charset="0"/>
              </a:rPr>
              <a:t>Partnership with local stores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>
                <a:latin typeface="Roboto" panose="02000000000000000000" pitchFamily="2" charset="0"/>
                <a:ea typeface="Roboto" panose="02000000000000000000" pitchFamily="2" charset="0"/>
              </a:rPr>
              <a:t>Skillful shoppers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>
                <a:latin typeface="Roboto" panose="02000000000000000000" pitchFamily="2" charset="0"/>
                <a:ea typeface="Roboto" panose="02000000000000000000" pitchFamily="2" charset="0"/>
              </a:rPr>
              <a:t>New and advanced technology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8AA217F4-9634-B840-B792-43C947BA02EA}"/>
              </a:ext>
            </a:extLst>
          </p:cNvPr>
          <p:cNvSpPr/>
          <p:nvPr/>
        </p:nvSpPr>
        <p:spPr>
          <a:xfrm>
            <a:off x="2675272" y="2755807"/>
            <a:ext cx="2296534" cy="2989767"/>
          </a:xfrm>
          <a:prstGeom prst="rect">
            <a:avLst/>
          </a:prstGeom>
          <a:solidFill>
            <a:srgbClr val="58789E"/>
          </a:solidFill>
          <a:ln>
            <a:solidFill>
              <a:srgbClr val="58789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>
                <a:latin typeface="Roboto" panose="02000000000000000000" pitchFamily="2" charset="0"/>
                <a:ea typeface="Roboto" panose="02000000000000000000" pitchFamily="2" charset="0"/>
              </a:rPr>
              <a:t>Key Activities</a:t>
            </a:r>
          </a:p>
          <a:p>
            <a:pPr algn="ctr"/>
            <a:endParaRPr lang="en-US" sz="1600" b="1">
              <a:latin typeface="Roboto" panose="02000000000000000000" pitchFamily="2" charset="0"/>
              <a:ea typeface="Roboto" panose="02000000000000000000" pitchFamily="2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>
                <a:latin typeface="Roboto" panose="02000000000000000000" pitchFamily="2" charset="0"/>
                <a:ea typeface="Roboto" panose="02000000000000000000" pitchFamily="2" charset="0"/>
              </a:rPr>
              <a:t>Creating an effective technological infrastructure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>
                <a:latin typeface="Roboto" panose="02000000000000000000" pitchFamily="2" charset="0"/>
                <a:ea typeface="Roboto" panose="02000000000000000000" pitchFamily="2" charset="0"/>
              </a:rPr>
              <a:t>Dealing with market partners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>
                <a:latin typeface="Roboto" panose="02000000000000000000" pitchFamily="2" charset="0"/>
                <a:ea typeface="Roboto" panose="02000000000000000000" pitchFamily="2" charset="0"/>
              </a:rPr>
              <a:t>Managing the shopper (delivery partner) workforce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>
                <a:latin typeface="Roboto" panose="02000000000000000000" pitchFamily="2" charset="0"/>
                <a:ea typeface="Roboto" panose="02000000000000000000" pitchFamily="2" charset="0"/>
              </a:rPr>
              <a:t>Provided food delivery to customer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>
                <a:latin typeface="Roboto" panose="02000000000000000000" pitchFamily="2" charset="0"/>
                <a:ea typeface="Roboto" panose="02000000000000000000" pitchFamily="2" charset="0"/>
              </a:rPr>
              <a:t>24/7 customer service 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88C20F7E-F20F-FC4B-895C-ABE40DAD0721}"/>
              </a:ext>
            </a:extLst>
          </p:cNvPr>
          <p:cNvSpPr/>
          <p:nvPr/>
        </p:nvSpPr>
        <p:spPr>
          <a:xfrm>
            <a:off x="5007468" y="1353672"/>
            <a:ext cx="2296534" cy="2779460"/>
          </a:xfrm>
          <a:prstGeom prst="rect">
            <a:avLst/>
          </a:prstGeom>
          <a:solidFill>
            <a:srgbClr val="367390"/>
          </a:solidFill>
          <a:ln>
            <a:solidFill>
              <a:srgbClr val="36739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>
                <a:latin typeface="Roboto" panose="02000000000000000000" pitchFamily="2" charset="0"/>
                <a:ea typeface="Roboto" panose="02000000000000000000" pitchFamily="2" charset="0"/>
              </a:rPr>
              <a:t>Value Proposition</a:t>
            </a:r>
          </a:p>
          <a:p>
            <a:pPr algn="ctr"/>
            <a:endParaRPr lang="en-US" sz="1600" b="1">
              <a:latin typeface="Roboto" panose="02000000000000000000" pitchFamily="2" charset="0"/>
              <a:ea typeface="Roboto" panose="02000000000000000000" pitchFamily="2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>
                <a:latin typeface="Roboto" panose="02000000000000000000" pitchFamily="2" charset="0"/>
                <a:ea typeface="Roboto" panose="02000000000000000000" pitchFamily="2" charset="0"/>
              </a:rPr>
              <a:t>Tie-ups with local stores and supermarkets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>
                <a:latin typeface="Roboto" panose="02000000000000000000" pitchFamily="2" charset="0"/>
                <a:ea typeface="Roboto" panose="02000000000000000000" pitchFamily="2" charset="0"/>
              </a:rPr>
              <a:t>Hiring part-time and full-time workers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>
                <a:latin typeface="Roboto" panose="02000000000000000000" pitchFamily="2" charset="0"/>
                <a:ea typeface="Roboto" panose="02000000000000000000" pitchFamily="2" charset="0"/>
              </a:rPr>
              <a:t>Same-day delivery process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>
                <a:latin typeface="Roboto" panose="02000000000000000000" pitchFamily="2" charset="0"/>
                <a:ea typeface="Roboto" panose="02000000000000000000" pitchFamily="2" charset="0"/>
              </a:rPr>
              <a:t>No delivery trucks, no warehouses 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923A306D-210B-2243-970D-B635E6E1008B}"/>
              </a:ext>
            </a:extLst>
          </p:cNvPr>
          <p:cNvSpPr/>
          <p:nvPr/>
        </p:nvSpPr>
        <p:spPr>
          <a:xfrm>
            <a:off x="5007468" y="4194843"/>
            <a:ext cx="2296534" cy="1550731"/>
          </a:xfrm>
          <a:prstGeom prst="rect">
            <a:avLst/>
          </a:prstGeom>
          <a:solidFill>
            <a:srgbClr val="809EFA"/>
          </a:solidFill>
          <a:ln>
            <a:solidFill>
              <a:srgbClr val="809EF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>
                <a:latin typeface="Roboto" panose="02000000000000000000" pitchFamily="2" charset="0"/>
                <a:ea typeface="Roboto" panose="02000000000000000000" pitchFamily="2" charset="0"/>
              </a:rPr>
              <a:t>Channels</a:t>
            </a:r>
          </a:p>
          <a:p>
            <a:pPr algn="ctr"/>
            <a:endParaRPr lang="en-US" sz="1600" b="1">
              <a:latin typeface="Roboto" panose="02000000000000000000" pitchFamily="2" charset="0"/>
              <a:ea typeface="Roboto" panose="02000000000000000000" pitchFamily="2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>
                <a:latin typeface="Roboto" panose="02000000000000000000" pitchFamily="2" charset="0"/>
                <a:ea typeface="Roboto" panose="02000000000000000000" pitchFamily="2" charset="0"/>
              </a:rPr>
              <a:t>Website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>
                <a:latin typeface="Roboto" panose="02000000000000000000" pitchFamily="2" charset="0"/>
                <a:ea typeface="Roboto" panose="02000000000000000000" pitchFamily="2" charset="0"/>
              </a:rPr>
              <a:t>Mobile app for iOS and Android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E6E7A3D3-820D-9241-B315-BC68D74BF299}"/>
              </a:ext>
            </a:extLst>
          </p:cNvPr>
          <p:cNvSpPr/>
          <p:nvPr/>
        </p:nvSpPr>
        <p:spPr>
          <a:xfrm>
            <a:off x="7339664" y="700932"/>
            <a:ext cx="2296534" cy="5044642"/>
          </a:xfrm>
          <a:prstGeom prst="rect">
            <a:avLst/>
          </a:prstGeom>
          <a:solidFill>
            <a:srgbClr val="805ED7"/>
          </a:solidFill>
          <a:ln>
            <a:solidFill>
              <a:srgbClr val="805ED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>
                <a:latin typeface="Roboto" panose="02000000000000000000" pitchFamily="2" charset="0"/>
                <a:ea typeface="Roboto" panose="02000000000000000000" pitchFamily="2" charset="0"/>
              </a:rPr>
              <a:t>Customer Segments</a:t>
            </a:r>
          </a:p>
          <a:p>
            <a:pPr algn="ctr"/>
            <a:endParaRPr lang="en-US" sz="1200">
              <a:latin typeface="Roboto" panose="02000000000000000000" pitchFamily="2" charset="0"/>
              <a:ea typeface="Roboto" panose="02000000000000000000" pitchFamily="2" charset="0"/>
            </a:endParaRPr>
          </a:p>
          <a:p>
            <a:r>
              <a:rPr lang="en-US" i="1">
                <a:latin typeface="Roboto" panose="02000000000000000000" pitchFamily="2" charset="0"/>
                <a:ea typeface="Roboto" panose="02000000000000000000" pitchFamily="2" charset="0"/>
              </a:rPr>
              <a:t>Users</a:t>
            </a:r>
          </a:p>
          <a:p>
            <a:pPr marL="285750" indent="-285750">
              <a:buFont typeface="Wingdings" pitchFamily="2" charset="2"/>
              <a:buChar char="Ø"/>
            </a:pPr>
            <a:r>
              <a:rPr lang="en-US">
                <a:latin typeface="Roboto" panose="02000000000000000000" pitchFamily="2" charset="0"/>
                <a:ea typeface="Roboto" panose="02000000000000000000" pitchFamily="2" charset="0"/>
              </a:rPr>
              <a:t>Who want grocery products at their doorstep</a:t>
            </a:r>
          </a:p>
          <a:p>
            <a:pPr marL="285750" indent="-285750">
              <a:buFont typeface="Wingdings" pitchFamily="2" charset="2"/>
              <a:buChar char="Ø"/>
            </a:pPr>
            <a:r>
              <a:rPr lang="en-US">
                <a:latin typeface="Roboto" panose="02000000000000000000" pitchFamily="2" charset="0"/>
                <a:ea typeface="Roboto" panose="02000000000000000000" pitchFamily="2" charset="0"/>
              </a:rPr>
              <a:t>People who don’t have time to shop themselves </a:t>
            </a:r>
          </a:p>
          <a:p>
            <a:pPr marL="285750" indent="-285750">
              <a:buFont typeface="Wingdings" pitchFamily="2" charset="2"/>
              <a:buChar char="Ø"/>
            </a:pPr>
            <a:endParaRPr lang="en-US">
              <a:latin typeface="Roboto" panose="02000000000000000000" pitchFamily="2" charset="0"/>
              <a:ea typeface="Roboto" panose="02000000000000000000" pitchFamily="2" charset="0"/>
            </a:endParaRPr>
          </a:p>
          <a:p>
            <a:r>
              <a:rPr lang="en-US" i="1">
                <a:latin typeface="Roboto" panose="02000000000000000000" pitchFamily="2" charset="0"/>
                <a:ea typeface="Roboto" panose="02000000000000000000" pitchFamily="2" charset="0"/>
              </a:rPr>
              <a:t>Shoppers</a:t>
            </a:r>
          </a:p>
          <a:p>
            <a:pPr marL="285750" indent="-285750">
              <a:buFont typeface="Wingdings" pitchFamily="2" charset="2"/>
              <a:buChar char="Ø"/>
            </a:pPr>
            <a:r>
              <a:rPr lang="en-US">
                <a:latin typeface="Roboto" panose="02000000000000000000" pitchFamily="2" charset="0"/>
                <a:ea typeface="Roboto" panose="02000000000000000000" pitchFamily="2" charset="0"/>
              </a:rPr>
              <a:t>People who want to work as freelance shoppers </a:t>
            </a:r>
          </a:p>
          <a:p>
            <a:pPr marL="285750" indent="-285750">
              <a:buFont typeface="Wingdings" pitchFamily="2" charset="2"/>
              <a:buChar char="Ø"/>
            </a:pPr>
            <a:r>
              <a:rPr lang="en-US">
                <a:latin typeface="Roboto" panose="02000000000000000000" pitchFamily="2" charset="0"/>
                <a:ea typeface="Roboto" panose="02000000000000000000" pitchFamily="2" charset="0"/>
              </a:rPr>
              <a:t>People who have a car and smartphone</a:t>
            </a:r>
          </a:p>
          <a:p>
            <a:pPr marL="285750" indent="-285750">
              <a:buFont typeface="Wingdings" pitchFamily="2" charset="2"/>
              <a:buChar char="Ø"/>
            </a:pPr>
            <a:endParaRPr lang="en-US">
              <a:latin typeface="Roboto" panose="02000000000000000000" pitchFamily="2" charset="0"/>
              <a:ea typeface="Roboto" panose="02000000000000000000" pitchFamily="2" charset="0"/>
            </a:endParaRPr>
          </a:p>
          <a:p>
            <a:r>
              <a:rPr lang="en-US" i="1">
                <a:latin typeface="Roboto" panose="02000000000000000000" pitchFamily="2" charset="0"/>
                <a:ea typeface="Roboto" panose="02000000000000000000" pitchFamily="2" charset="0"/>
              </a:rPr>
              <a:t>Stores</a:t>
            </a:r>
          </a:p>
          <a:p>
            <a:pPr marL="285750" indent="-285750">
              <a:buFont typeface="Wingdings" pitchFamily="2" charset="2"/>
              <a:buChar char="Ø"/>
            </a:pPr>
            <a:r>
              <a:rPr lang="en-US">
                <a:latin typeface="Roboto" panose="02000000000000000000" pitchFamily="2" charset="0"/>
                <a:ea typeface="Roboto" panose="02000000000000000000" pitchFamily="2" charset="0"/>
              </a:rPr>
              <a:t>Who want to enhance business growth </a:t>
            </a:r>
          </a:p>
          <a:p>
            <a:pPr marL="285750" indent="-285750">
              <a:buFont typeface="Wingdings" pitchFamily="2" charset="2"/>
              <a:buChar char="Ø"/>
            </a:pPr>
            <a:r>
              <a:rPr lang="en-US">
                <a:latin typeface="Roboto" panose="02000000000000000000" pitchFamily="2" charset="0"/>
                <a:ea typeface="Roboto" panose="02000000000000000000" pitchFamily="2" charset="0"/>
              </a:rPr>
              <a:t>Who want to reach more people</a:t>
            </a:r>
          </a:p>
          <a:p>
            <a:pPr algn="ctr"/>
            <a:endParaRPr lang="en-US" sz="1200"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905C3DDF-067F-BB49-9548-FC7AF22BE1C1}"/>
              </a:ext>
            </a:extLst>
          </p:cNvPr>
          <p:cNvSpPr/>
          <p:nvPr/>
        </p:nvSpPr>
        <p:spPr>
          <a:xfrm>
            <a:off x="9671860" y="1631259"/>
            <a:ext cx="2296534" cy="2140240"/>
          </a:xfrm>
          <a:prstGeom prst="rect">
            <a:avLst/>
          </a:prstGeom>
          <a:solidFill>
            <a:srgbClr val="0070C0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>
                <a:latin typeface="Roboto" panose="02000000000000000000" pitchFamily="2" charset="0"/>
                <a:ea typeface="Roboto" panose="02000000000000000000" pitchFamily="2" charset="0"/>
              </a:rPr>
              <a:t>Cost Structure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>
              <a:latin typeface="Roboto" panose="02000000000000000000" pitchFamily="2" charset="0"/>
              <a:ea typeface="Roboto" panose="02000000000000000000" pitchFamily="2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>
                <a:latin typeface="Roboto" panose="02000000000000000000" pitchFamily="2" charset="0"/>
                <a:ea typeface="Roboto" panose="02000000000000000000" pitchFamily="2" charset="0"/>
              </a:rPr>
              <a:t>Technological setup cost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>
                <a:latin typeface="Roboto" panose="02000000000000000000" pitchFamily="2" charset="0"/>
                <a:ea typeface="Roboto" panose="02000000000000000000" pitchFamily="2" charset="0"/>
              </a:rPr>
              <a:t>Salaries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>
                <a:latin typeface="Roboto" panose="02000000000000000000" pitchFamily="2" charset="0"/>
                <a:ea typeface="Roboto" panose="02000000000000000000" pitchFamily="2" charset="0"/>
              </a:rPr>
              <a:t>Promotional cost (advertisements) 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4F266AB5-FAD8-E948-8E5B-304CD92153B4}"/>
              </a:ext>
            </a:extLst>
          </p:cNvPr>
          <p:cNvSpPr/>
          <p:nvPr/>
        </p:nvSpPr>
        <p:spPr>
          <a:xfrm>
            <a:off x="9671860" y="3818834"/>
            <a:ext cx="2296534" cy="1926740"/>
          </a:xfrm>
          <a:prstGeom prst="rect">
            <a:avLst/>
          </a:prstGeom>
          <a:solidFill>
            <a:schemeClr val="accent5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>
                <a:latin typeface="Roboto" panose="02000000000000000000" pitchFamily="2" charset="0"/>
                <a:ea typeface="Roboto" panose="02000000000000000000" pitchFamily="2" charset="0"/>
              </a:rPr>
              <a:t>Revenue Stream</a:t>
            </a:r>
          </a:p>
          <a:p>
            <a:pPr marL="285750" indent="-285750" algn="ctr">
              <a:buFont typeface="Arial" panose="020B0604020202020204" pitchFamily="34" charset="0"/>
              <a:buChar char="•"/>
            </a:pPr>
            <a:endParaRPr lang="en-US">
              <a:latin typeface="Roboto" panose="02000000000000000000" pitchFamily="2" charset="0"/>
              <a:ea typeface="Roboto" panose="02000000000000000000" pitchFamily="2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>
                <a:latin typeface="Roboto" panose="02000000000000000000" pitchFamily="2" charset="0"/>
                <a:ea typeface="Roboto" panose="02000000000000000000" pitchFamily="2" charset="0"/>
              </a:rPr>
              <a:t>Delivery Fee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>
                <a:latin typeface="Roboto" panose="02000000000000000000" pitchFamily="2" charset="0"/>
                <a:ea typeface="Roboto" panose="02000000000000000000" pitchFamily="2" charset="0"/>
              </a:rPr>
              <a:t>Membership fee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>
                <a:latin typeface="Roboto" panose="02000000000000000000" pitchFamily="2" charset="0"/>
                <a:ea typeface="Roboto" panose="02000000000000000000" pitchFamily="2" charset="0"/>
              </a:rPr>
              <a:t>Promotional offers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>
                <a:latin typeface="Roboto" panose="02000000000000000000" pitchFamily="2" charset="0"/>
                <a:ea typeface="Roboto" panose="02000000000000000000" pitchFamily="2" charset="0"/>
              </a:rPr>
              <a:t>Mark up prices 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B3DA97EC-93DF-2B45-9FBD-F7AB52A5E762}"/>
              </a:ext>
            </a:extLst>
          </p:cNvPr>
          <p:cNvSpPr txBox="1"/>
          <p:nvPr/>
        </p:nvSpPr>
        <p:spPr>
          <a:xfrm>
            <a:off x="662345" y="5910113"/>
            <a:ext cx="11050684" cy="307777"/>
          </a:xfrm>
          <a:prstGeom prst="rect">
            <a:avLst/>
          </a:prstGeom>
          <a:solidFill>
            <a:schemeClr val="accent5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b="1" i="1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Key Takeaway: </a:t>
            </a:r>
            <a:r>
              <a:rPr lang="en-US" i="1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Instacart has a combined business model that helps brick-and-mortar grocers be successful online</a:t>
            </a:r>
            <a:endParaRPr lang="en-US" b="1" i="1">
              <a:solidFill>
                <a:schemeClr val="bg1"/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0E6A0E12-FA40-2647-A438-0D8466106DFC}"/>
              </a:ext>
            </a:extLst>
          </p:cNvPr>
          <p:cNvSpPr txBox="1"/>
          <p:nvPr/>
        </p:nvSpPr>
        <p:spPr>
          <a:xfrm>
            <a:off x="247758" y="5720688"/>
            <a:ext cx="2427514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00">
                <a:latin typeface="Roboto" panose="02000000000000000000" pitchFamily="2" charset="0"/>
                <a:ea typeface="Roboto" panose="02000000000000000000" pitchFamily="2" charset="0"/>
              </a:rPr>
              <a:t>Source: </a:t>
            </a:r>
            <a:r>
              <a:rPr lang="en-US" sz="600" err="1">
                <a:latin typeface="Roboto" panose="02000000000000000000" pitchFamily="2" charset="0"/>
                <a:ea typeface="Roboto" panose="02000000000000000000" pitchFamily="2" charset="0"/>
              </a:rPr>
              <a:t>MobiSoft</a:t>
            </a:r>
            <a:r>
              <a:rPr lang="en-US" sz="600">
                <a:latin typeface="Roboto" panose="02000000000000000000" pitchFamily="2" charset="0"/>
                <a:ea typeface="Roboto" panose="02000000000000000000" pitchFamily="2" charset="0"/>
              </a:rPr>
              <a:t>, and Instacart Case, 2021</a:t>
            </a:r>
          </a:p>
        </p:txBody>
      </p:sp>
    </p:spTree>
    <p:extLst>
      <p:ext uri="{BB962C8B-B14F-4D97-AF65-F5344CB8AC3E}">
        <p14:creationId xmlns:p14="http://schemas.microsoft.com/office/powerpoint/2010/main" val="352819968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4D1249-037E-FB42-812C-59D44B8CBA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Grocery E-commerce on the rise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4E361D62-3106-674A-B442-9C5248A107FD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9446941" y="6495740"/>
            <a:ext cx="2743200" cy="365125"/>
          </a:xfrm>
        </p:spPr>
        <p:txBody>
          <a:bodyPr/>
          <a:lstStyle/>
          <a:p>
            <a:fld id="{841F6FF3-F43A-6246-B559-B57933611B21}" type="slidenum">
              <a:rPr lang="en-US" smtClean="0"/>
              <a:t>15</a:t>
            </a:fld>
            <a:endParaRPr lang="en-US"/>
          </a:p>
        </p:txBody>
      </p:sp>
      <p:grpSp>
        <p:nvGrpSpPr>
          <p:cNvPr id="37" name="Group 36">
            <a:extLst>
              <a:ext uri="{FF2B5EF4-FFF2-40B4-BE49-F238E27FC236}">
                <a16:creationId xmlns:a16="http://schemas.microsoft.com/office/drawing/2014/main" id="{294C86FD-3B3B-F44F-A1B0-EFD6D35E238B}"/>
              </a:ext>
            </a:extLst>
          </p:cNvPr>
          <p:cNvGrpSpPr/>
          <p:nvPr/>
        </p:nvGrpSpPr>
        <p:grpSpPr>
          <a:xfrm>
            <a:off x="348695" y="6382430"/>
            <a:ext cx="10603050" cy="291710"/>
            <a:chOff x="348695" y="6382430"/>
            <a:chExt cx="10603050" cy="291710"/>
          </a:xfrm>
        </p:grpSpPr>
        <p:sp>
          <p:nvSpPr>
            <p:cNvPr id="38" name="Rectangle: Rounded Corners 3">
              <a:extLst>
                <a:ext uri="{FF2B5EF4-FFF2-40B4-BE49-F238E27FC236}">
                  <a16:creationId xmlns:a16="http://schemas.microsoft.com/office/drawing/2014/main" id="{EE231A85-69C3-4C49-9E20-2474DEBF2162}"/>
                </a:ext>
              </a:extLst>
            </p:cNvPr>
            <p:cNvSpPr/>
            <p:nvPr/>
          </p:nvSpPr>
          <p:spPr>
            <a:xfrm>
              <a:off x="348695" y="6382430"/>
              <a:ext cx="1356826" cy="291710"/>
            </a:xfrm>
            <a:prstGeom prst="roundRect">
              <a:avLst/>
            </a:prstGeom>
            <a:ln/>
          </p:spPr>
          <p:style>
            <a:lnRef idx="2">
              <a:schemeClr val="accent3"/>
            </a:lnRef>
            <a:fillRef idx="1">
              <a:schemeClr val="lt1"/>
            </a:fillRef>
            <a:effectRef idx="0">
              <a:schemeClr val="accent3"/>
            </a:effectRef>
            <a:fontRef idx="minor">
              <a:schemeClr val="dk1"/>
            </a:fontRef>
          </p:style>
          <p:txBody>
            <a:bodyPr lIns="121920" tIns="60960" rIns="121920" bIns="60960" rtlCol="0" anchor="ctr"/>
            <a:lstStyle/>
            <a:p>
              <a:pPr algn="ctr"/>
              <a:r>
                <a:rPr lang="en-US" sz="1200">
                  <a:latin typeface="Roboto" panose="02000000000000000000" pitchFamily="2" charset="0"/>
                  <a:ea typeface="Roboto" panose="02000000000000000000" pitchFamily="2" charset="0"/>
                  <a:cs typeface="Arial"/>
                </a:rPr>
                <a:t>Introduction</a:t>
              </a:r>
            </a:p>
          </p:txBody>
        </p:sp>
        <p:sp>
          <p:nvSpPr>
            <p:cNvPr id="39" name="Rectangle: Rounded Corners 27">
              <a:extLst>
                <a:ext uri="{FF2B5EF4-FFF2-40B4-BE49-F238E27FC236}">
                  <a16:creationId xmlns:a16="http://schemas.microsoft.com/office/drawing/2014/main" id="{BE280B62-3312-EC4C-B50F-F8F54C72EA95}"/>
                </a:ext>
              </a:extLst>
            </p:cNvPr>
            <p:cNvSpPr/>
            <p:nvPr/>
          </p:nvSpPr>
          <p:spPr>
            <a:xfrm>
              <a:off x="1889732" y="6382430"/>
              <a:ext cx="1356826" cy="291710"/>
            </a:xfrm>
            <a:prstGeom prst="roundRect">
              <a:avLst/>
            </a:prstGeom>
            <a:ln/>
          </p:spPr>
          <p:style>
            <a:lnRef idx="2">
              <a:schemeClr val="accent3"/>
            </a:lnRef>
            <a:fillRef idx="1">
              <a:schemeClr val="lt1"/>
            </a:fillRef>
            <a:effectRef idx="0">
              <a:schemeClr val="accent3"/>
            </a:effectRef>
            <a:fontRef idx="minor">
              <a:schemeClr val="dk1"/>
            </a:fontRef>
          </p:style>
          <p:txBody>
            <a:bodyPr lIns="121920" tIns="60960" rIns="121920" bIns="60960" rtlCol="0" anchor="ctr"/>
            <a:lstStyle/>
            <a:p>
              <a:pPr algn="ctr"/>
              <a:r>
                <a:rPr lang="en-US" sz="1200">
                  <a:solidFill>
                    <a:schemeClr val="tx1"/>
                  </a:solidFill>
                  <a:latin typeface="Roboto" panose="02000000000000000000" pitchFamily="2" charset="0"/>
                  <a:ea typeface="Roboto" panose="02000000000000000000" pitchFamily="2" charset="0"/>
                  <a:cs typeface="Arial"/>
                </a:rPr>
                <a:t>Key Issues</a:t>
              </a:r>
            </a:p>
          </p:txBody>
        </p:sp>
        <p:sp>
          <p:nvSpPr>
            <p:cNvPr id="40" name="Rectangle: Rounded Corners 28">
              <a:extLst>
                <a:ext uri="{FF2B5EF4-FFF2-40B4-BE49-F238E27FC236}">
                  <a16:creationId xmlns:a16="http://schemas.microsoft.com/office/drawing/2014/main" id="{9D151869-E93C-104F-ADD1-0F3634264DB6}"/>
                </a:ext>
              </a:extLst>
            </p:cNvPr>
            <p:cNvSpPr/>
            <p:nvPr/>
          </p:nvSpPr>
          <p:spPr>
            <a:xfrm>
              <a:off x="3430769" y="6382430"/>
              <a:ext cx="1356826" cy="291710"/>
            </a:xfrm>
            <a:prstGeom prst="roundRect">
              <a:avLst/>
            </a:prstGeom>
            <a:solidFill>
              <a:srgbClr val="78909C"/>
            </a:solidFill>
            <a:ln/>
          </p:spPr>
          <p:style>
            <a:lnRef idx="2">
              <a:schemeClr val="accent3"/>
            </a:lnRef>
            <a:fillRef idx="1">
              <a:schemeClr val="lt1"/>
            </a:fillRef>
            <a:effectRef idx="0">
              <a:schemeClr val="accent3"/>
            </a:effectRef>
            <a:fontRef idx="minor">
              <a:schemeClr val="dk1"/>
            </a:fontRef>
          </p:style>
          <p:txBody>
            <a:bodyPr lIns="121920" tIns="60960" rIns="121920" bIns="60960" rtlCol="0" anchor="ctr"/>
            <a:lstStyle/>
            <a:p>
              <a:pPr algn="ctr"/>
              <a:r>
                <a:rPr lang="en-US" sz="1200">
                  <a:solidFill>
                    <a:schemeClr val="tx1"/>
                  </a:solidFill>
                  <a:latin typeface="Roboto" panose="02000000000000000000" pitchFamily="2" charset="0"/>
                  <a:ea typeface="Roboto" panose="02000000000000000000" pitchFamily="2" charset="0"/>
                  <a:cs typeface="Arial"/>
                </a:rPr>
                <a:t>Analysis</a:t>
              </a:r>
            </a:p>
          </p:txBody>
        </p:sp>
        <p:sp>
          <p:nvSpPr>
            <p:cNvPr id="41" name="Rectangle: Rounded Corners 29">
              <a:extLst>
                <a:ext uri="{FF2B5EF4-FFF2-40B4-BE49-F238E27FC236}">
                  <a16:creationId xmlns:a16="http://schemas.microsoft.com/office/drawing/2014/main" id="{C3BE9E39-EADE-5340-BD93-D253C7BADA90}"/>
                </a:ext>
              </a:extLst>
            </p:cNvPr>
            <p:cNvSpPr/>
            <p:nvPr/>
          </p:nvSpPr>
          <p:spPr>
            <a:xfrm>
              <a:off x="6512843" y="6382430"/>
              <a:ext cx="1356826" cy="291710"/>
            </a:xfrm>
            <a:prstGeom prst="roundRect">
              <a:avLst/>
            </a:prstGeom>
            <a:ln/>
          </p:spPr>
          <p:style>
            <a:lnRef idx="2">
              <a:schemeClr val="accent3"/>
            </a:lnRef>
            <a:fillRef idx="1">
              <a:schemeClr val="lt1"/>
            </a:fillRef>
            <a:effectRef idx="0">
              <a:schemeClr val="accent3"/>
            </a:effectRef>
            <a:fontRef idx="minor">
              <a:schemeClr val="dk1"/>
            </a:fontRef>
          </p:style>
          <p:txBody>
            <a:bodyPr lIns="121920" tIns="60960" rIns="121920" bIns="60960" rtlCol="0" anchor="ctr"/>
            <a:lstStyle/>
            <a:p>
              <a:pPr algn="ctr"/>
              <a:r>
                <a:rPr lang="en-US" sz="1200">
                  <a:solidFill>
                    <a:schemeClr val="tx1"/>
                  </a:solidFill>
                  <a:latin typeface="Roboto" panose="02000000000000000000" pitchFamily="2" charset="0"/>
                  <a:ea typeface="Roboto" panose="02000000000000000000" pitchFamily="2" charset="0"/>
                  <a:cs typeface="Arial"/>
                </a:rPr>
                <a:t>Solution</a:t>
              </a:r>
            </a:p>
          </p:txBody>
        </p:sp>
        <p:sp>
          <p:nvSpPr>
            <p:cNvPr id="42" name="Rectangle: Rounded Corners 30">
              <a:extLst>
                <a:ext uri="{FF2B5EF4-FFF2-40B4-BE49-F238E27FC236}">
                  <a16:creationId xmlns:a16="http://schemas.microsoft.com/office/drawing/2014/main" id="{A346344D-8EA2-E74E-AC8C-E46BE48AACB8}"/>
                </a:ext>
              </a:extLst>
            </p:cNvPr>
            <p:cNvSpPr/>
            <p:nvPr/>
          </p:nvSpPr>
          <p:spPr>
            <a:xfrm>
              <a:off x="8053880" y="6382430"/>
              <a:ext cx="1356826" cy="291710"/>
            </a:xfrm>
            <a:prstGeom prst="roundRect">
              <a:avLst/>
            </a:prstGeom>
            <a:noFill/>
            <a:ln>
              <a:solidFill>
                <a:srgbClr val="78909C"/>
              </a:solidFill>
            </a:ln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lIns="121920" tIns="60960" rIns="121920" bIns="60960" rtlCol="0" anchor="ctr"/>
            <a:lstStyle/>
            <a:p>
              <a:pPr algn="ctr"/>
              <a:r>
                <a:rPr lang="en-US" sz="1200">
                  <a:solidFill>
                    <a:schemeClr val="tx1"/>
                  </a:solidFill>
                  <a:latin typeface="Roboto" panose="02000000000000000000" pitchFamily="2" charset="0"/>
                  <a:ea typeface="Roboto" panose="02000000000000000000" pitchFamily="2" charset="0"/>
                  <a:cs typeface="Arial"/>
                </a:rPr>
                <a:t>Implementation</a:t>
              </a:r>
            </a:p>
          </p:txBody>
        </p:sp>
        <p:sp>
          <p:nvSpPr>
            <p:cNvPr id="43" name="Rectangle: Rounded Corners 29">
              <a:extLst>
                <a:ext uri="{FF2B5EF4-FFF2-40B4-BE49-F238E27FC236}">
                  <a16:creationId xmlns:a16="http://schemas.microsoft.com/office/drawing/2014/main" id="{2653A83B-08AC-0D45-B564-0FA504BAC973}"/>
                </a:ext>
              </a:extLst>
            </p:cNvPr>
            <p:cNvSpPr/>
            <p:nvPr/>
          </p:nvSpPr>
          <p:spPr>
            <a:xfrm>
              <a:off x="4971806" y="6382430"/>
              <a:ext cx="1356826" cy="291710"/>
            </a:xfrm>
            <a:prstGeom prst="roundRect">
              <a:avLst/>
            </a:prstGeom>
            <a:noFill/>
            <a:ln/>
          </p:spPr>
          <p:style>
            <a:lnRef idx="2">
              <a:schemeClr val="accent3"/>
            </a:lnRef>
            <a:fillRef idx="1">
              <a:schemeClr val="lt1"/>
            </a:fillRef>
            <a:effectRef idx="0">
              <a:schemeClr val="accent3"/>
            </a:effectRef>
            <a:fontRef idx="minor">
              <a:schemeClr val="dk1"/>
            </a:fontRef>
          </p:style>
          <p:txBody>
            <a:bodyPr lIns="121920" tIns="60960" rIns="121920" bIns="60960" rtlCol="0" anchor="ctr"/>
            <a:lstStyle/>
            <a:p>
              <a:pPr algn="ctr"/>
              <a:r>
                <a:rPr lang="en-US" sz="1200">
                  <a:solidFill>
                    <a:schemeClr val="tx1"/>
                  </a:solidFill>
                  <a:latin typeface="Roboto" panose="02000000000000000000" pitchFamily="2" charset="0"/>
                  <a:ea typeface="Roboto" panose="02000000000000000000" pitchFamily="2" charset="0"/>
                  <a:cs typeface="Arial"/>
                </a:rPr>
                <a:t>Opportunities</a:t>
              </a:r>
            </a:p>
          </p:txBody>
        </p:sp>
        <p:sp>
          <p:nvSpPr>
            <p:cNvPr id="44" name="Rectangle: Rounded Corners 29">
              <a:extLst>
                <a:ext uri="{FF2B5EF4-FFF2-40B4-BE49-F238E27FC236}">
                  <a16:creationId xmlns:a16="http://schemas.microsoft.com/office/drawing/2014/main" id="{52C4EB2F-31CF-8E43-AB64-17AE5C4EDCD6}"/>
                </a:ext>
              </a:extLst>
            </p:cNvPr>
            <p:cNvSpPr/>
            <p:nvPr/>
          </p:nvSpPr>
          <p:spPr>
            <a:xfrm>
              <a:off x="9594919" y="6382430"/>
              <a:ext cx="1356826" cy="291710"/>
            </a:xfrm>
            <a:prstGeom prst="roundRect">
              <a:avLst/>
            </a:prstGeom>
            <a:noFill/>
            <a:ln/>
          </p:spPr>
          <p:style>
            <a:lnRef idx="2">
              <a:schemeClr val="accent3"/>
            </a:lnRef>
            <a:fillRef idx="1">
              <a:schemeClr val="lt1"/>
            </a:fillRef>
            <a:effectRef idx="0">
              <a:schemeClr val="accent3"/>
            </a:effectRef>
            <a:fontRef idx="minor">
              <a:schemeClr val="dk1"/>
            </a:fontRef>
          </p:style>
          <p:txBody>
            <a:bodyPr lIns="121920" tIns="60960" rIns="121920" bIns="60960" rtlCol="0" anchor="ctr"/>
            <a:lstStyle/>
            <a:p>
              <a:pPr algn="ctr"/>
              <a:r>
                <a:rPr lang="en-US" sz="1200">
                  <a:solidFill>
                    <a:schemeClr val="tx1"/>
                  </a:solidFill>
                  <a:latin typeface="Roboto" panose="02000000000000000000" pitchFamily="2" charset="0"/>
                  <a:ea typeface="Roboto" panose="02000000000000000000" pitchFamily="2" charset="0"/>
                  <a:cs typeface="Arial"/>
                </a:rPr>
                <a:t>Risks</a:t>
              </a:r>
            </a:p>
          </p:txBody>
        </p:sp>
      </p:grpSp>
      <p:graphicFrame>
        <p:nvGraphicFramePr>
          <p:cNvPr id="14" name="Chart 13">
            <a:extLst>
              <a:ext uri="{FF2B5EF4-FFF2-40B4-BE49-F238E27FC236}">
                <a16:creationId xmlns:a16="http://schemas.microsoft.com/office/drawing/2014/main" id="{456C48E1-283F-EF43-A0A8-77E15B608C76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421861827"/>
              </p:ext>
            </p:extLst>
          </p:nvPr>
        </p:nvGraphicFramePr>
        <p:xfrm>
          <a:off x="348695" y="1955033"/>
          <a:ext cx="6166826" cy="294793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5" name="TextBox 4">
            <a:extLst>
              <a:ext uri="{FF2B5EF4-FFF2-40B4-BE49-F238E27FC236}">
                <a16:creationId xmlns:a16="http://schemas.microsoft.com/office/drawing/2014/main" id="{A9CBD629-7F55-354B-8C9E-9B4E8D63820F}"/>
              </a:ext>
            </a:extLst>
          </p:cNvPr>
          <p:cNvSpPr txBox="1"/>
          <p:nvPr/>
        </p:nvSpPr>
        <p:spPr>
          <a:xfrm>
            <a:off x="491764" y="4902966"/>
            <a:ext cx="2427514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00">
                <a:latin typeface="Roboto" panose="02000000000000000000" pitchFamily="2" charset="0"/>
                <a:ea typeface="Roboto" panose="02000000000000000000" pitchFamily="2" charset="0"/>
              </a:rPr>
              <a:t>Source: Forbes, 2021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422D3967-2CF5-3442-8153-5F7DAC5647F5}"/>
              </a:ext>
            </a:extLst>
          </p:cNvPr>
          <p:cNvSpPr txBox="1"/>
          <p:nvPr/>
        </p:nvSpPr>
        <p:spPr>
          <a:xfrm>
            <a:off x="6971808" y="2665398"/>
            <a:ext cx="4964028" cy="1815882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latin typeface="Roboto" panose="02000000000000000000" pitchFamily="2" charset="0"/>
                <a:ea typeface="Roboto" panose="02000000000000000000" pitchFamily="2" charset="0"/>
              </a:rPr>
              <a:t>Grocery sales jumped 300% in early 2020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>
              <a:latin typeface="Roboto" panose="02000000000000000000" pitchFamily="2" charset="0"/>
              <a:ea typeface="Roboto" panose="02000000000000000000" pitchFamily="2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latin typeface="Roboto" panose="02000000000000000000" pitchFamily="2" charset="0"/>
                <a:ea typeface="Roboto" panose="02000000000000000000" pitchFamily="2" charset="0"/>
              </a:rPr>
              <a:t>Shopping for groceries is a $1trillion business in the U.S.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>
              <a:latin typeface="Roboto" panose="02000000000000000000" pitchFamily="2" charset="0"/>
              <a:ea typeface="Roboto" panose="02000000000000000000" pitchFamily="2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latin typeface="Roboto" panose="02000000000000000000" pitchFamily="2" charset="0"/>
                <a:ea typeface="Roboto" panose="02000000000000000000" pitchFamily="2" charset="0"/>
              </a:rPr>
              <a:t>Gen-Z and Millennials are the driving forces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>
              <a:latin typeface="Roboto" panose="02000000000000000000" pitchFamily="2" charset="0"/>
              <a:ea typeface="Roboto" panose="02000000000000000000" pitchFamily="2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latin typeface="Roboto" panose="02000000000000000000" pitchFamily="2" charset="0"/>
                <a:ea typeface="Roboto" panose="02000000000000000000" pitchFamily="2" charset="0"/>
              </a:rPr>
              <a:t>Strengthening Customer Relationships through customization and loyalty programs  </a:t>
            </a:r>
          </a:p>
        </p:txBody>
      </p:sp>
    </p:spTree>
    <p:extLst>
      <p:ext uri="{BB962C8B-B14F-4D97-AF65-F5344CB8AC3E}">
        <p14:creationId xmlns:p14="http://schemas.microsoft.com/office/powerpoint/2010/main" val="301720966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4D1249-037E-FB42-812C-59D44B8CBA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Grocery E-commerce on the rise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4E361D62-3106-674A-B442-9C5248A107FD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9446941" y="6495740"/>
            <a:ext cx="2743200" cy="365125"/>
          </a:xfrm>
        </p:spPr>
        <p:txBody>
          <a:bodyPr/>
          <a:lstStyle/>
          <a:p>
            <a:fld id="{841F6FF3-F43A-6246-B559-B57933611B21}" type="slidenum">
              <a:rPr lang="en-US" smtClean="0"/>
              <a:t>16</a:t>
            </a:fld>
            <a:endParaRPr lang="en-US"/>
          </a:p>
        </p:txBody>
      </p:sp>
      <p:grpSp>
        <p:nvGrpSpPr>
          <p:cNvPr id="37" name="Group 36">
            <a:extLst>
              <a:ext uri="{FF2B5EF4-FFF2-40B4-BE49-F238E27FC236}">
                <a16:creationId xmlns:a16="http://schemas.microsoft.com/office/drawing/2014/main" id="{294C86FD-3B3B-F44F-A1B0-EFD6D35E238B}"/>
              </a:ext>
            </a:extLst>
          </p:cNvPr>
          <p:cNvGrpSpPr/>
          <p:nvPr/>
        </p:nvGrpSpPr>
        <p:grpSpPr>
          <a:xfrm>
            <a:off x="348695" y="6382430"/>
            <a:ext cx="10603050" cy="291710"/>
            <a:chOff x="348695" y="6382430"/>
            <a:chExt cx="10603050" cy="291710"/>
          </a:xfrm>
        </p:grpSpPr>
        <p:sp>
          <p:nvSpPr>
            <p:cNvPr id="38" name="Rectangle: Rounded Corners 3">
              <a:extLst>
                <a:ext uri="{FF2B5EF4-FFF2-40B4-BE49-F238E27FC236}">
                  <a16:creationId xmlns:a16="http://schemas.microsoft.com/office/drawing/2014/main" id="{EE231A85-69C3-4C49-9E20-2474DEBF2162}"/>
                </a:ext>
              </a:extLst>
            </p:cNvPr>
            <p:cNvSpPr/>
            <p:nvPr/>
          </p:nvSpPr>
          <p:spPr>
            <a:xfrm>
              <a:off x="348695" y="6382430"/>
              <a:ext cx="1356826" cy="291710"/>
            </a:xfrm>
            <a:prstGeom prst="roundRect">
              <a:avLst/>
            </a:prstGeom>
            <a:ln/>
          </p:spPr>
          <p:style>
            <a:lnRef idx="2">
              <a:schemeClr val="accent3"/>
            </a:lnRef>
            <a:fillRef idx="1">
              <a:schemeClr val="lt1"/>
            </a:fillRef>
            <a:effectRef idx="0">
              <a:schemeClr val="accent3"/>
            </a:effectRef>
            <a:fontRef idx="minor">
              <a:schemeClr val="dk1"/>
            </a:fontRef>
          </p:style>
          <p:txBody>
            <a:bodyPr lIns="121920" tIns="60960" rIns="121920" bIns="60960" rtlCol="0" anchor="ctr"/>
            <a:lstStyle/>
            <a:p>
              <a:pPr algn="ctr"/>
              <a:r>
                <a:rPr lang="en-US" sz="1200">
                  <a:latin typeface="Roboto" panose="02000000000000000000" pitchFamily="2" charset="0"/>
                  <a:ea typeface="Roboto" panose="02000000000000000000" pitchFamily="2" charset="0"/>
                  <a:cs typeface="Arial"/>
                </a:rPr>
                <a:t>Introduction</a:t>
              </a:r>
            </a:p>
          </p:txBody>
        </p:sp>
        <p:sp>
          <p:nvSpPr>
            <p:cNvPr id="39" name="Rectangle: Rounded Corners 27">
              <a:extLst>
                <a:ext uri="{FF2B5EF4-FFF2-40B4-BE49-F238E27FC236}">
                  <a16:creationId xmlns:a16="http://schemas.microsoft.com/office/drawing/2014/main" id="{BE280B62-3312-EC4C-B50F-F8F54C72EA95}"/>
                </a:ext>
              </a:extLst>
            </p:cNvPr>
            <p:cNvSpPr/>
            <p:nvPr/>
          </p:nvSpPr>
          <p:spPr>
            <a:xfrm>
              <a:off x="1889732" y="6382430"/>
              <a:ext cx="1356826" cy="291710"/>
            </a:xfrm>
            <a:prstGeom prst="roundRect">
              <a:avLst/>
            </a:prstGeom>
            <a:ln/>
          </p:spPr>
          <p:style>
            <a:lnRef idx="2">
              <a:schemeClr val="accent3"/>
            </a:lnRef>
            <a:fillRef idx="1">
              <a:schemeClr val="lt1"/>
            </a:fillRef>
            <a:effectRef idx="0">
              <a:schemeClr val="accent3"/>
            </a:effectRef>
            <a:fontRef idx="minor">
              <a:schemeClr val="dk1"/>
            </a:fontRef>
          </p:style>
          <p:txBody>
            <a:bodyPr lIns="121920" tIns="60960" rIns="121920" bIns="60960" rtlCol="0" anchor="ctr"/>
            <a:lstStyle/>
            <a:p>
              <a:pPr algn="ctr"/>
              <a:r>
                <a:rPr lang="en-US" sz="1200">
                  <a:solidFill>
                    <a:schemeClr val="tx1"/>
                  </a:solidFill>
                  <a:latin typeface="Roboto" panose="02000000000000000000" pitchFamily="2" charset="0"/>
                  <a:ea typeface="Roboto" panose="02000000000000000000" pitchFamily="2" charset="0"/>
                  <a:cs typeface="Arial"/>
                </a:rPr>
                <a:t>Key Issues</a:t>
              </a:r>
            </a:p>
          </p:txBody>
        </p:sp>
        <p:sp>
          <p:nvSpPr>
            <p:cNvPr id="40" name="Rectangle: Rounded Corners 28">
              <a:extLst>
                <a:ext uri="{FF2B5EF4-FFF2-40B4-BE49-F238E27FC236}">
                  <a16:creationId xmlns:a16="http://schemas.microsoft.com/office/drawing/2014/main" id="{9D151869-E93C-104F-ADD1-0F3634264DB6}"/>
                </a:ext>
              </a:extLst>
            </p:cNvPr>
            <p:cNvSpPr/>
            <p:nvPr/>
          </p:nvSpPr>
          <p:spPr>
            <a:xfrm>
              <a:off x="3430769" y="6382430"/>
              <a:ext cx="1356826" cy="291710"/>
            </a:xfrm>
            <a:prstGeom prst="roundRect">
              <a:avLst/>
            </a:prstGeom>
            <a:solidFill>
              <a:srgbClr val="78909C"/>
            </a:solidFill>
            <a:ln/>
          </p:spPr>
          <p:style>
            <a:lnRef idx="2">
              <a:schemeClr val="accent3"/>
            </a:lnRef>
            <a:fillRef idx="1">
              <a:schemeClr val="lt1"/>
            </a:fillRef>
            <a:effectRef idx="0">
              <a:schemeClr val="accent3"/>
            </a:effectRef>
            <a:fontRef idx="minor">
              <a:schemeClr val="dk1"/>
            </a:fontRef>
          </p:style>
          <p:txBody>
            <a:bodyPr lIns="121920" tIns="60960" rIns="121920" bIns="60960" rtlCol="0" anchor="ctr"/>
            <a:lstStyle/>
            <a:p>
              <a:pPr algn="ctr"/>
              <a:r>
                <a:rPr lang="en-US" sz="1200">
                  <a:solidFill>
                    <a:schemeClr val="tx1"/>
                  </a:solidFill>
                  <a:latin typeface="Roboto" panose="02000000000000000000" pitchFamily="2" charset="0"/>
                  <a:ea typeface="Roboto" panose="02000000000000000000" pitchFamily="2" charset="0"/>
                  <a:cs typeface="Arial"/>
                </a:rPr>
                <a:t>Analysis</a:t>
              </a:r>
            </a:p>
          </p:txBody>
        </p:sp>
        <p:sp>
          <p:nvSpPr>
            <p:cNvPr id="41" name="Rectangle: Rounded Corners 29">
              <a:extLst>
                <a:ext uri="{FF2B5EF4-FFF2-40B4-BE49-F238E27FC236}">
                  <a16:creationId xmlns:a16="http://schemas.microsoft.com/office/drawing/2014/main" id="{C3BE9E39-EADE-5340-BD93-D253C7BADA90}"/>
                </a:ext>
              </a:extLst>
            </p:cNvPr>
            <p:cNvSpPr/>
            <p:nvPr/>
          </p:nvSpPr>
          <p:spPr>
            <a:xfrm>
              <a:off x="6512843" y="6382430"/>
              <a:ext cx="1356826" cy="291710"/>
            </a:xfrm>
            <a:prstGeom prst="roundRect">
              <a:avLst/>
            </a:prstGeom>
            <a:ln/>
          </p:spPr>
          <p:style>
            <a:lnRef idx="2">
              <a:schemeClr val="accent3"/>
            </a:lnRef>
            <a:fillRef idx="1">
              <a:schemeClr val="lt1"/>
            </a:fillRef>
            <a:effectRef idx="0">
              <a:schemeClr val="accent3"/>
            </a:effectRef>
            <a:fontRef idx="minor">
              <a:schemeClr val="dk1"/>
            </a:fontRef>
          </p:style>
          <p:txBody>
            <a:bodyPr lIns="121920" tIns="60960" rIns="121920" bIns="60960" rtlCol="0" anchor="ctr"/>
            <a:lstStyle/>
            <a:p>
              <a:pPr algn="ctr"/>
              <a:r>
                <a:rPr lang="en-US" sz="1200">
                  <a:solidFill>
                    <a:schemeClr val="tx1"/>
                  </a:solidFill>
                  <a:latin typeface="Roboto" panose="02000000000000000000" pitchFamily="2" charset="0"/>
                  <a:ea typeface="Roboto" panose="02000000000000000000" pitchFamily="2" charset="0"/>
                  <a:cs typeface="Arial"/>
                </a:rPr>
                <a:t>Solution</a:t>
              </a:r>
            </a:p>
          </p:txBody>
        </p:sp>
        <p:sp>
          <p:nvSpPr>
            <p:cNvPr id="42" name="Rectangle: Rounded Corners 30">
              <a:extLst>
                <a:ext uri="{FF2B5EF4-FFF2-40B4-BE49-F238E27FC236}">
                  <a16:creationId xmlns:a16="http://schemas.microsoft.com/office/drawing/2014/main" id="{A346344D-8EA2-E74E-AC8C-E46BE48AACB8}"/>
                </a:ext>
              </a:extLst>
            </p:cNvPr>
            <p:cNvSpPr/>
            <p:nvPr/>
          </p:nvSpPr>
          <p:spPr>
            <a:xfrm>
              <a:off x="8053880" y="6382430"/>
              <a:ext cx="1356826" cy="291710"/>
            </a:xfrm>
            <a:prstGeom prst="roundRect">
              <a:avLst/>
            </a:prstGeom>
            <a:noFill/>
            <a:ln>
              <a:solidFill>
                <a:srgbClr val="78909C"/>
              </a:solidFill>
            </a:ln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lIns="121920" tIns="60960" rIns="121920" bIns="60960" rtlCol="0" anchor="ctr"/>
            <a:lstStyle/>
            <a:p>
              <a:pPr algn="ctr"/>
              <a:r>
                <a:rPr lang="en-US" sz="1200">
                  <a:solidFill>
                    <a:schemeClr val="tx1"/>
                  </a:solidFill>
                  <a:latin typeface="Roboto" panose="02000000000000000000" pitchFamily="2" charset="0"/>
                  <a:ea typeface="Roboto" panose="02000000000000000000" pitchFamily="2" charset="0"/>
                  <a:cs typeface="Arial"/>
                </a:rPr>
                <a:t>Implementation</a:t>
              </a:r>
            </a:p>
          </p:txBody>
        </p:sp>
        <p:sp>
          <p:nvSpPr>
            <p:cNvPr id="43" name="Rectangle: Rounded Corners 29">
              <a:extLst>
                <a:ext uri="{FF2B5EF4-FFF2-40B4-BE49-F238E27FC236}">
                  <a16:creationId xmlns:a16="http://schemas.microsoft.com/office/drawing/2014/main" id="{2653A83B-08AC-0D45-B564-0FA504BAC973}"/>
                </a:ext>
              </a:extLst>
            </p:cNvPr>
            <p:cNvSpPr/>
            <p:nvPr/>
          </p:nvSpPr>
          <p:spPr>
            <a:xfrm>
              <a:off x="4971806" y="6382430"/>
              <a:ext cx="1356826" cy="291710"/>
            </a:xfrm>
            <a:prstGeom prst="roundRect">
              <a:avLst/>
            </a:prstGeom>
            <a:noFill/>
            <a:ln/>
          </p:spPr>
          <p:style>
            <a:lnRef idx="2">
              <a:schemeClr val="accent3"/>
            </a:lnRef>
            <a:fillRef idx="1">
              <a:schemeClr val="lt1"/>
            </a:fillRef>
            <a:effectRef idx="0">
              <a:schemeClr val="accent3"/>
            </a:effectRef>
            <a:fontRef idx="minor">
              <a:schemeClr val="dk1"/>
            </a:fontRef>
          </p:style>
          <p:txBody>
            <a:bodyPr lIns="121920" tIns="60960" rIns="121920" bIns="60960" rtlCol="0" anchor="ctr"/>
            <a:lstStyle/>
            <a:p>
              <a:pPr algn="ctr"/>
              <a:r>
                <a:rPr lang="en-US" sz="1200">
                  <a:solidFill>
                    <a:schemeClr val="tx1"/>
                  </a:solidFill>
                  <a:latin typeface="Roboto" panose="02000000000000000000" pitchFamily="2" charset="0"/>
                  <a:ea typeface="Roboto" panose="02000000000000000000" pitchFamily="2" charset="0"/>
                  <a:cs typeface="Arial"/>
                </a:rPr>
                <a:t>Opportunities</a:t>
              </a:r>
            </a:p>
          </p:txBody>
        </p:sp>
        <p:sp>
          <p:nvSpPr>
            <p:cNvPr id="44" name="Rectangle: Rounded Corners 29">
              <a:extLst>
                <a:ext uri="{FF2B5EF4-FFF2-40B4-BE49-F238E27FC236}">
                  <a16:creationId xmlns:a16="http://schemas.microsoft.com/office/drawing/2014/main" id="{52C4EB2F-31CF-8E43-AB64-17AE5C4EDCD6}"/>
                </a:ext>
              </a:extLst>
            </p:cNvPr>
            <p:cNvSpPr/>
            <p:nvPr/>
          </p:nvSpPr>
          <p:spPr>
            <a:xfrm>
              <a:off x="9594919" y="6382430"/>
              <a:ext cx="1356826" cy="291710"/>
            </a:xfrm>
            <a:prstGeom prst="roundRect">
              <a:avLst/>
            </a:prstGeom>
            <a:noFill/>
            <a:ln/>
          </p:spPr>
          <p:style>
            <a:lnRef idx="2">
              <a:schemeClr val="accent3"/>
            </a:lnRef>
            <a:fillRef idx="1">
              <a:schemeClr val="lt1"/>
            </a:fillRef>
            <a:effectRef idx="0">
              <a:schemeClr val="accent3"/>
            </a:effectRef>
            <a:fontRef idx="minor">
              <a:schemeClr val="dk1"/>
            </a:fontRef>
          </p:style>
          <p:txBody>
            <a:bodyPr lIns="121920" tIns="60960" rIns="121920" bIns="60960" rtlCol="0" anchor="ctr"/>
            <a:lstStyle/>
            <a:p>
              <a:pPr algn="ctr"/>
              <a:r>
                <a:rPr lang="en-US" sz="1200">
                  <a:solidFill>
                    <a:schemeClr val="tx1"/>
                  </a:solidFill>
                  <a:latin typeface="Roboto" panose="02000000000000000000" pitchFamily="2" charset="0"/>
                  <a:ea typeface="Roboto" panose="02000000000000000000" pitchFamily="2" charset="0"/>
                  <a:cs typeface="Arial"/>
                </a:rPr>
                <a:t>Risks</a:t>
              </a:r>
            </a:p>
          </p:txBody>
        </p:sp>
      </p:grpSp>
      <p:graphicFrame>
        <p:nvGraphicFramePr>
          <p:cNvPr id="14" name="Chart 13">
            <a:extLst>
              <a:ext uri="{FF2B5EF4-FFF2-40B4-BE49-F238E27FC236}">
                <a16:creationId xmlns:a16="http://schemas.microsoft.com/office/drawing/2014/main" id="{456C48E1-283F-EF43-A0A8-77E15B608C76}"/>
              </a:ext>
            </a:extLst>
          </p:cNvPr>
          <p:cNvGraphicFramePr>
            <a:graphicFrameLocks/>
          </p:cNvGraphicFramePr>
          <p:nvPr/>
        </p:nvGraphicFramePr>
        <p:xfrm>
          <a:off x="348695" y="1955033"/>
          <a:ext cx="6166826" cy="294793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5" name="TextBox 4">
            <a:extLst>
              <a:ext uri="{FF2B5EF4-FFF2-40B4-BE49-F238E27FC236}">
                <a16:creationId xmlns:a16="http://schemas.microsoft.com/office/drawing/2014/main" id="{A9CBD629-7F55-354B-8C9E-9B4E8D63820F}"/>
              </a:ext>
            </a:extLst>
          </p:cNvPr>
          <p:cNvSpPr txBox="1"/>
          <p:nvPr/>
        </p:nvSpPr>
        <p:spPr>
          <a:xfrm>
            <a:off x="491764" y="4902966"/>
            <a:ext cx="2427514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00">
                <a:latin typeface="Roboto" panose="02000000000000000000" pitchFamily="2" charset="0"/>
                <a:ea typeface="Roboto" panose="02000000000000000000" pitchFamily="2" charset="0"/>
              </a:rPr>
              <a:t>Source: Forbes, 2021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422D3967-2CF5-3442-8153-5F7DAC5647F5}"/>
              </a:ext>
            </a:extLst>
          </p:cNvPr>
          <p:cNvSpPr txBox="1"/>
          <p:nvPr/>
        </p:nvSpPr>
        <p:spPr>
          <a:xfrm>
            <a:off x="7039904" y="2665398"/>
            <a:ext cx="4803401" cy="2031325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>
                <a:latin typeface="Roboto" panose="02000000000000000000" pitchFamily="2" charset="0"/>
                <a:ea typeface="Roboto" panose="02000000000000000000" pitchFamily="2" charset="0"/>
              </a:rPr>
              <a:t>Grocery sales jumped 300% in early 2020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>
              <a:latin typeface="Roboto" panose="02000000000000000000" pitchFamily="2" charset="0"/>
              <a:ea typeface="Roboto" panose="02000000000000000000" pitchFamily="2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>
                <a:latin typeface="Roboto" panose="02000000000000000000" pitchFamily="2" charset="0"/>
                <a:ea typeface="Roboto" panose="02000000000000000000" pitchFamily="2" charset="0"/>
              </a:rPr>
              <a:t>Shopping for groceries is a $1trillion business in the U.S.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>
              <a:latin typeface="Roboto" panose="02000000000000000000" pitchFamily="2" charset="0"/>
              <a:ea typeface="Roboto" panose="02000000000000000000" pitchFamily="2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>
                <a:latin typeface="Roboto" panose="02000000000000000000" pitchFamily="2" charset="0"/>
                <a:ea typeface="Roboto" panose="02000000000000000000" pitchFamily="2" charset="0"/>
              </a:rPr>
              <a:t>Gen-Z and Millennials are the driving forces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>
              <a:latin typeface="Roboto" panose="02000000000000000000" pitchFamily="2" charset="0"/>
              <a:ea typeface="Roboto" panose="02000000000000000000" pitchFamily="2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>
                <a:latin typeface="Roboto" panose="02000000000000000000" pitchFamily="2" charset="0"/>
                <a:ea typeface="Roboto" panose="02000000000000000000" pitchFamily="2" charset="0"/>
              </a:rPr>
              <a:t>Strengthening Customer Relationships through customization and loyalty programs  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456A051E-04A8-9D49-BA89-BBC99BDD03C8}"/>
              </a:ext>
            </a:extLst>
          </p:cNvPr>
          <p:cNvSpPr txBox="1"/>
          <p:nvPr/>
        </p:nvSpPr>
        <p:spPr>
          <a:xfrm>
            <a:off x="570658" y="5704686"/>
            <a:ext cx="11050684" cy="307777"/>
          </a:xfrm>
          <a:prstGeom prst="rect">
            <a:avLst/>
          </a:prstGeom>
          <a:solidFill>
            <a:schemeClr val="accent5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b="1" i="1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Key Takeaway: </a:t>
            </a:r>
            <a:r>
              <a:rPr lang="en-US" i="1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Grocery e-commerce sales will continue to see rapid growth </a:t>
            </a:r>
            <a:endParaRPr lang="en-US" b="1" i="1">
              <a:solidFill>
                <a:schemeClr val="bg1"/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0286987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4D1249-037E-FB42-812C-59D44B8CBA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Grocery E-Commerce Market Share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4E361D62-3106-674A-B442-9C5248A107FD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9446941" y="6495740"/>
            <a:ext cx="2743200" cy="365125"/>
          </a:xfrm>
        </p:spPr>
        <p:txBody>
          <a:bodyPr/>
          <a:lstStyle/>
          <a:p>
            <a:fld id="{841F6FF3-F43A-6246-B559-B57933611B21}" type="slidenum">
              <a:rPr lang="en-US" smtClean="0"/>
              <a:t>17</a:t>
            </a:fld>
            <a:endParaRPr lang="en-US"/>
          </a:p>
        </p:txBody>
      </p:sp>
      <p:grpSp>
        <p:nvGrpSpPr>
          <p:cNvPr id="37" name="Group 36">
            <a:extLst>
              <a:ext uri="{FF2B5EF4-FFF2-40B4-BE49-F238E27FC236}">
                <a16:creationId xmlns:a16="http://schemas.microsoft.com/office/drawing/2014/main" id="{294C86FD-3B3B-F44F-A1B0-EFD6D35E238B}"/>
              </a:ext>
            </a:extLst>
          </p:cNvPr>
          <p:cNvGrpSpPr/>
          <p:nvPr/>
        </p:nvGrpSpPr>
        <p:grpSpPr>
          <a:xfrm>
            <a:off x="348695" y="6382430"/>
            <a:ext cx="10603050" cy="291710"/>
            <a:chOff x="348695" y="6382430"/>
            <a:chExt cx="10603050" cy="291710"/>
          </a:xfrm>
        </p:grpSpPr>
        <p:sp>
          <p:nvSpPr>
            <p:cNvPr id="38" name="Rectangle: Rounded Corners 3">
              <a:extLst>
                <a:ext uri="{FF2B5EF4-FFF2-40B4-BE49-F238E27FC236}">
                  <a16:creationId xmlns:a16="http://schemas.microsoft.com/office/drawing/2014/main" id="{EE231A85-69C3-4C49-9E20-2474DEBF2162}"/>
                </a:ext>
              </a:extLst>
            </p:cNvPr>
            <p:cNvSpPr/>
            <p:nvPr/>
          </p:nvSpPr>
          <p:spPr>
            <a:xfrm>
              <a:off x="348695" y="6382430"/>
              <a:ext cx="1356826" cy="291710"/>
            </a:xfrm>
            <a:prstGeom prst="roundRect">
              <a:avLst/>
            </a:prstGeom>
            <a:ln/>
          </p:spPr>
          <p:style>
            <a:lnRef idx="2">
              <a:schemeClr val="accent3"/>
            </a:lnRef>
            <a:fillRef idx="1">
              <a:schemeClr val="lt1"/>
            </a:fillRef>
            <a:effectRef idx="0">
              <a:schemeClr val="accent3"/>
            </a:effectRef>
            <a:fontRef idx="minor">
              <a:schemeClr val="dk1"/>
            </a:fontRef>
          </p:style>
          <p:txBody>
            <a:bodyPr lIns="121920" tIns="60960" rIns="121920" bIns="60960" rtlCol="0" anchor="ctr"/>
            <a:lstStyle/>
            <a:p>
              <a:pPr algn="ctr"/>
              <a:r>
                <a:rPr lang="en-US" sz="1200">
                  <a:latin typeface="Roboto" panose="02000000000000000000" pitchFamily="2" charset="0"/>
                  <a:ea typeface="Roboto" panose="02000000000000000000" pitchFamily="2" charset="0"/>
                  <a:cs typeface="Arial"/>
                </a:rPr>
                <a:t>Introduction</a:t>
              </a:r>
            </a:p>
          </p:txBody>
        </p:sp>
        <p:sp>
          <p:nvSpPr>
            <p:cNvPr id="39" name="Rectangle: Rounded Corners 27">
              <a:extLst>
                <a:ext uri="{FF2B5EF4-FFF2-40B4-BE49-F238E27FC236}">
                  <a16:creationId xmlns:a16="http://schemas.microsoft.com/office/drawing/2014/main" id="{BE280B62-3312-EC4C-B50F-F8F54C72EA95}"/>
                </a:ext>
              </a:extLst>
            </p:cNvPr>
            <p:cNvSpPr/>
            <p:nvPr/>
          </p:nvSpPr>
          <p:spPr>
            <a:xfrm>
              <a:off x="1889732" y="6382430"/>
              <a:ext cx="1356826" cy="291710"/>
            </a:xfrm>
            <a:prstGeom prst="roundRect">
              <a:avLst/>
            </a:prstGeom>
            <a:ln/>
          </p:spPr>
          <p:style>
            <a:lnRef idx="2">
              <a:schemeClr val="accent3"/>
            </a:lnRef>
            <a:fillRef idx="1">
              <a:schemeClr val="lt1"/>
            </a:fillRef>
            <a:effectRef idx="0">
              <a:schemeClr val="accent3"/>
            </a:effectRef>
            <a:fontRef idx="minor">
              <a:schemeClr val="dk1"/>
            </a:fontRef>
          </p:style>
          <p:txBody>
            <a:bodyPr lIns="121920" tIns="60960" rIns="121920" bIns="60960" rtlCol="0" anchor="ctr"/>
            <a:lstStyle/>
            <a:p>
              <a:pPr algn="ctr"/>
              <a:r>
                <a:rPr lang="en-US" sz="1200">
                  <a:solidFill>
                    <a:schemeClr val="tx1"/>
                  </a:solidFill>
                  <a:latin typeface="Roboto" panose="02000000000000000000" pitchFamily="2" charset="0"/>
                  <a:ea typeface="Roboto" panose="02000000000000000000" pitchFamily="2" charset="0"/>
                  <a:cs typeface="Arial"/>
                </a:rPr>
                <a:t>Key Issues</a:t>
              </a:r>
            </a:p>
          </p:txBody>
        </p:sp>
        <p:sp>
          <p:nvSpPr>
            <p:cNvPr id="40" name="Rectangle: Rounded Corners 28">
              <a:extLst>
                <a:ext uri="{FF2B5EF4-FFF2-40B4-BE49-F238E27FC236}">
                  <a16:creationId xmlns:a16="http://schemas.microsoft.com/office/drawing/2014/main" id="{9D151869-E93C-104F-ADD1-0F3634264DB6}"/>
                </a:ext>
              </a:extLst>
            </p:cNvPr>
            <p:cNvSpPr/>
            <p:nvPr/>
          </p:nvSpPr>
          <p:spPr>
            <a:xfrm>
              <a:off x="3430769" y="6382430"/>
              <a:ext cx="1356826" cy="291710"/>
            </a:xfrm>
            <a:prstGeom prst="roundRect">
              <a:avLst/>
            </a:prstGeom>
            <a:solidFill>
              <a:srgbClr val="78909C"/>
            </a:solidFill>
            <a:ln/>
          </p:spPr>
          <p:style>
            <a:lnRef idx="2">
              <a:schemeClr val="accent3"/>
            </a:lnRef>
            <a:fillRef idx="1">
              <a:schemeClr val="lt1"/>
            </a:fillRef>
            <a:effectRef idx="0">
              <a:schemeClr val="accent3"/>
            </a:effectRef>
            <a:fontRef idx="minor">
              <a:schemeClr val="dk1"/>
            </a:fontRef>
          </p:style>
          <p:txBody>
            <a:bodyPr lIns="121920" tIns="60960" rIns="121920" bIns="60960" rtlCol="0" anchor="ctr"/>
            <a:lstStyle/>
            <a:p>
              <a:pPr algn="ctr"/>
              <a:r>
                <a:rPr lang="en-US" sz="1200">
                  <a:solidFill>
                    <a:schemeClr val="tx1"/>
                  </a:solidFill>
                  <a:latin typeface="Roboto" panose="02000000000000000000" pitchFamily="2" charset="0"/>
                  <a:ea typeface="Roboto" panose="02000000000000000000" pitchFamily="2" charset="0"/>
                  <a:cs typeface="Arial"/>
                </a:rPr>
                <a:t>Analysis</a:t>
              </a:r>
            </a:p>
          </p:txBody>
        </p:sp>
        <p:sp>
          <p:nvSpPr>
            <p:cNvPr id="41" name="Rectangle: Rounded Corners 29">
              <a:extLst>
                <a:ext uri="{FF2B5EF4-FFF2-40B4-BE49-F238E27FC236}">
                  <a16:creationId xmlns:a16="http://schemas.microsoft.com/office/drawing/2014/main" id="{C3BE9E39-EADE-5340-BD93-D253C7BADA90}"/>
                </a:ext>
              </a:extLst>
            </p:cNvPr>
            <p:cNvSpPr/>
            <p:nvPr/>
          </p:nvSpPr>
          <p:spPr>
            <a:xfrm>
              <a:off x="6512843" y="6382430"/>
              <a:ext cx="1356826" cy="291710"/>
            </a:xfrm>
            <a:prstGeom prst="roundRect">
              <a:avLst/>
            </a:prstGeom>
            <a:ln/>
          </p:spPr>
          <p:style>
            <a:lnRef idx="2">
              <a:schemeClr val="accent3"/>
            </a:lnRef>
            <a:fillRef idx="1">
              <a:schemeClr val="lt1"/>
            </a:fillRef>
            <a:effectRef idx="0">
              <a:schemeClr val="accent3"/>
            </a:effectRef>
            <a:fontRef idx="minor">
              <a:schemeClr val="dk1"/>
            </a:fontRef>
          </p:style>
          <p:txBody>
            <a:bodyPr lIns="121920" tIns="60960" rIns="121920" bIns="60960" rtlCol="0" anchor="ctr"/>
            <a:lstStyle/>
            <a:p>
              <a:pPr algn="ctr"/>
              <a:r>
                <a:rPr lang="en-US" sz="1200">
                  <a:solidFill>
                    <a:schemeClr val="tx1"/>
                  </a:solidFill>
                  <a:latin typeface="Roboto" panose="02000000000000000000" pitchFamily="2" charset="0"/>
                  <a:ea typeface="Roboto" panose="02000000000000000000" pitchFamily="2" charset="0"/>
                  <a:cs typeface="Arial"/>
                </a:rPr>
                <a:t>Solution</a:t>
              </a:r>
            </a:p>
          </p:txBody>
        </p:sp>
        <p:sp>
          <p:nvSpPr>
            <p:cNvPr id="42" name="Rectangle: Rounded Corners 30">
              <a:extLst>
                <a:ext uri="{FF2B5EF4-FFF2-40B4-BE49-F238E27FC236}">
                  <a16:creationId xmlns:a16="http://schemas.microsoft.com/office/drawing/2014/main" id="{A346344D-8EA2-E74E-AC8C-E46BE48AACB8}"/>
                </a:ext>
              </a:extLst>
            </p:cNvPr>
            <p:cNvSpPr/>
            <p:nvPr/>
          </p:nvSpPr>
          <p:spPr>
            <a:xfrm>
              <a:off x="8053880" y="6382430"/>
              <a:ext cx="1356826" cy="291710"/>
            </a:xfrm>
            <a:prstGeom prst="roundRect">
              <a:avLst/>
            </a:prstGeom>
            <a:noFill/>
            <a:ln>
              <a:solidFill>
                <a:srgbClr val="78909C"/>
              </a:solidFill>
            </a:ln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lIns="121920" tIns="60960" rIns="121920" bIns="60960" rtlCol="0" anchor="ctr"/>
            <a:lstStyle/>
            <a:p>
              <a:pPr algn="ctr"/>
              <a:r>
                <a:rPr lang="en-US" sz="1200">
                  <a:solidFill>
                    <a:schemeClr val="tx1"/>
                  </a:solidFill>
                  <a:latin typeface="Roboto" panose="02000000000000000000" pitchFamily="2" charset="0"/>
                  <a:ea typeface="Roboto" panose="02000000000000000000" pitchFamily="2" charset="0"/>
                  <a:cs typeface="Arial"/>
                </a:rPr>
                <a:t>Implementation</a:t>
              </a:r>
            </a:p>
          </p:txBody>
        </p:sp>
        <p:sp>
          <p:nvSpPr>
            <p:cNvPr id="43" name="Rectangle: Rounded Corners 29">
              <a:extLst>
                <a:ext uri="{FF2B5EF4-FFF2-40B4-BE49-F238E27FC236}">
                  <a16:creationId xmlns:a16="http://schemas.microsoft.com/office/drawing/2014/main" id="{2653A83B-08AC-0D45-B564-0FA504BAC973}"/>
                </a:ext>
              </a:extLst>
            </p:cNvPr>
            <p:cNvSpPr/>
            <p:nvPr/>
          </p:nvSpPr>
          <p:spPr>
            <a:xfrm>
              <a:off x="4971806" y="6382430"/>
              <a:ext cx="1356826" cy="291710"/>
            </a:xfrm>
            <a:prstGeom prst="roundRect">
              <a:avLst/>
            </a:prstGeom>
            <a:noFill/>
            <a:ln/>
          </p:spPr>
          <p:style>
            <a:lnRef idx="2">
              <a:schemeClr val="accent3"/>
            </a:lnRef>
            <a:fillRef idx="1">
              <a:schemeClr val="lt1"/>
            </a:fillRef>
            <a:effectRef idx="0">
              <a:schemeClr val="accent3"/>
            </a:effectRef>
            <a:fontRef idx="minor">
              <a:schemeClr val="dk1"/>
            </a:fontRef>
          </p:style>
          <p:txBody>
            <a:bodyPr lIns="121920" tIns="60960" rIns="121920" bIns="60960" rtlCol="0" anchor="ctr"/>
            <a:lstStyle/>
            <a:p>
              <a:pPr algn="ctr"/>
              <a:r>
                <a:rPr lang="en-US" sz="1200">
                  <a:solidFill>
                    <a:schemeClr val="tx1"/>
                  </a:solidFill>
                  <a:latin typeface="Roboto" panose="02000000000000000000" pitchFamily="2" charset="0"/>
                  <a:ea typeface="Roboto" panose="02000000000000000000" pitchFamily="2" charset="0"/>
                  <a:cs typeface="Arial"/>
                </a:rPr>
                <a:t>Opportunities</a:t>
              </a:r>
            </a:p>
          </p:txBody>
        </p:sp>
        <p:sp>
          <p:nvSpPr>
            <p:cNvPr id="44" name="Rectangle: Rounded Corners 29">
              <a:extLst>
                <a:ext uri="{FF2B5EF4-FFF2-40B4-BE49-F238E27FC236}">
                  <a16:creationId xmlns:a16="http://schemas.microsoft.com/office/drawing/2014/main" id="{52C4EB2F-31CF-8E43-AB64-17AE5C4EDCD6}"/>
                </a:ext>
              </a:extLst>
            </p:cNvPr>
            <p:cNvSpPr/>
            <p:nvPr/>
          </p:nvSpPr>
          <p:spPr>
            <a:xfrm>
              <a:off x="9594919" y="6382430"/>
              <a:ext cx="1356826" cy="291710"/>
            </a:xfrm>
            <a:prstGeom prst="roundRect">
              <a:avLst/>
            </a:prstGeom>
            <a:noFill/>
            <a:ln/>
          </p:spPr>
          <p:style>
            <a:lnRef idx="2">
              <a:schemeClr val="accent3"/>
            </a:lnRef>
            <a:fillRef idx="1">
              <a:schemeClr val="lt1"/>
            </a:fillRef>
            <a:effectRef idx="0">
              <a:schemeClr val="accent3"/>
            </a:effectRef>
            <a:fontRef idx="minor">
              <a:schemeClr val="dk1"/>
            </a:fontRef>
          </p:style>
          <p:txBody>
            <a:bodyPr lIns="121920" tIns="60960" rIns="121920" bIns="60960" rtlCol="0" anchor="ctr"/>
            <a:lstStyle/>
            <a:p>
              <a:pPr algn="ctr"/>
              <a:r>
                <a:rPr lang="en-US" sz="1200">
                  <a:solidFill>
                    <a:schemeClr val="tx1"/>
                  </a:solidFill>
                  <a:latin typeface="Roboto" panose="02000000000000000000" pitchFamily="2" charset="0"/>
                  <a:ea typeface="Roboto" panose="02000000000000000000" pitchFamily="2" charset="0"/>
                  <a:cs typeface="Arial"/>
                </a:rPr>
                <a:t>Risks</a:t>
              </a:r>
            </a:p>
          </p:txBody>
        </p:sp>
      </p:grpSp>
      <p:sp>
        <p:nvSpPr>
          <p:cNvPr id="16" name="TextBox 15">
            <a:extLst>
              <a:ext uri="{FF2B5EF4-FFF2-40B4-BE49-F238E27FC236}">
                <a16:creationId xmlns:a16="http://schemas.microsoft.com/office/drawing/2014/main" id="{66BD8784-64B4-AF48-A94F-C27A4003BCED}"/>
              </a:ext>
            </a:extLst>
          </p:cNvPr>
          <p:cNvSpPr txBox="1"/>
          <p:nvPr/>
        </p:nvSpPr>
        <p:spPr>
          <a:xfrm>
            <a:off x="610305" y="5663508"/>
            <a:ext cx="2427514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00">
                <a:latin typeface="Roboto" panose="02000000000000000000" pitchFamily="2" charset="0"/>
                <a:ea typeface="Roboto" panose="02000000000000000000" pitchFamily="2" charset="0"/>
              </a:rPr>
              <a:t>Source: Instacart Case, 2021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FB3780D-BAD0-E343-B228-B7068E88AAA9}"/>
              </a:ext>
            </a:extLst>
          </p:cNvPr>
          <p:cNvSpPr txBox="1"/>
          <p:nvPr/>
        </p:nvSpPr>
        <p:spPr>
          <a:xfrm>
            <a:off x="5778027" y="2413337"/>
            <a:ext cx="6134443" cy="2031325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latin typeface="Roboto" panose="02000000000000000000" pitchFamily="2" charset="0"/>
                <a:ea typeface="Roboto" panose="02000000000000000000" pitchFamily="2" charset="0"/>
              </a:rPr>
              <a:t>Between March 2020 and April 2020, total sales grew by 62%</a:t>
            </a:r>
          </a:p>
          <a:p>
            <a:r>
              <a:rPr lang="en-US" dirty="0">
                <a:latin typeface="Roboto" panose="02000000000000000000" pitchFamily="2" charset="0"/>
                <a:ea typeface="Roboto" panose="02000000000000000000" pitchFamily="2" charset="0"/>
              </a:rPr>
              <a:t>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latin typeface="Roboto" panose="02000000000000000000" pitchFamily="2" charset="0"/>
                <a:ea typeface="Roboto" panose="02000000000000000000" pitchFamily="2" charset="0"/>
              </a:rPr>
              <a:t>While demand for grocery delivery still exceeds pre-pandemic levels, sales have been gradually declining in 2021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>
              <a:latin typeface="Roboto" panose="02000000000000000000" pitchFamily="2" charset="0"/>
              <a:ea typeface="Roboto" panose="02000000000000000000" pitchFamily="2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latin typeface="Roboto" panose="02000000000000000000" pitchFamily="2" charset="0"/>
                <a:ea typeface="Roboto" panose="02000000000000000000" pitchFamily="2" charset="0"/>
              </a:rPr>
              <a:t>Instacart and Walmart Grocery continue to be leader in the grocery delivery space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>
              <a:latin typeface="Roboto" panose="02000000000000000000" pitchFamily="2" charset="0"/>
              <a:ea typeface="Roboto" panose="02000000000000000000" pitchFamily="2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latin typeface="Roboto" panose="02000000000000000000" pitchFamily="2" charset="0"/>
                <a:ea typeface="Roboto" panose="02000000000000000000" pitchFamily="2" charset="0"/>
              </a:rPr>
              <a:t>Walmart Grocery holds 48% of sales, and Instacart holds 45% of sales </a:t>
            </a:r>
          </a:p>
        </p:txBody>
      </p:sp>
      <p:pic>
        <p:nvPicPr>
          <p:cNvPr id="9" name="Picture 8" descr="Chart, line chart&#10;&#10;Description automatically generated">
            <a:extLst>
              <a:ext uri="{FF2B5EF4-FFF2-40B4-BE49-F238E27FC236}">
                <a16:creationId xmlns:a16="http://schemas.microsoft.com/office/drawing/2014/main" id="{772611B1-37CD-AE44-8ED0-1AFE4388BD0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6640" y="1815389"/>
            <a:ext cx="4210992" cy="3911353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A21544CA-F017-824B-9FD4-BB236559FDAD}"/>
              </a:ext>
            </a:extLst>
          </p:cNvPr>
          <p:cNvSpPr txBox="1"/>
          <p:nvPr/>
        </p:nvSpPr>
        <p:spPr>
          <a:xfrm>
            <a:off x="617834" y="1437372"/>
            <a:ext cx="525744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>
                <a:latin typeface="Roboto" panose="02000000000000000000" pitchFamily="2" charset="0"/>
                <a:ea typeface="Roboto" panose="02000000000000000000" pitchFamily="2" charset="0"/>
              </a:rPr>
              <a:t>Market Share of Some Popular Grocery Delivery Companies </a:t>
            </a:r>
          </a:p>
        </p:txBody>
      </p:sp>
    </p:spTree>
    <p:extLst>
      <p:ext uri="{BB962C8B-B14F-4D97-AF65-F5344CB8AC3E}">
        <p14:creationId xmlns:p14="http://schemas.microsoft.com/office/powerpoint/2010/main" val="86624954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4D1249-037E-FB42-812C-59D44B8CBA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Grocery E-Commerce Market Share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4E361D62-3106-674A-B442-9C5248A107FD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9446941" y="6495740"/>
            <a:ext cx="2743200" cy="365125"/>
          </a:xfrm>
        </p:spPr>
        <p:txBody>
          <a:bodyPr/>
          <a:lstStyle/>
          <a:p>
            <a:fld id="{841F6FF3-F43A-6246-B559-B57933611B21}" type="slidenum">
              <a:rPr lang="en-US" smtClean="0"/>
              <a:t>18</a:t>
            </a:fld>
            <a:endParaRPr lang="en-US"/>
          </a:p>
        </p:txBody>
      </p:sp>
      <p:grpSp>
        <p:nvGrpSpPr>
          <p:cNvPr id="37" name="Group 36">
            <a:extLst>
              <a:ext uri="{FF2B5EF4-FFF2-40B4-BE49-F238E27FC236}">
                <a16:creationId xmlns:a16="http://schemas.microsoft.com/office/drawing/2014/main" id="{294C86FD-3B3B-F44F-A1B0-EFD6D35E238B}"/>
              </a:ext>
            </a:extLst>
          </p:cNvPr>
          <p:cNvGrpSpPr/>
          <p:nvPr/>
        </p:nvGrpSpPr>
        <p:grpSpPr>
          <a:xfrm>
            <a:off x="348695" y="6382430"/>
            <a:ext cx="10603050" cy="291710"/>
            <a:chOff x="348695" y="6382430"/>
            <a:chExt cx="10603050" cy="291710"/>
          </a:xfrm>
        </p:grpSpPr>
        <p:sp>
          <p:nvSpPr>
            <p:cNvPr id="38" name="Rectangle: Rounded Corners 3">
              <a:extLst>
                <a:ext uri="{FF2B5EF4-FFF2-40B4-BE49-F238E27FC236}">
                  <a16:creationId xmlns:a16="http://schemas.microsoft.com/office/drawing/2014/main" id="{EE231A85-69C3-4C49-9E20-2474DEBF2162}"/>
                </a:ext>
              </a:extLst>
            </p:cNvPr>
            <p:cNvSpPr/>
            <p:nvPr/>
          </p:nvSpPr>
          <p:spPr>
            <a:xfrm>
              <a:off x="348695" y="6382430"/>
              <a:ext cx="1356826" cy="291710"/>
            </a:xfrm>
            <a:prstGeom prst="roundRect">
              <a:avLst/>
            </a:prstGeom>
            <a:ln/>
          </p:spPr>
          <p:style>
            <a:lnRef idx="2">
              <a:schemeClr val="accent3"/>
            </a:lnRef>
            <a:fillRef idx="1">
              <a:schemeClr val="lt1"/>
            </a:fillRef>
            <a:effectRef idx="0">
              <a:schemeClr val="accent3"/>
            </a:effectRef>
            <a:fontRef idx="minor">
              <a:schemeClr val="dk1"/>
            </a:fontRef>
          </p:style>
          <p:txBody>
            <a:bodyPr lIns="121920" tIns="60960" rIns="121920" bIns="60960" rtlCol="0" anchor="ctr"/>
            <a:lstStyle/>
            <a:p>
              <a:pPr algn="ctr"/>
              <a:r>
                <a:rPr lang="en-US" sz="1200">
                  <a:latin typeface="Roboto" panose="02000000000000000000" pitchFamily="2" charset="0"/>
                  <a:ea typeface="Roboto" panose="02000000000000000000" pitchFamily="2" charset="0"/>
                  <a:cs typeface="Arial"/>
                </a:rPr>
                <a:t>Introduction</a:t>
              </a:r>
            </a:p>
          </p:txBody>
        </p:sp>
        <p:sp>
          <p:nvSpPr>
            <p:cNvPr id="39" name="Rectangle: Rounded Corners 27">
              <a:extLst>
                <a:ext uri="{FF2B5EF4-FFF2-40B4-BE49-F238E27FC236}">
                  <a16:creationId xmlns:a16="http://schemas.microsoft.com/office/drawing/2014/main" id="{BE280B62-3312-EC4C-B50F-F8F54C72EA95}"/>
                </a:ext>
              </a:extLst>
            </p:cNvPr>
            <p:cNvSpPr/>
            <p:nvPr/>
          </p:nvSpPr>
          <p:spPr>
            <a:xfrm>
              <a:off x="1889732" y="6382430"/>
              <a:ext cx="1356826" cy="291710"/>
            </a:xfrm>
            <a:prstGeom prst="roundRect">
              <a:avLst/>
            </a:prstGeom>
            <a:ln/>
          </p:spPr>
          <p:style>
            <a:lnRef idx="2">
              <a:schemeClr val="accent3"/>
            </a:lnRef>
            <a:fillRef idx="1">
              <a:schemeClr val="lt1"/>
            </a:fillRef>
            <a:effectRef idx="0">
              <a:schemeClr val="accent3"/>
            </a:effectRef>
            <a:fontRef idx="minor">
              <a:schemeClr val="dk1"/>
            </a:fontRef>
          </p:style>
          <p:txBody>
            <a:bodyPr lIns="121920" tIns="60960" rIns="121920" bIns="60960" rtlCol="0" anchor="ctr"/>
            <a:lstStyle/>
            <a:p>
              <a:pPr algn="ctr"/>
              <a:r>
                <a:rPr lang="en-US" sz="1200">
                  <a:solidFill>
                    <a:schemeClr val="tx1"/>
                  </a:solidFill>
                  <a:latin typeface="Roboto" panose="02000000000000000000" pitchFamily="2" charset="0"/>
                  <a:ea typeface="Roboto" panose="02000000000000000000" pitchFamily="2" charset="0"/>
                  <a:cs typeface="Arial"/>
                </a:rPr>
                <a:t>Key Issues</a:t>
              </a:r>
            </a:p>
          </p:txBody>
        </p:sp>
        <p:sp>
          <p:nvSpPr>
            <p:cNvPr id="40" name="Rectangle: Rounded Corners 28">
              <a:extLst>
                <a:ext uri="{FF2B5EF4-FFF2-40B4-BE49-F238E27FC236}">
                  <a16:creationId xmlns:a16="http://schemas.microsoft.com/office/drawing/2014/main" id="{9D151869-E93C-104F-ADD1-0F3634264DB6}"/>
                </a:ext>
              </a:extLst>
            </p:cNvPr>
            <p:cNvSpPr/>
            <p:nvPr/>
          </p:nvSpPr>
          <p:spPr>
            <a:xfrm>
              <a:off x="3430769" y="6382430"/>
              <a:ext cx="1356826" cy="291710"/>
            </a:xfrm>
            <a:prstGeom prst="roundRect">
              <a:avLst/>
            </a:prstGeom>
            <a:solidFill>
              <a:srgbClr val="78909C"/>
            </a:solidFill>
            <a:ln/>
          </p:spPr>
          <p:style>
            <a:lnRef idx="2">
              <a:schemeClr val="accent3"/>
            </a:lnRef>
            <a:fillRef idx="1">
              <a:schemeClr val="lt1"/>
            </a:fillRef>
            <a:effectRef idx="0">
              <a:schemeClr val="accent3"/>
            </a:effectRef>
            <a:fontRef idx="minor">
              <a:schemeClr val="dk1"/>
            </a:fontRef>
          </p:style>
          <p:txBody>
            <a:bodyPr lIns="121920" tIns="60960" rIns="121920" bIns="60960" rtlCol="0" anchor="ctr"/>
            <a:lstStyle/>
            <a:p>
              <a:pPr algn="ctr"/>
              <a:r>
                <a:rPr lang="en-US" sz="1200">
                  <a:solidFill>
                    <a:schemeClr val="tx1"/>
                  </a:solidFill>
                  <a:latin typeface="Roboto" panose="02000000000000000000" pitchFamily="2" charset="0"/>
                  <a:ea typeface="Roboto" panose="02000000000000000000" pitchFamily="2" charset="0"/>
                  <a:cs typeface="Arial"/>
                </a:rPr>
                <a:t>Analysis</a:t>
              </a:r>
            </a:p>
          </p:txBody>
        </p:sp>
        <p:sp>
          <p:nvSpPr>
            <p:cNvPr id="41" name="Rectangle: Rounded Corners 29">
              <a:extLst>
                <a:ext uri="{FF2B5EF4-FFF2-40B4-BE49-F238E27FC236}">
                  <a16:creationId xmlns:a16="http://schemas.microsoft.com/office/drawing/2014/main" id="{C3BE9E39-EADE-5340-BD93-D253C7BADA90}"/>
                </a:ext>
              </a:extLst>
            </p:cNvPr>
            <p:cNvSpPr/>
            <p:nvPr/>
          </p:nvSpPr>
          <p:spPr>
            <a:xfrm>
              <a:off x="6512843" y="6382430"/>
              <a:ext cx="1356826" cy="291710"/>
            </a:xfrm>
            <a:prstGeom prst="roundRect">
              <a:avLst/>
            </a:prstGeom>
            <a:ln/>
          </p:spPr>
          <p:style>
            <a:lnRef idx="2">
              <a:schemeClr val="accent3"/>
            </a:lnRef>
            <a:fillRef idx="1">
              <a:schemeClr val="lt1"/>
            </a:fillRef>
            <a:effectRef idx="0">
              <a:schemeClr val="accent3"/>
            </a:effectRef>
            <a:fontRef idx="minor">
              <a:schemeClr val="dk1"/>
            </a:fontRef>
          </p:style>
          <p:txBody>
            <a:bodyPr lIns="121920" tIns="60960" rIns="121920" bIns="60960" rtlCol="0" anchor="ctr"/>
            <a:lstStyle/>
            <a:p>
              <a:pPr algn="ctr"/>
              <a:r>
                <a:rPr lang="en-US" sz="1200">
                  <a:solidFill>
                    <a:schemeClr val="tx1"/>
                  </a:solidFill>
                  <a:latin typeface="Roboto" panose="02000000000000000000" pitchFamily="2" charset="0"/>
                  <a:ea typeface="Roboto" panose="02000000000000000000" pitchFamily="2" charset="0"/>
                  <a:cs typeface="Arial"/>
                </a:rPr>
                <a:t>Solution</a:t>
              </a:r>
            </a:p>
          </p:txBody>
        </p:sp>
        <p:sp>
          <p:nvSpPr>
            <p:cNvPr id="42" name="Rectangle: Rounded Corners 30">
              <a:extLst>
                <a:ext uri="{FF2B5EF4-FFF2-40B4-BE49-F238E27FC236}">
                  <a16:creationId xmlns:a16="http://schemas.microsoft.com/office/drawing/2014/main" id="{A346344D-8EA2-E74E-AC8C-E46BE48AACB8}"/>
                </a:ext>
              </a:extLst>
            </p:cNvPr>
            <p:cNvSpPr/>
            <p:nvPr/>
          </p:nvSpPr>
          <p:spPr>
            <a:xfrm>
              <a:off x="8053880" y="6382430"/>
              <a:ext cx="1356826" cy="291710"/>
            </a:xfrm>
            <a:prstGeom prst="roundRect">
              <a:avLst/>
            </a:prstGeom>
            <a:noFill/>
            <a:ln>
              <a:solidFill>
                <a:srgbClr val="78909C"/>
              </a:solidFill>
            </a:ln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lIns="121920" tIns="60960" rIns="121920" bIns="60960" rtlCol="0" anchor="ctr"/>
            <a:lstStyle/>
            <a:p>
              <a:pPr algn="ctr"/>
              <a:r>
                <a:rPr lang="en-US" sz="1200">
                  <a:solidFill>
                    <a:schemeClr val="tx1"/>
                  </a:solidFill>
                  <a:latin typeface="Roboto" panose="02000000000000000000" pitchFamily="2" charset="0"/>
                  <a:ea typeface="Roboto" panose="02000000000000000000" pitchFamily="2" charset="0"/>
                  <a:cs typeface="Arial"/>
                </a:rPr>
                <a:t>Implementation</a:t>
              </a:r>
            </a:p>
          </p:txBody>
        </p:sp>
        <p:sp>
          <p:nvSpPr>
            <p:cNvPr id="43" name="Rectangle: Rounded Corners 29">
              <a:extLst>
                <a:ext uri="{FF2B5EF4-FFF2-40B4-BE49-F238E27FC236}">
                  <a16:creationId xmlns:a16="http://schemas.microsoft.com/office/drawing/2014/main" id="{2653A83B-08AC-0D45-B564-0FA504BAC973}"/>
                </a:ext>
              </a:extLst>
            </p:cNvPr>
            <p:cNvSpPr/>
            <p:nvPr/>
          </p:nvSpPr>
          <p:spPr>
            <a:xfrm>
              <a:off x="4971806" y="6382430"/>
              <a:ext cx="1356826" cy="291710"/>
            </a:xfrm>
            <a:prstGeom prst="roundRect">
              <a:avLst/>
            </a:prstGeom>
            <a:noFill/>
            <a:ln/>
          </p:spPr>
          <p:style>
            <a:lnRef idx="2">
              <a:schemeClr val="accent3"/>
            </a:lnRef>
            <a:fillRef idx="1">
              <a:schemeClr val="lt1"/>
            </a:fillRef>
            <a:effectRef idx="0">
              <a:schemeClr val="accent3"/>
            </a:effectRef>
            <a:fontRef idx="minor">
              <a:schemeClr val="dk1"/>
            </a:fontRef>
          </p:style>
          <p:txBody>
            <a:bodyPr lIns="121920" tIns="60960" rIns="121920" bIns="60960" rtlCol="0" anchor="ctr"/>
            <a:lstStyle/>
            <a:p>
              <a:pPr algn="ctr"/>
              <a:r>
                <a:rPr lang="en-US" sz="1200">
                  <a:solidFill>
                    <a:schemeClr val="tx1"/>
                  </a:solidFill>
                  <a:latin typeface="Roboto" panose="02000000000000000000" pitchFamily="2" charset="0"/>
                  <a:ea typeface="Roboto" panose="02000000000000000000" pitchFamily="2" charset="0"/>
                  <a:cs typeface="Arial"/>
                </a:rPr>
                <a:t>Opportunities</a:t>
              </a:r>
            </a:p>
          </p:txBody>
        </p:sp>
        <p:sp>
          <p:nvSpPr>
            <p:cNvPr id="44" name="Rectangle: Rounded Corners 29">
              <a:extLst>
                <a:ext uri="{FF2B5EF4-FFF2-40B4-BE49-F238E27FC236}">
                  <a16:creationId xmlns:a16="http://schemas.microsoft.com/office/drawing/2014/main" id="{52C4EB2F-31CF-8E43-AB64-17AE5C4EDCD6}"/>
                </a:ext>
              </a:extLst>
            </p:cNvPr>
            <p:cNvSpPr/>
            <p:nvPr/>
          </p:nvSpPr>
          <p:spPr>
            <a:xfrm>
              <a:off x="9594919" y="6382430"/>
              <a:ext cx="1356826" cy="291710"/>
            </a:xfrm>
            <a:prstGeom prst="roundRect">
              <a:avLst/>
            </a:prstGeom>
            <a:noFill/>
            <a:ln/>
          </p:spPr>
          <p:style>
            <a:lnRef idx="2">
              <a:schemeClr val="accent3"/>
            </a:lnRef>
            <a:fillRef idx="1">
              <a:schemeClr val="lt1"/>
            </a:fillRef>
            <a:effectRef idx="0">
              <a:schemeClr val="accent3"/>
            </a:effectRef>
            <a:fontRef idx="minor">
              <a:schemeClr val="dk1"/>
            </a:fontRef>
          </p:style>
          <p:txBody>
            <a:bodyPr lIns="121920" tIns="60960" rIns="121920" bIns="60960" rtlCol="0" anchor="ctr"/>
            <a:lstStyle/>
            <a:p>
              <a:pPr algn="ctr"/>
              <a:r>
                <a:rPr lang="en-US" sz="1200">
                  <a:solidFill>
                    <a:schemeClr val="tx1"/>
                  </a:solidFill>
                  <a:latin typeface="Roboto" panose="02000000000000000000" pitchFamily="2" charset="0"/>
                  <a:ea typeface="Roboto" panose="02000000000000000000" pitchFamily="2" charset="0"/>
                  <a:cs typeface="Arial"/>
                </a:rPr>
                <a:t>Risks</a:t>
              </a:r>
            </a:p>
          </p:txBody>
        </p:sp>
      </p:grpSp>
      <p:sp>
        <p:nvSpPr>
          <p:cNvPr id="16" name="TextBox 15">
            <a:extLst>
              <a:ext uri="{FF2B5EF4-FFF2-40B4-BE49-F238E27FC236}">
                <a16:creationId xmlns:a16="http://schemas.microsoft.com/office/drawing/2014/main" id="{66BD8784-64B4-AF48-A94F-C27A4003BCED}"/>
              </a:ext>
            </a:extLst>
          </p:cNvPr>
          <p:cNvSpPr txBox="1"/>
          <p:nvPr/>
        </p:nvSpPr>
        <p:spPr>
          <a:xfrm>
            <a:off x="617834" y="5489280"/>
            <a:ext cx="2427514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00">
                <a:latin typeface="Roboto" panose="02000000000000000000" pitchFamily="2" charset="0"/>
                <a:ea typeface="Roboto" panose="02000000000000000000" pitchFamily="2" charset="0"/>
              </a:rPr>
              <a:t>Source: Instacart Case, 2021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FB3780D-BAD0-E343-B228-B7068E88AAA9}"/>
              </a:ext>
            </a:extLst>
          </p:cNvPr>
          <p:cNvSpPr txBox="1"/>
          <p:nvPr/>
        </p:nvSpPr>
        <p:spPr>
          <a:xfrm>
            <a:off x="5778027" y="2413337"/>
            <a:ext cx="6134443" cy="2031325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>
                <a:latin typeface="Roboto" panose="02000000000000000000" pitchFamily="2" charset="0"/>
                <a:ea typeface="Roboto" panose="02000000000000000000" pitchFamily="2" charset="0"/>
              </a:rPr>
              <a:t>Between March 2020 and April 2020, total sales grew by 62%</a:t>
            </a:r>
          </a:p>
          <a:p>
            <a:r>
              <a:rPr lang="en-US">
                <a:latin typeface="Roboto" panose="02000000000000000000" pitchFamily="2" charset="0"/>
                <a:ea typeface="Roboto" panose="02000000000000000000" pitchFamily="2" charset="0"/>
              </a:rPr>
              <a:t>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>
                <a:latin typeface="Roboto" panose="02000000000000000000" pitchFamily="2" charset="0"/>
                <a:ea typeface="Roboto" panose="02000000000000000000" pitchFamily="2" charset="0"/>
              </a:rPr>
              <a:t>While demand for grocery delivery still exceeds pre-pandemic levels, sales have been gradually declining in 2021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>
              <a:latin typeface="Roboto" panose="02000000000000000000" pitchFamily="2" charset="0"/>
              <a:ea typeface="Roboto" panose="02000000000000000000" pitchFamily="2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>
                <a:latin typeface="Roboto" panose="02000000000000000000" pitchFamily="2" charset="0"/>
                <a:ea typeface="Roboto" panose="02000000000000000000" pitchFamily="2" charset="0"/>
              </a:rPr>
              <a:t>Instacart and Walmart Grocery continue to be leader in the grocery delivery space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>
              <a:latin typeface="Roboto" panose="02000000000000000000" pitchFamily="2" charset="0"/>
              <a:ea typeface="Roboto" panose="02000000000000000000" pitchFamily="2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>
                <a:latin typeface="Roboto" panose="02000000000000000000" pitchFamily="2" charset="0"/>
                <a:ea typeface="Roboto" panose="02000000000000000000" pitchFamily="2" charset="0"/>
              </a:rPr>
              <a:t>Walmart Grocery holds 48% of sales, and Instacart holds 45% of sales </a:t>
            </a:r>
          </a:p>
        </p:txBody>
      </p:sp>
      <p:pic>
        <p:nvPicPr>
          <p:cNvPr id="9" name="Picture 8" descr="Chart, line chart&#10;&#10;Description automatically generated">
            <a:extLst>
              <a:ext uri="{FF2B5EF4-FFF2-40B4-BE49-F238E27FC236}">
                <a16:creationId xmlns:a16="http://schemas.microsoft.com/office/drawing/2014/main" id="{772611B1-37CD-AE44-8ED0-1AFE4388BD0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7834" y="1679130"/>
            <a:ext cx="4052137" cy="3763802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A21544CA-F017-824B-9FD4-BB236559FDAD}"/>
              </a:ext>
            </a:extLst>
          </p:cNvPr>
          <p:cNvSpPr txBox="1"/>
          <p:nvPr/>
        </p:nvSpPr>
        <p:spPr>
          <a:xfrm>
            <a:off x="617834" y="1437372"/>
            <a:ext cx="525744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>
                <a:latin typeface="Roboto" panose="02000000000000000000" pitchFamily="2" charset="0"/>
                <a:ea typeface="Roboto" panose="02000000000000000000" pitchFamily="2" charset="0"/>
              </a:rPr>
              <a:t>Market Share of Some Popular Grocery Delivery Companies 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59D05C1C-71DA-3A49-9259-E5A2B3CEF143}"/>
              </a:ext>
            </a:extLst>
          </p:cNvPr>
          <p:cNvSpPr txBox="1"/>
          <p:nvPr/>
        </p:nvSpPr>
        <p:spPr>
          <a:xfrm>
            <a:off x="139765" y="5716350"/>
            <a:ext cx="11912470" cy="523220"/>
          </a:xfrm>
          <a:prstGeom prst="rect">
            <a:avLst/>
          </a:prstGeom>
          <a:solidFill>
            <a:schemeClr val="accent5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b="1" i="1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Key Takeaway: </a:t>
            </a:r>
            <a:r>
              <a:rPr lang="en-US" i="1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While Instacart became extremely successful as a result of the pandemic, it now faces significant competition and must find ways to continue to stay competitive. </a:t>
            </a:r>
            <a:endParaRPr lang="en-US" b="1" i="1">
              <a:solidFill>
                <a:schemeClr val="bg1"/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9375595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0D437171-EE11-6B4C-B9D3-DB373375DEF5}"/>
              </a:ext>
            </a:extLst>
          </p:cNvPr>
          <p:cNvSpPr>
            <a:spLocks noGrp="1"/>
          </p:cNvSpPr>
          <p:nvPr>
            <p:ph type="title" idx="2"/>
          </p:nvPr>
        </p:nvSpPr>
        <p:spPr/>
        <p:txBody>
          <a:bodyPr/>
          <a:lstStyle/>
          <a:p>
            <a:r>
              <a:rPr lang="en-US"/>
              <a:t>Opportunities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0F9C190-7323-094F-8EF9-266C56C05963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9446941" y="6467862"/>
            <a:ext cx="2743200" cy="365125"/>
          </a:xfrm>
        </p:spPr>
        <p:txBody>
          <a:bodyPr/>
          <a:lstStyle/>
          <a:p>
            <a:fld id="{841F6FF3-F43A-6246-B559-B57933611B21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075121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>
            <a:extLst>
              <a:ext uri="{FF2B5EF4-FFF2-40B4-BE49-F238E27FC236}">
                <a16:creationId xmlns:a16="http://schemas.microsoft.com/office/drawing/2014/main" id="{1F15FB3C-8F7F-DC45-9917-8FE17D6720FF}"/>
              </a:ext>
            </a:extLst>
          </p:cNvPr>
          <p:cNvSpPr>
            <a:spLocks noGrp="1"/>
          </p:cNvSpPr>
          <p:nvPr>
            <p:ph type="title" idx="7"/>
          </p:nvPr>
        </p:nvSpPr>
        <p:spPr/>
        <p:txBody>
          <a:bodyPr/>
          <a:lstStyle/>
          <a:p>
            <a:r>
              <a:rPr lang="en-US"/>
              <a:t>Potential Solutions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E5271BFF-A6ED-E04A-84FD-92CD81267337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41F6FF3-F43A-6246-B559-B57933611B21}" type="slidenum">
              <a:rPr lang="en-US" smtClean="0"/>
              <a:t>20</a:t>
            </a:fld>
            <a:endParaRPr lang="en-US"/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96AA1947-5243-E54F-9017-F548D79389EB}"/>
              </a:ext>
            </a:extLst>
          </p:cNvPr>
          <p:cNvGrpSpPr/>
          <p:nvPr/>
        </p:nvGrpSpPr>
        <p:grpSpPr>
          <a:xfrm>
            <a:off x="348695" y="6382430"/>
            <a:ext cx="10603050" cy="291710"/>
            <a:chOff x="348695" y="6382430"/>
            <a:chExt cx="10603050" cy="291710"/>
          </a:xfrm>
        </p:grpSpPr>
        <p:sp>
          <p:nvSpPr>
            <p:cNvPr id="12" name="Rectangle: Rounded Corners 3">
              <a:extLst>
                <a:ext uri="{FF2B5EF4-FFF2-40B4-BE49-F238E27FC236}">
                  <a16:creationId xmlns:a16="http://schemas.microsoft.com/office/drawing/2014/main" id="{6145DA71-2A2A-0A45-A0DB-5C4DDB4EA397}"/>
                </a:ext>
              </a:extLst>
            </p:cNvPr>
            <p:cNvSpPr/>
            <p:nvPr/>
          </p:nvSpPr>
          <p:spPr>
            <a:xfrm>
              <a:off x="348695" y="6382430"/>
              <a:ext cx="1356826" cy="291710"/>
            </a:xfrm>
            <a:prstGeom prst="roundRect">
              <a:avLst/>
            </a:prstGeom>
            <a:ln/>
          </p:spPr>
          <p:style>
            <a:lnRef idx="2">
              <a:schemeClr val="accent3"/>
            </a:lnRef>
            <a:fillRef idx="1">
              <a:schemeClr val="lt1"/>
            </a:fillRef>
            <a:effectRef idx="0">
              <a:schemeClr val="accent3"/>
            </a:effectRef>
            <a:fontRef idx="minor">
              <a:schemeClr val="dk1"/>
            </a:fontRef>
          </p:style>
          <p:txBody>
            <a:bodyPr lIns="121920" tIns="60960" rIns="121920" bIns="60960" rtlCol="0" anchor="ctr"/>
            <a:lstStyle/>
            <a:p>
              <a:pPr algn="ctr"/>
              <a:r>
                <a:rPr lang="en-US" sz="1200">
                  <a:latin typeface="Roboto" panose="02000000000000000000" pitchFamily="2" charset="0"/>
                  <a:ea typeface="Roboto" panose="02000000000000000000" pitchFamily="2" charset="0"/>
                  <a:cs typeface="Arial"/>
                </a:rPr>
                <a:t>Introduction</a:t>
              </a:r>
            </a:p>
          </p:txBody>
        </p:sp>
        <p:sp>
          <p:nvSpPr>
            <p:cNvPr id="13" name="Rectangle: Rounded Corners 27">
              <a:extLst>
                <a:ext uri="{FF2B5EF4-FFF2-40B4-BE49-F238E27FC236}">
                  <a16:creationId xmlns:a16="http://schemas.microsoft.com/office/drawing/2014/main" id="{99097716-03A8-DD4E-844A-EFEEC0C939B0}"/>
                </a:ext>
              </a:extLst>
            </p:cNvPr>
            <p:cNvSpPr/>
            <p:nvPr/>
          </p:nvSpPr>
          <p:spPr>
            <a:xfrm>
              <a:off x="1889732" y="6382430"/>
              <a:ext cx="1356826" cy="291710"/>
            </a:xfrm>
            <a:prstGeom prst="roundRect">
              <a:avLst/>
            </a:prstGeom>
            <a:ln/>
          </p:spPr>
          <p:style>
            <a:lnRef idx="2">
              <a:schemeClr val="accent3"/>
            </a:lnRef>
            <a:fillRef idx="1">
              <a:schemeClr val="lt1"/>
            </a:fillRef>
            <a:effectRef idx="0">
              <a:schemeClr val="accent3"/>
            </a:effectRef>
            <a:fontRef idx="minor">
              <a:schemeClr val="dk1"/>
            </a:fontRef>
          </p:style>
          <p:txBody>
            <a:bodyPr lIns="121920" tIns="60960" rIns="121920" bIns="60960" rtlCol="0" anchor="ctr"/>
            <a:lstStyle/>
            <a:p>
              <a:pPr algn="ctr"/>
              <a:r>
                <a:rPr lang="en-US" sz="1200">
                  <a:solidFill>
                    <a:schemeClr val="tx1"/>
                  </a:solidFill>
                  <a:latin typeface="Roboto" panose="02000000000000000000" pitchFamily="2" charset="0"/>
                  <a:ea typeface="Roboto" panose="02000000000000000000" pitchFamily="2" charset="0"/>
                  <a:cs typeface="Arial"/>
                </a:rPr>
                <a:t>Key Issues</a:t>
              </a:r>
            </a:p>
          </p:txBody>
        </p:sp>
        <p:sp>
          <p:nvSpPr>
            <p:cNvPr id="14" name="Rectangle: Rounded Corners 28">
              <a:extLst>
                <a:ext uri="{FF2B5EF4-FFF2-40B4-BE49-F238E27FC236}">
                  <a16:creationId xmlns:a16="http://schemas.microsoft.com/office/drawing/2014/main" id="{61F0CFEF-17BD-2B4D-A9A8-DF6478A92943}"/>
                </a:ext>
              </a:extLst>
            </p:cNvPr>
            <p:cNvSpPr/>
            <p:nvPr/>
          </p:nvSpPr>
          <p:spPr>
            <a:xfrm>
              <a:off x="3430769" y="6382430"/>
              <a:ext cx="1356826" cy="291710"/>
            </a:xfrm>
            <a:prstGeom prst="roundRect">
              <a:avLst/>
            </a:prstGeom>
            <a:ln/>
          </p:spPr>
          <p:style>
            <a:lnRef idx="2">
              <a:schemeClr val="accent3"/>
            </a:lnRef>
            <a:fillRef idx="1">
              <a:schemeClr val="lt1"/>
            </a:fillRef>
            <a:effectRef idx="0">
              <a:schemeClr val="accent3"/>
            </a:effectRef>
            <a:fontRef idx="minor">
              <a:schemeClr val="dk1"/>
            </a:fontRef>
          </p:style>
          <p:txBody>
            <a:bodyPr lIns="121920" tIns="60960" rIns="121920" bIns="60960" rtlCol="0" anchor="ctr"/>
            <a:lstStyle/>
            <a:p>
              <a:pPr algn="ctr"/>
              <a:r>
                <a:rPr lang="en-US" sz="1200">
                  <a:solidFill>
                    <a:schemeClr val="tx1"/>
                  </a:solidFill>
                  <a:latin typeface="Roboto" panose="02000000000000000000" pitchFamily="2" charset="0"/>
                  <a:ea typeface="Roboto" panose="02000000000000000000" pitchFamily="2" charset="0"/>
                  <a:cs typeface="Arial"/>
                </a:rPr>
                <a:t>Analysis</a:t>
              </a:r>
            </a:p>
          </p:txBody>
        </p:sp>
        <p:sp>
          <p:nvSpPr>
            <p:cNvPr id="15" name="Rectangle: Rounded Corners 29">
              <a:extLst>
                <a:ext uri="{FF2B5EF4-FFF2-40B4-BE49-F238E27FC236}">
                  <a16:creationId xmlns:a16="http://schemas.microsoft.com/office/drawing/2014/main" id="{0293338B-E241-234D-984C-1F02E4A56441}"/>
                </a:ext>
              </a:extLst>
            </p:cNvPr>
            <p:cNvSpPr/>
            <p:nvPr/>
          </p:nvSpPr>
          <p:spPr>
            <a:xfrm>
              <a:off x="6512843" y="6382430"/>
              <a:ext cx="1356826" cy="291710"/>
            </a:xfrm>
            <a:prstGeom prst="roundRect">
              <a:avLst/>
            </a:prstGeom>
            <a:ln/>
          </p:spPr>
          <p:style>
            <a:lnRef idx="2">
              <a:schemeClr val="accent3"/>
            </a:lnRef>
            <a:fillRef idx="1">
              <a:schemeClr val="lt1"/>
            </a:fillRef>
            <a:effectRef idx="0">
              <a:schemeClr val="accent3"/>
            </a:effectRef>
            <a:fontRef idx="minor">
              <a:schemeClr val="dk1"/>
            </a:fontRef>
          </p:style>
          <p:txBody>
            <a:bodyPr lIns="121920" tIns="60960" rIns="121920" bIns="60960" rtlCol="0" anchor="ctr"/>
            <a:lstStyle/>
            <a:p>
              <a:pPr algn="ctr"/>
              <a:r>
                <a:rPr lang="en-US" sz="1200">
                  <a:solidFill>
                    <a:schemeClr val="tx1"/>
                  </a:solidFill>
                  <a:latin typeface="Roboto" panose="02000000000000000000" pitchFamily="2" charset="0"/>
                  <a:ea typeface="Roboto" panose="02000000000000000000" pitchFamily="2" charset="0"/>
                  <a:cs typeface="Arial"/>
                </a:rPr>
                <a:t>Solution</a:t>
              </a:r>
            </a:p>
          </p:txBody>
        </p:sp>
        <p:sp>
          <p:nvSpPr>
            <p:cNvPr id="16" name="Rectangle: Rounded Corners 30">
              <a:extLst>
                <a:ext uri="{FF2B5EF4-FFF2-40B4-BE49-F238E27FC236}">
                  <a16:creationId xmlns:a16="http://schemas.microsoft.com/office/drawing/2014/main" id="{067098D8-D371-6D4F-951C-C17BA34FBB51}"/>
                </a:ext>
              </a:extLst>
            </p:cNvPr>
            <p:cNvSpPr/>
            <p:nvPr/>
          </p:nvSpPr>
          <p:spPr>
            <a:xfrm>
              <a:off x="8053880" y="6382430"/>
              <a:ext cx="1356826" cy="291710"/>
            </a:xfrm>
            <a:prstGeom prst="roundRect">
              <a:avLst/>
            </a:prstGeom>
            <a:ln/>
          </p:spPr>
          <p:style>
            <a:lnRef idx="2">
              <a:schemeClr val="accent3"/>
            </a:lnRef>
            <a:fillRef idx="1">
              <a:schemeClr val="lt1"/>
            </a:fillRef>
            <a:effectRef idx="0">
              <a:schemeClr val="accent3"/>
            </a:effectRef>
            <a:fontRef idx="minor">
              <a:schemeClr val="dk1"/>
            </a:fontRef>
          </p:style>
          <p:txBody>
            <a:bodyPr lIns="121920" tIns="60960" rIns="121920" bIns="60960" rtlCol="0" anchor="ctr"/>
            <a:lstStyle/>
            <a:p>
              <a:pPr algn="ctr"/>
              <a:r>
                <a:rPr lang="en-US" sz="1200">
                  <a:solidFill>
                    <a:schemeClr val="tx1"/>
                  </a:solidFill>
                  <a:latin typeface="Roboto" panose="02000000000000000000" pitchFamily="2" charset="0"/>
                  <a:ea typeface="Roboto" panose="02000000000000000000" pitchFamily="2" charset="0"/>
                  <a:cs typeface="Arial"/>
                </a:rPr>
                <a:t>Implementation</a:t>
              </a:r>
            </a:p>
          </p:txBody>
        </p:sp>
        <p:sp>
          <p:nvSpPr>
            <p:cNvPr id="17" name="Rectangle: Rounded Corners 29">
              <a:extLst>
                <a:ext uri="{FF2B5EF4-FFF2-40B4-BE49-F238E27FC236}">
                  <a16:creationId xmlns:a16="http://schemas.microsoft.com/office/drawing/2014/main" id="{7CC34753-33F9-4A4B-92B6-7BE8468F559B}"/>
                </a:ext>
              </a:extLst>
            </p:cNvPr>
            <p:cNvSpPr/>
            <p:nvPr/>
          </p:nvSpPr>
          <p:spPr>
            <a:xfrm>
              <a:off x="4971806" y="6382430"/>
              <a:ext cx="1356826" cy="291710"/>
            </a:xfrm>
            <a:prstGeom prst="roundRect">
              <a:avLst/>
            </a:prstGeom>
            <a:ln/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lIns="121920" tIns="60960" rIns="121920" bIns="60960" rtlCol="0" anchor="ctr"/>
            <a:lstStyle/>
            <a:p>
              <a:pPr algn="ctr"/>
              <a:r>
                <a:rPr lang="en-US" sz="1200">
                  <a:solidFill>
                    <a:schemeClr val="bg1"/>
                  </a:solidFill>
                  <a:latin typeface="Roboto" panose="02000000000000000000" pitchFamily="2" charset="0"/>
                  <a:ea typeface="Roboto" panose="02000000000000000000" pitchFamily="2" charset="0"/>
                  <a:cs typeface="Arial"/>
                </a:rPr>
                <a:t>Opportunities</a:t>
              </a:r>
            </a:p>
          </p:txBody>
        </p:sp>
        <p:sp>
          <p:nvSpPr>
            <p:cNvPr id="18" name="Rectangle: Rounded Corners 29">
              <a:extLst>
                <a:ext uri="{FF2B5EF4-FFF2-40B4-BE49-F238E27FC236}">
                  <a16:creationId xmlns:a16="http://schemas.microsoft.com/office/drawing/2014/main" id="{90566E03-0D42-AA40-A6FB-ECD0666CA875}"/>
                </a:ext>
              </a:extLst>
            </p:cNvPr>
            <p:cNvSpPr/>
            <p:nvPr/>
          </p:nvSpPr>
          <p:spPr>
            <a:xfrm>
              <a:off x="9594919" y="6382430"/>
              <a:ext cx="1356826" cy="291710"/>
            </a:xfrm>
            <a:prstGeom prst="roundRect">
              <a:avLst/>
            </a:prstGeom>
            <a:ln/>
          </p:spPr>
          <p:style>
            <a:lnRef idx="2">
              <a:schemeClr val="accent3"/>
            </a:lnRef>
            <a:fillRef idx="1">
              <a:schemeClr val="lt1"/>
            </a:fillRef>
            <a:effectRef idx="0">
              <a:schemeClr val="accent3"/>
            </a:effectRef>
            <a:fontRef idx="minor">
              <a:schemeClr val="dk1"/>
            </a:fontRef>
          </p:style>
          <p:txBody>
            <a:bodyPr lIns="121920" tIns="60960" rIns="121920" bIns="60960" rtlCol="0" anchor="ctr"/>
            <a:lstStyle/>
            <a:p>
              <a:pPr algn="ctr"/>
              <a:r>
                <a:rPr lang="en-US" sz="1200">
                  <a:solidFill>
                    <a:schemeClr val="tx1"/>
                  </a:solidFill>
                  <a:latin typeface="Roboto" panose="02000000000000000000" pitchFamily="2" charset="0"/>
                  <a:ea typeface="Roboto" panose="02000000000000000000" pitchFamily="2" charset="0"/>
                  <a:cs typeface="Arial"/>
                </a:rPr>
                <a:t>Risks</a:t>
              </a:r>
            </a:p>
          </p:txBody>
        </p:sp>
      </p:grpSp>
      <p:sp>
        <p:nvSpPr>
          <p:cNvPr id="48" name="Google Shape;224;p39">
            <a:extLst>
              <a:ext uri="{FF2B5EF4-FFF2-40B4-BE49-F238E27FC236}">
                <a16:creationId xmlns:a16="http://schemas.microsoft.com/office/drawing/2014/main" id="{D63D8D97-D217-C64A-9455-1696D9BE1B5F}"/>
              </a:ext>
            </a:extLst>
          </p:cNvPr>
          <p:cNvSpPr txBox="1">
            <a:spLocks/>
          </p:cNvSpPr>
          <p:nvPr/>
        </p:nvSpPr>
        <p:spPr>
          <a:xfrm>
            <a:off x="4709024" y="4201821"/>
            <a:ext cx="3144400" cy="60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A5B7C6"/>
              </a:buClr>
              <a:buSzPts val="1800"/>
              <a:buFont typeface="Roboto Medium"/>
              <a:buNone/>
              <a:defRPr sz="2400" b="1" i="0" u="none" strike="noStrike" cap="none">
                <a:solidFill>
                  <a:srgbClr val="A5B7C6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marR="0" lvl="1" algn="ctr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Roboto Medium"/>
              <a:buNone/>
              <a:defRPr sz="3200" b="0" i="0" u="none" strike="noStrike" cap="none">
                <a:solidFill>
                  <a:schemeClr val="dk1"/>
                </a:solidFill>
                <a:latin typeface="Roboto Medium"/>
                <a:ea typeface="Roboto Medium"/>
                <a:cs typeface="Roboto Medium"/>
                <a:sym typeface="Roboto Medium"/>
              </a:defRPr>
            </a:lvl2pPr>
            <a:lvl3pPr marR="0" lvl="2" algn="ctr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Roboto Medium"/>
              <a:buNone/>
              <a:defRPr sz="3200" b="0" i="0" u="none" strike="noStrike" cap="none">
                <a:solidFill>
                  <a:schemeClr val="dk1"/>
                </a:solidFill>
                <a:latin typeface="Roboto Medium"/>
                <a:ea typeface="Roboto Medium"/>
                <a:cs typeface="Roboto Medium"/>
                <a:sym typeface="Roboto Medium"/>
              </a:defRPr>
            </a:lvl3pPr>
            <a:lvl4pPr marR="0" lvl="3" algn="ctr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Roboto Medium"/>
              <a:buNone/>
              <a:defRPr sz="3200" b="0" i="0" u="none" strike="noStrike" cap="none">
                <a:solidFill>
                  <a:schemeClr val="dk1"/>
                </a:solidFill>
                <a:latin typeface="Roboto Medium"/>
                <a:ea typeface="Roboto Medium"/>
                <a:cs typeface="Roboto Medium"/>
                <a:sym typeface="Roboto Medium"/>
              </a:defRPr>
            </a:lvl4pPr>
            <a:lvl5pPr marR="0" lvl="4" algn="ctr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Roboto Medium"/>
              <a:buNone/>
              <a:defRPr sz="3200" b="0" i="0" u="none" strike="noStrike" cap="none">
                <a:solidFill>
                  <a:schemeClr val="dk1"/>
                </a:solidFill>
                <a:latin typeface="Roboto Medium"/>
                <a:ea typeface="Roboto Medium"/>
                <a:cs typeface="Roboto Medium"/>
                <a:sym typeface="Roboto Medium"/>
              </a:defRPr>
            </a:lvl5pPr>
            <a:lvl6pPr marR="0" lvl="5" algn="ctr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Roboto Medium"/>
              <a:buNone/>
              <a:defRPr sz="3200" b="0" i="0" u="none" strike="noStrike" cap="none">
                <a:solidFill>
                  <a:schemeClr val="dk1"/>
                </a:solidFill>
                <a:latin typeface="Roboto Medium"/>
                <a:ea typeface="Roboto Medium"/>
                <a:cs typeface="Roboto Medium"/>
                <a:sym typeface="Roboto Medium"/>
              </a:defRPr>
            </a:lvl6pPr>
            <a:lvl7pPr marR="0" lvl="6" algn="ctr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Roboto Medium"/>
              <a:buNone/>
              <a:defRPr sz="3200" b="0" i="0" u="none" strike="noStrike" cap="none">
                <a:solidFill>
                  <a:schemeClr val="dk1"/>
                </a:solidFill>
                <a:latin typeface="Roboto Medium"/>
                <a:ea typeface="Roboto Medium"/>
                <a:cs typeface="Roboto Medium"/>
                <a:sym typeface="Roboto Medium"/>
              </a:defRPr>
            </a:lvl7pPr>
            <a:lvl8pPr marR="0" lvl="7" algn="ctr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Roboto Medium"/>
              <a:buNone/>
              <a:defRPr sz="3200" b="0" i="0" u="none" strike="noStrike" cap="none">
                <a:solidFill>
                  <a:schemeClr val="dk1"/>
                </a:solidFill>
                <a:latin typeface="Roboto Medium"/>
                <a:ea typeface="Roboto Medium"/>
                <a:cs typeface="Roboto Medium"/>
                <a:sym typeface="Roboto Medium"/>
              </a:defRPr>
            </a:lvl8pPr>
            <a:lvl9pPr marR="0" lvl="8" algn="ctr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Roboto Medium"/>
              <a:buNone/>
              <a:defRPr sz="3200" b="0" i="0" u="none" strike="noStrike" cap="none">
                <a:solidFill>
                  <a:schemeClr val="dk1"/>
                </a:solidFill>
                <a:latin typeface="Roboto Medium"/>
                <a:ea typeface="Roboto Medium"/>
                <a:cs typeface="Roboto Medium"/>
                <a:sym typeface="Roboto Medium"/>
              </a:defRPr>
            </a:lvl9pPr>
          </a:lstStyle>
          <a:p>
            <a:r>
              <a:rPr lang="en-CA" sz="2800">
                <a:solidFill>
                  <a:schemeClr val="accent5"/>
                </a:solidFill>
              </a:rPr>
              <a:t>Restaurant Suppliers</a:t>
            </a:r>
          </a:p>
        </p:txBody>
      </p:sp>
      <p:sp>
        <p:nvSpPr>
          <p:cNvPr id="78" name="Google Shape;224;p39">
            <a:extLst>
              <a:ext uri="{FF2B5EF4-FFF2-40B4-BE49-F238E27FC236}">
                <a16:creationId xmlns:a16="http://schemas.microsoft.com/office/drawing/2014/main" id="{6C47ACE2-81D7-494B-9DAF-FE692F641E51}"/>
              </a:ext>
            </a:extLst>
          </p:cNvPr>
          <p:cNvSpPr txBox="1">
            <a:spLocks/>
          </p:cNvSpPr>
          <p:nvPr/>
        </p:nvSpPr>
        <p:spPr>
          <a:xfrm>
            <a:off x="8610600" y="4201821"/>
            <a:ext cx="2923054" cy="60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A5B7C6"/>
              </a:buClr>
              <a:buSzPts val="1800"/>
              <a:buFont typeface="Roboto Medium"/>
              <a:buNone/>
              <a:defRPr sz="2400" b="1" i="0" u="none" strike="noStrike" cap="none">
                <a:solidFill>
                  <a:srgbClr val="A5B7C6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marR="0" lvl="1" algn="ctr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Roboto Medium"/>
              <a:buNone/>
              <a:defRPr sz="3200" b="0" i="0" u="none" strike="noStrike" cap="none">
                <a:solidFill>
                  <a:schemeClr val="dk1"/>
                </a:solidFill>
                <a:latin typeface="Roboto Medium"/>
                <a:ea typeface="Roboto Medium"/>
                <a:cs typeface="Roboto Medium"/>
                <a:sym typeface="Roboto Medium"/>
              </a:defRPr>
            </a:lvl2pPr>
            <a:lvl3pPr marR="0" lvl="2" algn="ctr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Roboto Medium"/>
              <a:buNone/>
              <a:defRPr sz="3200" b="0" i="0" u="none" strike="noStrike" cap="none">
                <a:solidFill>
                  <a:schemeClr val="dk1"/>
                </a:solidFill>
                <a:latin typeface="Roboto Medium"/>
                <a:ea typeface="Roboto Medium"/>
                <a:cs typeface="Roboto Medium"/>
                <a:sym typeface="Roboto Medium"/>
              </a:defRPr>
            </a:lvl3pPr>
            <a:lvl4pPr marR="0" lvl="3" algn="ctr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Roboto Medium"/>
              <a:buNone/>
              <a:defRPr sz="3200" b="0" i="0" u="none" strike="noStrike" cap="none">
                <a:solidFill>
                  <a:schemeClr val="dk1"/>
                </a:solidFill>
                <a:latin typeface="Roboto Medium"/>
                <a:ea typeface="Roboto Medium"/>
                <a:cs typeface="Roboto Medium"/>
                <a:sym typeface="Roboto Medium"/>
              </a:defRPr>
            </a:lvl4pPr>
            <a:lvl5pPr marR="0" lvl="4" algn="ctr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Roboto Medium"/>
              <a:buNone/>
              <a:defRPr sz="3200" b="0" i="0" u="none" strike="noStrike" cap="none">
                <a:solidFill>
                  <a:schemeClr val="dk1"/>
                </a:solidFill>
                <a:latin typeface="Roboto Medium"/>
                <a:ea typeface="Roboto Medium"/>
                <a:cs typeface="Roboto Medium"/>
                <a:sym typeface="Roboto Medium"/>
              </a:defRPr>
            </a:lvl5pPr>
            <a:lvl6pPr marR="0" lvl="5" algn="ctr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Roboto Medium"/>
              <a:buNone/>
              <a:defRPr sz="3200" b="0" i="0" u="none" strike="noStrike" cap="none">
                <a:solidFill>
                  <a:schemeClr val="dk1"/>
                </a:solidFill>
                <a:latin typeface="Roboto Medium"/>
                <a:ea typeface="Roboto Medium"/>
                <a:cs typeface="Roboto Medium"/>
                <a:sym typeface="Roboto Medium"/>
              </a:defRPr>
            </a:lvl6pPr>
            <a:lvl7pPr marR="0" lvl="6" algn="ctr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Roboto Medium"/>
              <a:buNone/>
              <a:defRPr sz="3200" b="0" i="0" u="none" strike="noStrike" cap="none">
                <a:solidFill>
                  <a:schemeClr val="dk1"/>
                </a:solidFill>
                <a:latin typeface="Roboto Medium"/>
                <a:ea typeface="Roboto Medium"/>
                <a:cs typeface="Roboto Medium"/>
                <a:sym typeface="Roboto Medium"/>
              </a:defRPr>
            </a:lvl7pPr>
            <a:lvl8pPr marR="0" lvl="7" algn="ctr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Roboto Medium"/>
              <a:buNone/>
              <a:defRPr sz="3200" b="0" i="0" u="none" strike="noStrike" cap="none">
                <a:solidFill>
                  <a:schemeClr val="dk1"/>
                </a:solidFill>
                <a:latin typeface="Roboto Medium"/>
                <a:ea typeface="Roboto Medium"/>
                <a:cs typeface="Roboto Medium"/>
                <a:sym typeface="Roboto Medium"/>
              </a:defRPr>
            </a:lvl8pPr>
            <a:lvl9pPr marR="0" lvl="8" algn="ctr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Roboto Medium"/>
              <a:buNone/>
              <a:defRPr sz="3200" b="0" i="0" u="none" strike="noStrike" cap="none">
                <a:solidFill>
                  <a:schemeClr val="dk1"/>
                </a:solidFill>
                <a:latin typeface="Roboto Medium"/>
                <a:ea typeface="Roboto Medium"/>
                <a:cs typeface="Roboto Medium"/>
                <a:sym typeface="Roboto Medium"/>
              </a:defRPr>
            </a:lvl9pPr>
          </a:lstStyle>
          <a:p>
            <a:r>
              <a:rPr lang="en-CA" sz="2800">
                <a:solidFill>
                  <a:schemeClr val="accent5"/>
                </a:solidFill>
              </a:rPr>
              <a:t>Government (Food Security)</a:t>
            </a:r>
          </a:p>
        </p:txBody>
      </p:sp>
      <p:pic>
        <p:nvPicPr>
          <p:cNvPr id="5" name="Graphic 4" descr="Catering with solid fill">
            <a:extLst>
              <a:ext uri="{FF2B5EF4-FFF2-40B4-BE49-F238E27FC236}">
                <a16:creationId xmlns:a16="http://schemas.microsoft.com/office/drawing/2014/main" id="{DE83C07C-3E7D-2A46-AA1D-197BD1153AC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840269" y="2512498"/>
            <a:ext cx="914400" cy="914400"/>
          </a:xfrm>
          <a:prstGeom prst="rect">
            <a:avLst/>
          </a:prstGeom>
        </p:spPr>
      </p:pic>
      <p:pic>
        <p:nvPicPr>
          <p:cNvPr id="34" name="Graphic 33" descr="Table setting with solid fill">
            <a:extLst>
              <a:ext uri="{FF2B5EF4-FFF2-40B4-BE49-F238E27FC236}">
                <a16:creationId xmlns:a16="http://schemas.microsoft.com/office/drawing/2014/main" id="{E9416F25-5A71-B14E-B653-B330E259241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9569593" y="2512498"/>
            <a:ext cx="914400" cy="914400"/>
          </a:xfrm>
          <a:prstGeom prst="rect">
            <a:avLst/>
          </a:prstGeom>
        </p:spPr>
      </p:pic>
      <p:grpSp>
        <p:nvGrpSpPr>
          <p:cNvPr id="58" name="Group 57">
            <a:extLst>
              <a:ext uri="{FF2B5EF4-FFF2-40B4-BE49-F238E27FC236}">
                <a16:creationId xmlns:a16="http://schemas.microsoft.com/office/drawing/2014/main" id="{5254449D-E083-1743-81A4-8DDE3ADD2977}"/>
              </a:ext>
            </a:extLst>
          </p:cNvPr>
          <p:cNvGrpSpPr/>
          <p:nvPr/>
        </p:nvGrpSpPr>
        <p:grpSpPr>
          <a:xfrm>
            <a:off x="-865127" y="2512498"/>
            <a:ext cx="6705396" cy="1990923"/>
            <a:chOff x="2594025" y="4167127"/>
            <a:chExt cx="6705396" cy="1990923"/>
          </a:xfrm>
        </p:grpSpPr>
        <p:sp>
          <p:nvSpPr>
            <p:cNvPr id="59" name="Title 5">
              <a:extLst>
                <a:ext uri="{FF2B5EF4-FFF2-40B4-BE49-F238E27FC236}">
                  <a16:creationId xmlns:a16="http://schemas.microsoft.com/office/drawing/2014/main" id="{1D7E105B-DC14-4D42-8F23-4F34655F9415}"/>
                </a:ext>
              </a:extLst>
            </p:cNvPr>
            <p:cNvSpPr txBox="1">
              <a:spLocks/>
            </p:cNvSpPr>
            <p:nvPr/>
          </p:nvSpPr>
          <p:spPr>
            <a:xfrm>
              <a:off x="2594025" y="5254523"/>
              <a:ext cx="6705396" cy="90352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b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ctr" rtl="0" ea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7200"/>
                <a:buFont typeface="Roboto Medium"/>
                <a:buNone/>
                <a:defRPr sz="9600" b="1" i="0" u="sng" strike="noStrike" cap="none">
                  <a:solidFill>
                    <a:srgbClr val="FFFFFF"/>
                  </a:solidFill>
                  <a:latin typeface="Roboto"/>
                  <a:ea typeface="Roboto"/>
                  <a:cs typeface="Roboto"/>
                  <a:sym typeface="Roboto"/>
                </a:defRPr>
              </a:lvl1pPr>
              <a:lvl2pPr marR="0" lvl="1" algn="l" rtl="0" ea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6000"/>
                <a:buFont typeface="Roboto Medium"/>
                <a:buNone/>
                <a:defRPr sz="8000" b="0" i="0" u="sng" strike="noStrike" cap="none">
                  <a:solidFill>
                    <a:srgbClr val="FFFFFF"/>
                  </a:solidFill>
                  <a:latin typeface="Roboto Medium"/>
                  <a:ea typeface="Roboto Medium"/>
                  <a:cs typeface="Roboto Medium"/>
                  <a:sym typeface="Roboto Medium"/>
                </a:defRPr>
              </a:lvl2pPr>
              <a:lvl3pPr marR="0" lvl="2" algn="l" rtl="0" ea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6000"/>
                <a:buFont typeface="Roboto Medium"/>
                <a:buNone/>
                <a:defRPr sz="8000" b="0" i="0" u="sng" strike="noStrike" cap="none">
                  <a:solidFill>
                    <a:srgbClr val="FFFFFF"/>
                  </a:solidFill>
                  <a:latin typeface="Roboto Medium"/>
                  <a:ea typeface="Roboto Medium"/>
                  <a:cs typeface="Roboto Medium"/>
                  <a:sym typeface="Roboto Medium"/>
                </a:defRPr>
              </a:lvl3pPr>
              <a:lvl4pPr marR="0" lvl="3" algn="l" rtl="0" ea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6000"/>
                <a:buFont typeface="Roboto Medium"/>
                <a:buNone/>
                <a:defRPr sz="8000" b="0" i="0" u="sng" strike="noStrike" cap="none">
                  <a:solidFill>
                    <a:srgbClr val="FFFFFF"/>
                  </a:solidFill>
                  <a:latin typeface="Roboto Medium"/>
                  <a:ea typeface="Roboto Medium"/>
                  <a:cs typeface="Roboto Medium"/>
                  <a:sym typeface="Roboto Medium"/>
                </a:defRPr>
              </a:lvl4pPr>
              <a:lvl5pPr marR="0" lvl="4" algn="l" rtl="0" ea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6000"/>
                <a:buFont typeface="Roboto Medium"/>
                <a:buNone/>
                <a:defRPr sz="8000" b="0" i="0" u="sng" strike="noStrike" cap="none">
                  <a:solidFill>
                    <a:srgbClr val="FFFFFF"/>
                  </a:solidFill>
                  <a:latin typeface="Roboto Medium"/>
                  <a:ea typeface="Roboto Medium"/>
                  <a:cs typeface="Roboto Medium"/>
                  <a:sym typeface="Roboto Medium"/>
                </a:defRPr>
              </a:lvl5pPr>
              <a:lvl6pPr marR="0" lvl="5" algn="l" rtl="0" ea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6000"/>
                <a:buFont typeface="Roboto Medium"/>
                <a:buNone/>
                <a:defRPr sz="8000" b="0" i="0" u="sng" strike="noStrike" cap="none">
                  <a:solidFill>
                    <a:srgbClr val="FFFFFF"/>
                  </a:solidFill>
                  <a:latin typeface="Roboto Medium"/>
                  <a:ea typeface="Roboto Medium"/>
                  <a:cs typeface="Roboto Medium"/>
                  <a:sym typeface="Roboto Medium"/>
                </a:defRPr>
              </a:lvl6pPr>
              <a:lvl7pPr marR="0" lvl="6" algn="l" rtl="0" ea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6000"/>
                <a:buFont typeface="Roboto Medium"/>
                <a:buNone/>
                <a:defRPr sz="8000" b="0" i="0" u="sng" strike="noStrike" cap="none">
                  <a:solidFill>
                    <a:srgbClr val="FFFFFF"/>
                  </a:solidFill>
                  <a:latin typeface="Roboto Medium"/>
                  <a:ea typeface="Roboto Medium"/>
                  <a:cs typeface="Roboto Medium"/>
                  <a:sym typeface="Roboto Medium"/>
                </a:defRPr>
              </a:lvl7pPr>
              <a:lvl8pPr marR="0" lvl="7" algn="l" rtl="0" ea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6000"/>
                <a:buFont typeface="Roboto Medium"/>
                <a:buNone/>
                <a:defRPr sz="8000" b="0" i="0" u="sng" strike="noStrike" cap="none">
                  <a:solidFill>
                    <a:srgbClr val="FFFFFF"/>
                  </a:solidFill>
                  <a:latin typeface="Roboto Medium"/>
                  <a:ea typeface="Roboto Medium"/>
                  <a:cs typeface="Roboto Medium"/>
                  <a:sym typeface="Roboto Medium"/>
                </a:defRPr>
              </a:lvl8pPr>
              <a:lvl9pPr marR="0" lvl="8" algn="l" rtl="0" ea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6000"/>
                <a:buFont typeface="Roboto Medium"/>
                <a:buNone/>
                <a:defRPr sz="8000" b="0" i="0" u="sng" strike="noStrike" cap="none">
                  <a:solidFill>
                    <a:srgbClr val="FFFFFF"/>
                  </a:solidFill>
                  <a:latin typeface="Roboto Medium"/>
                  <a:ea typeface="Roboto Medium"/>
                  <a:cs typeface="Roboto Medium"/>
                  <a:sym typeface="Roboto Medium"/>
                </a:defRPr>
              </a:lvl9pPr>
            </a:lstStyle>
            <a:p>
              <a:r>
                <a:rPr lang="en-US" sz="2800" u="none">
                  <a:solidFill>
                    <a:schemeClr val="accent5"/>
                  </a:solidFill>
                </a:rPr>
                <a:t>Insta-Recipe</a:t>
              </a:r>
            </a:p>
          </p:txBody>
        </p:sp>
        <p:pic>
          <p:nvPicPr>
            <p:cNvPr id="60" name="Graphic 59" descr="Chef Hat outline">
              <a:extLst>
                <a:ext uri="{FF2B5EF4-FFF2-40B4-BE49-F238E27FC236}">
                  <a16:creationId xmlns:a16="http://schemas.microsoft.com/office/drawing/2014/main" id="{B96DAD22-A9CA-CF43-AE2D-6404B88B27EB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p:blipFill>
          <p:spPr>
            <a:xfrm>
              <a:off x="5489523" y="4167127"/>
              <a:ext cx="914400" cy="91440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6664190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134B17D3-60EA-F14C-951E-8DF6FFBEBBDD}"/>
              </a:ext>
            </a:extLst>
          </p:cNvPr>
          <p:cNvSpPr/>
          <p:nvPr/>
        </p:nvSpPr>
        <p:spPr>
          <a:xfrm>
            <a:off x="0" y="1385767"/>
            <a:ext cx="12192000" cy="2043233"/>
          </a:xfrm>
          <a:prstGeom prst="rect">
            <a:avLst/>
          </a:prstGeom>
          <a:solidFill>
            <a:srgbClr val="193441"/>
          </a:solidFill>
          <a:ln>
            <a:solidFill>
              <a:srgbClr val="19344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B19F5EE-AD5C-B446-B22F-362C48C27EAB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9446941" y="6495740"/>
            <a:ext cx="2743200" cy="365125"/>
          </a:xfrm>
        </p:spPr>
        <p:txBody>
          <a:bodyPr/>
          <a:lstStyle/>
          <a:p>
            <a:fld id="{841F6FF3-F43A-6246-B559-B57933611B21}" type="slidenum">
              <a:rPr lang="en-US" smtClean="0"/>
              <a:t>21</a:t>
            </a:fld>
            <a:endParaRPr lang="en-US"/>
          </a:p>
        </p:txBody>
      </p:sp>
      <p:sp>
        <p:nvSpPr>
          <p:cNvPr id="7" name="Title 7">
            <a:extLst>
              <a:ext uri="{FF2B5EF4-FFF2-40B4-BE49-F238E27FC236}">
                <a16:creationId xmlns:a16="http://schemas.microsoft.com/office/drawing/2014/main" id="{33DF9F44-A72E-3546-8B9F-6DC2EE8052DF}"/>
              </a:ext>
            </a:extLst>
          </p:cNvPr>
          <p:cNvSpPr txBox="1">
            <a:spLocks/>
          </p:cNvSpPr>
          <p:nvPr/>
        </p:nvSpPr>
        <p:spPr>
          <a:xfrm>
            <a:off x="1603800" y="622167"/>
            <a:ext cx="8984400" cy="763600"/>
          </a:xfrm>
          <a:prstGeom prst="rect">
            <a:avLst/>
          </a:prstGeom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/>
            <a:r>
              <a:rPr lang="en-US" sz="4000" b="1">
                <a:solidFill>
                  <a:srgbClr val="193441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Solutions</a:t>
            </a:r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7D470D37-9845-524A-A204-BC963DA6EEEB}"/>
              </a:ext>
            </a:extLst>
          </p:cNvPr>
          <p:cNvGrpSpPr/>
          <p:nvPr/>
        </p:nvGrpSpPr>
        <p:grpSpPr>
          <a:xfrm>
            <a:off x="3694471" y="1684838"/>
            <a:ext cx="5636744" cy="1597200"/>
            <a:chOff x="3694471" y="1552608"/>
            <a:chExt cx="5636744" cy="1597200"/>
          </a:xfrm>
        </p:grpSpPr>
        <p:sp>
          <p:nvSpPr>
            <p:cNvPr id="8" name="Google Shape;217;p39">
              <a:extLst>
                <a:ext uri="{FF2B5EF4-FFF2-40B4-BE49-F238E27FC236}">
                  <a16:creationId xmlns:a16="http://schemas.microsoft.com/office/drawing/2014/main" id="{F4D1E05A-F0FB-D74D-A259-D725E042EF54}"/>
                </a:ext>
              </a:extLst>
            </p:cNvPr>
            <p:cNvSpPr txBox="1">
              <a:spLocks/>
            </p:cNvSpPr>
            <p:nvPr/>
          </p:nvSpPr>
          <p:spPr>
            <a:xfrm>
              <a:off x="3694471" y="2155808"/>
              <a:ext cx="5636744" cy="994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21900" tIns="121900" rIns="121900" bIns="121900" anchor="t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ctr" rtl="0" ea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858585"/>
                </a:buClr>
                <a:buSzPts val="1200"/>
                <a:buFont typeface="Roboto"/>
                <a:buNone/>
                <a:defRPr sz="1600" b="0" i="0" u="none" strike="noStrike" cap="none">
                  <a:solidFill>
                    <a:srgbClr val="858585"/>
                  </a:solidFill>
                  <a:latin typeface="Roboto"/>
                  <a:ea typeface="Roboto"/>
                  <a:cs typeface="Roboto"/>
                  <a:sym typeface="Roboto"/>
                </a:defRPr>
              </a:lvl1pPr>
              <a:lvl2pPr marR="0" lvl="1" algn="ctr" rtl="0" ea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200"/>
                <a:buFont typeface="Roboto Medium"/>
                <a:buNone/>
                <a:defRPr sz="1600" b="0" i="0" u="none" strike="noStrike" cap="none">
                  <a:solidFill>
                    <a:srgbClr val="3E606F"/>
                  </a:solidFill>
                  <a:latin typeface="Roboto Medium"/>
                  <a:ea typeface="Roboto Medium"/>
                  <a:cs typeface="Roboto Medium"/>
                  <a:sym typeface="Roboto Medium"/>
                </a:defRPr>
              </a:lvl2pPr>
              <a:lvl3pPr marR="0" lvl="2" algn="ctr" rtl="0" ea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200"/>
                <a:buFont typeface="Roboto Medium"/>
                <a:buNone/>
                <a:defRPr sz="1600" b="0" i="0" u="none" strike="noStrike" cap="none">
                  <a:solidFill>
                    <a:srgbClr val="3E606F"/>
                  </a:solidFill>
                  <a:latin typeface="Roboto Medium"/>
                  <a:ea typeface="Roboto Medium"/>
                  <a:cs typeface="Roboto Medium"/>
                  <a:sym typeface="Roboto Medium"/>
                </a:defRPr>
              </a:lvl3pPr>
              <a:lvl4pPr marR="0" lvl="3" algn="ctr" rtl="0" ea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200"/>
                <a:buFont typeface="Roboto Medium"/>
                <a:buNone/>
                <a:defRPr sz="1600" b="0" i="0" u="none" strike="noStrike" cap="none">
                  <a:solidFill>
                    <a:srgbClr val="3E606F"/>
                  </a:solidFill>
                  <a:latin typeface="Roboto Medium"/>
                  <a:ea typeface="Roboto Medium"/>
                  <a:cs typeface="Roboto Medium"/>
                  <a:sym typeface="Roboto Medium"/>
                </a:defRPr>
              </a:lvl4pPr>
              <a:lvl5pPr marR="0" lvl="4" algn="ctr" rtl="0" ea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200"/>
                <a:buFont typeface="Roboto Medium"/>
                <a:buNone/>
                <a:defRPr sz="1600" b="0" i="0" u="none" strike="noStrike" cap="none">
                  <a:solidFill>
                    <a:srgbClr val="3E606F"/>
                  </a:solidFill>
                  <a:latin typeface="Roboto Medium"/>
                  <a:ea typeface="Roboto Medium"/>
                  <a:cs typeface="Roboto Medium"/>
                  <a:sym typeface="Roboto Medium"/>
                </a:defRPr>
              </a:lvl5pPr>
              <a:lvl6pPr marR="0" lvl="5" algn="ctr" rtl="0" ea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200"/>
                <a:buFont typeface="Roboto Medium"/>
                <a:buNone/>
                <a:defRPr sz="1600" b="0" i="0" u="none" strike="noStrike" cap="none">
                  <a:solidFill>
                    <a:srgbClr val="3E606F"/>
                  </a:solidFill>
                  <a:latin typeface="Roboto Medium"/>
                  <a:ea typeface="Roboto Medium"/>
                  <a:cs typeface="Roboto Medium"/>
                  <a:sym typeface="Roboto Medium"/>
                </a:defRPr>
              </a:lvl6pPr>
              <a:lvl7pPr marR="0" lvl="6" algn="ctr" rtl="0" ea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200"/>
                <a:buFont typeface="Roboto Medium"/>
                <a:buNone/>
                <a:defRPr sz="1600" b="0" i="0" u="none" strike="noStrike" cap="none">
                  <a:solidFill>
                    <a:srgbClr val="3E606F"/>
                  </a:solidFill>
                  <a:latin typeface="Roboto Medium"/>
                  <a:ea typeface="Roboto Medium"/>
                  <a:cs typeface="Roboto Medium"/>
                  <a:sym typeface="Roboto Medium"/>
                </a:defRPr>
              </a:lvl7pPr>
              <a:lvl8pPr marR="0" lvl="7" algn="ctr" rtl="0" ea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200"/>
                <a:buFont typeface="Roboto Medium"/>
                <a:buNone/>
                <a:defRPr sz="1600" b="0" i="0" u="none" strike="noStrike" cap="none">
                  <a:solidFill>
                    <a:srgbClr val="3E606F"/>
                  </a:solidFill>
                  <a:latin typeface="Roboto Medium"/>
                  <a:ea typeface="Roboto Medium"/>
                  <a:cs typeface="Roboto Medium"/>
                  <a:sym typeface="Roboto Medium"/>
                </a:defRPr>
              </a:lvl8pPr>
              <a:lvl9pPr marR="0" lvl="8" algn="ctr" rtl="0" ea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200"/>
                <a:buFont typeface="Roboto Medium"/>
                <a:buNone/>
                <a:defRPr sz="1600" b="0" i="0" u="none" strike="noStrike" cap="none">
                  <a:solidFill>
                    <a:srgbClr val="3E606F"/>
                  </a:solidFill>
                  <a:latin typeface="Roboto Medium"/>
                  <a:ea typeface="Roboto Medium"/>
                  <a:cs typeface="Roboto Medium"/>
                  <a:sym typeface="Roboto Medium"/>
                </a:defRPr>
              </a:lvl9pPr>
            </a:lstStyle>
            <a:p>
              <a:pPr algn="l"/>
              <a:r>
                <a:rPr lang="en-US">
                  <a:solidFill>
                    <a:schemeClr val="bg1"/>
                  </a:solidFill>
                </a:rPr>
                <a:t>A data-driven, shared value experience, to help shoppers experience a hub of new products and recipes </a:t>
              </a:r>
            </a:p>
          </p:txBody>
        </p:sp>
        <p:sp>
          <p:nvSpPr>
            <p:cNvPr id="9" name="Google Shape;224;p39">
              <a:extLst>
                <a:ext uri="{FF2B5EF4-FFF2-40B4-BE49-F238E27FC236}">
                  <a16:creationId xmlns:a16="http://schemas.microsoft.com/office/drawing/2014/main" id="{47B28CF1-0E99-884D-AB40-994AE5A7FB5E}"/>
                </a:ext>
              </a:extLst>
            </p:cNvPr>
            <p:cNvSpPr txBox="1">
              <a:spLocks/>
            </p:cNvSpPr>
            <p:nvPr/>
          </p:nvSpPr>
          <p:spPr>
            <a:xfrm>
              <a:off x="4796410" y="1552608"/>
              <a:ext cx="4228497" cy="603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21900" tIns="121900" rIns="121900" bIns="121900" anchor="b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ctr" rtl="0" ea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A5B7C6"/>
                </a:buClr>
                <a:buSzPts val="1800"/>
                <a:buFont typeface="Roboto Medium"/>
                <a:buNone/>
                <a:defRPr sz="2400" b="1" i="0" u="none" strike="noStrike" cap="none">
                  <a:solidFill>
                    <a:srgbClr val="A5B7C6"/>
                  </a:solidFill>
                  <a:latin typeface="Roboto"/>
                  <a:ea typeface="Roboto"/>
                  <a:cs typeface="Roboto"/>
                  <a:sym typeface="Roboto"/>
                </a:defRPr>
              </a:lvl1pPr>
              <a:lvl2pPr marR="0" lvl="1" algn="ctr" rtl="0" ea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800"/>
                <a:buFont typeface="Roboto Medium"/>
                <a:buNone/>
                <a:defRPr sz="3200" b="0" i="0" u="none" strike="noStrike" cap="none">
                  <a:solidFill>
                    <a:schemeClr val="dk1"/>
                  </a:solidFill>
                  <a:latin typeface="Roboto Medium"/>
                  <a:ea typeface="Roboto Medium"/>
                  <a:cs typeface="Roboto Medium"/>
                  <a:sym typeface="Roboto Medium"/>
                </a:defRPr>
              </a:lvl2pPr>
              <a:lvl3pPr marR="0" lvl="2" algn="ctr" rtl="0" ea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800"/>
                <a:buFont typeface="Roboto Medium"/>
                <a:buNone/>
                <a:defRPr sz="3200" b="0" i="0" u="none" strike="noStrike" cap="none">
                  <a:solidFill>
                    <a:schemeClr val="dk1"/>
                  </a:solidFill>
                  <a:latin typeface="Roboto Medium"/>
                  <a:ea typeface="Roboto Medium"/>
                  <a:cs typeface="Roboto Medium"/>
                  <a:sym typeface="Roboto Medium"/>
                </a:defRPr>
              </a:lvl3pPr>
              <a:lvl4pPr marR="0" lvl="3" algn="ctr" rtl="0" ea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800"/>
                <a:buFont typeface="Roboto Medium"/>
                <a:buNone/>
                <a:defRPr sz="3200" b="0" i="0" u="none" strike="noStrike" cap="none">
                  <a:solidFill>
                    <a:schemeClr val="dk1"/>
                  </a:solidFill>
                  <a:latin typeface="Roboto Medium"/>
                  <a:ea typeface="Roboto Medium"/>
                  <a:cs typeface="Roboto Medium"/>
                  <a:sym typeface="Roboto Medium"/>
                </a:defRPr>
              </a:lvl4pPr>
              <a:lvl5pPr marR="0" lvl="4" algn="ctr" rtl="0" ea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800"/>
                <a:buFont typeface="Roboto Medium"/>
                <a:buNone/>
                <a:defRPr sz="3200" b="0" i="0" u="none" strike="noStrike" cap="none">
                  <a:solidFill>
                    <a:schemeClr val="dk1"/>
                  </a:solidFill>
                  <a:latin typeface="Roboto Medium"/>
                  <a:ea typeface="Roboto Medium"/>
                  <a:cs typeface="Roboto Medium"/>
                  <a:sym typeface="Roboto Medium"/>
                </a:defRPr>
              </a:lvl5pPr>
              <a:lvl6pPr marR="0" lvl="5" algn="ctr" rtl="0" ea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800"/>
                <a:buFont typeface="Roboto Medium"/>
                <a:buNone/>
                <a:defRPr sz="3200" b="0" i="0" u="none" strike="noStrike" cap="none">
                  <a:solidFill>
                    <a:schemeClr val="dk1"/>
                  </a:solidFill>
                  <a:latin typeface="Roboto Medium"/>
                  <a:ea typeface="Roboto Medium"/>
                  <a:cs typeface="Roboto Medium"/>
                  <a:sym typeface="Roboto Medium"/>
                </a:defRPr>
              </a:lvl6pPr>
              <a:lvl7pPr marR="0" lvl="6" algn="ctr" rtl="0" ea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800"/>
                <a:buFont typeface="Roboto Medium"/>
                <a:buNone/>
                <a:defRPr sz="3200" b="0" i="0" u="none" strike="noStrike" cap="none">
                  <a:solidFill>
                    <a:schemeClr val="dk1"/>
                  </a:solidFill>
                  <a:latin typeface="Roboto Medium"/>
                  <a:ea typeface="Roboto Medium"/>
                  <a:cs typeface="Roboto Medium"/>
                  <a:sym typeface="Roboto Medium"/>
                </a:defRPr>
              </a:lvl7pPr>
              <a:lvl8pPr marR="0" lvl="7" algn="ctr" rtl="0" ea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800"/>
                <a:buFont typeface="Roboto Medium"/>
                <a:buNone/>
                <a:defRPr sz="3200" b="0" i="0" u="none" strike="noStrike" cap="none">
                  <a:solidFill>
                    <a:schemeClr val="dk1"/>
                  </a:solidFill>
                  <a:latin typeface="Roboto Medium"/>
                  <a:ea typeface="Roboto Medium"/>
                  <a:cs typeface="Roboto Medium"/>
                  <a:sym typeface="Roboto Medium"/>
                </a:defRPr>
              </a:lvl8pPr>
              <a:lvl9pPr marR="0" lvl="8" algn="ctr" rtl="0" ea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800"/>
                <a:buFont typeface="Roboto Medium"/>
                <a:buNone/>
                <a:defRPr sz="3200" b="0" i="0" u="none" strike="noStrike" cap="none">
                  <a:solidFill>
                    <a:schemeClr val="dk1"/>
                  </a:solidFill>
                  <a:latin typeface="Roboto Medium"/>
                  <a:ea typeface="Roboto Medium"/>
                  <a:cs typeface="Roboto Medium"/>
                  <a:sym typeface="Roboto Medium"/>
                </a:defRPr>
              </a:lvl9pPr>
            </a:lstStyle>
            <a:p>
              <a:pPr algn="l"/>
              <a:endParaRPr lang="en-CA"/>
            </a:p>
          </p:txBody>
        </p:sp>
      </p:grpSp>
      <p:grpSp>
        <p:nvGrpSpPr>
          <p:cNvPr id="23" name="Group 22">
            <a:extLst>
              <a:ext uri="{FF2B5EF4-FFF2-40B4-BE49-F238E27FC236}">
                <a16:creationId xmlns:a16="http://schemas.microsoft.com/office/drawing/2014/main" id="{3ADFBAB4-C81A-7540-970F-6CC11ADB7D7A}"/>
              </a:ext>
            </a:extLst>
          </p:cNvPr>
          <p:cNvGrpSpPr/>
          <p:nvPr/>
        </p:nvGrpSpPr>
        <p:grpSpPr>
          <a:xfrm>
            <a:off x="348695" y="6382430"/>
            <a:ext cx="10603050" cy="291710"/>
            <a:chOff x="348695" y="6382430"/>
            <a:chExt cx="10603050" cy="291710"/>
          </a:xfrm>
        </p:grpSpPr>
        <p:sp>
          <p:nvSpPr>
            <p:cNvPr id="24" name="Rectangle: Rounded Corners 3">
              <a:extLst>
                <a:ext uri="{FF2B5EF4-FFF2-40B4-BE49-F238E27FC236}">
                  <a16:creationId xmlns:a16="http://schemas.microsoft.com/office/drawing/2014/main" id="{C212D7C2-5CB0-6E49-B849-A62CD5B94E6C}"/>
                </a:ext>
              </a:extLst>
            </p:cNvPr>
            <p:cNvSpPr/>
            <p:nvPr/>
          </p:nvSpPr>
          <p:spPr>
            <a:xfrm>
              <a:off x="348695" y="6382430"/>
              <a:ext cx="1356826" cy="291710"/>
            </a:xfrm>
            <a:prstGeom prst="roundRect">
              <a:avLst/>
            </a:prstGeom>
            <a:ln/>
          </p:spPr>
          <p:style>
            <a:lnRef idx="2">
              <a:schemeClr val="accent3"/>
            </a:lnRef>
            <a:fillRef idx="1">
              <a:schemeClr val="lt1"/>
            </a:fillRef>
            <a:effectRef idx="0">
              <a:schemeClr val="accent3"/>
            </a:effectRef>
            <a:fontRef idx="minor">
              <a:schemeClr val="dk1"/>
            </a:fontRef>
          </p:style>
          <p:txBody>
            <a:bodyPr lIns="121920" tIns="60960" rIns="121920" bIns="60960" rtlCol="0" anchor="ctr"/>
            <a:lstStyle/>
            <a:p>
              <a:pPr algn="ctr"/>
              <a:r>
                <a:rPr lang="en-US" sz="1200">
                  <a:latin typeface="Roboto" panose="02000000000000000000" pitchFamily="2" charset="0"/>
                  <a:ea typeface="Roboto" panose="02000000000000000000" pitchFamily="2" charset="0"/>
                  <a:cs typeface="Arial"/>
                </a:rPr>
                <a:t>Introduction</a:t>
              </a:r>
            </a:p>
          </p:txBody>
        </p:sp>
        <p:sp>
          <p:nvSpPr>
            <p:cNvPr id="25" name="Rectangle: Rounded Corners 27">
              <a:extLst>
                <a:ext uri="{FF2B5EF4-FFF2-40B4-BE49-F238E27FC236}">
                  <a16:creationId xmlns:a16="http://schemas.microsoft.com/office/drawing/2014/main" id="{F95C569F-FDD7-554E-821B-FBB9DEE31B33}"/>
                </a:ext>
              </a:extLst>
            </p:cNvPr>
            <p:cNvSpPr/>
            <p:nvPr/>
          </p:nvSpPr>
          <p:spPr>
            <a:xfrm>
              <a:off x="1889732" y="6382430"/>
              <a:ext cx="1356826" cy="291710"/>
            </a:xfrm>
            <a:prstGeom prst="roundRect">
              <a:avLst/>
            </a:prstGeom>
            <a:ln/>
          </p:spPr>
          <p:style>
            <a:lnRef idx="2">
              <a:schemeClr val="accent3"/>
            </a:lnRef>
            <a:fillRef idx="1">
              <a:schemeClr val="lt1"/>
            </a:fillRef>
            <a:effectRef idx="0">
              <a:schemeClr val="accent3"/>
            </a:effectRef>
            <a:fontRef idx="minor">
              <a:schemeClr val="dk1"/>
            </a:fontRef>
          </p:style>
          <p:txBody>
            <a:bodyPr lIns="121920" tIns="60960" rIns="121920" bIns="60960" rtlCol="0" anchor="ctr"/>
            <a:lstStyle/>
            <a:p>
              <a:pPr algn="ctr"/>
              <a:r>
                <a:rPr lang="en-US" sz="1200">
                  <a:solidFill>
                    <a:schemeClr val="tx1"/>
                  </a:solidFill>
                  <a:latin typeface="Roboto" panose="02000000000000000000" pitchFamily="2" charset="0"/>
                  <a:ea typeface="Roboto" panose="02000000000000000000" pitchFamily="2" charset="0"/>
                  <a:cs typeface="Arial"/>
                </a:rPr>
                <a:t>Key Issues</a:t>
              </a:r>
            </a:p>
          </p:txBody>
        </p:sp>
        <p:sp>
          <p:nvSpPr>
            <p:cNvPr id="26" name="Rectangle: Rounded Corners 28">
              <a:extLst>
                <a:ext uri="{FF2B5EF4-FFF2-40B4-BE49-F238E27FC236}">
                  <a16:creationId xmlns:a16="http://schemas.microsoft.com/office/drawing/2014/main" id="{5043848B-A33B-114E-9EEB-44EBB0AED538}"/>
                </a:ext>
              </a:extLst>
            </p:cNvPr>
            <p:cNvSpPr/>
            <p:nvPr/>
          </p:nvSpPr>
          <p:spPr>
            <a:xfrm>
              <a:off x="3430769" y="6382430"/>
              <a:ext cx="1356826" cy="291710"/>
            </a:xfrm>
            <a:prstGeom prst="roundRect">
              <a:avLst/>
            </a:prstGeom>
            <a:ln/>
          </p:spPr>
          <p:style>
            <a:lnRef idx="2">
              <a:schemeClr val="accent3"/>
            </a:lnRef>
            <a:fillRef idx="1">
              <a:schemeClr val="lt1"/>
            </a:fillRef>
            <a:effectRef idx="0">
              <a:schemeClr val="accent3"/>
            </a:effectRef>
            <a:fontRef idx="minor">
              <a:schemeClr val="dk1"/>
            </a:fontRef>
          </p:style>
          <p:txBody>
            <a:bodyPr lIns="121920" tIns="60960" rIns="121920" bIns="60960" rtlCol="0" anchor="ctr"/>
            <a:lstStyle/>
            <a:p>
              <a:pPr algn="ctr"/>
              <a:r>
                <a:rPr lang="en-US" sz="1200">
                  <a:solidFill>
                    <a:schemeClr val="tx1"/>
                  </a:solidFill>
                  <a:latin typeface="Roboto" panose="02000000000000000000" pitchFamily="2" charset="0"/>
                  <a:ea typeface="Roboto" panose="02000000000000000000" pitchFamily="2" charset="0"/>
                  <a:cs typeface="Arial"/>
                </a:rPr>
                <a:t>Analysis</a:t>
              </a:r>
            </a:p>
          </p:txBody>
        </p:sp>
        <p:sp>
          <p:nvSpPr>
            <p:cNvPr id="27" name="Rectangle: Rounded Corners 29">
              <a:extLst>
                <a:ext uri="{FF2B5EF4-FFF2-40B4-BE49-F238E27FC236}">
                  <a16:creationId xmlns:a16="http://schemas.microsoft.com/office/drawing/2014/main" id="{1F5F05EB-17D3-034B-A133-FF89B3730228}"/>
                </a:ext>
              </a:extLst>
            </p:cNvPr>
            <p:cNvSpPr/>
            <p:nvPr/>
          </p:nvSpPr>
          <p:spPr>
            <a:xfrm>
              <a:off x="6512843" y="6382430"/>
              <a:ext cx="1356826" cy="291710"/>
            </a:xfrm>
            <a:prstGeom prst="roundRect">
              <a:avLst/>
            </a:prstGeom>
            <a:ln/>
          </p:spPr>
          <p:style>
            <a:lnRef idx="2">
              <a:schemeClr val="accent3"/>
            </a:lnRef>
            <a:fillRef idx="1">
              <a:schemeClr val="lt1"/>
            </a:fillRef>
            <a:effectRef idx="0">
              <a:schemeClr val="accent3"/>
            </a:effectRef>
            <a:fontRef idx="minor">
              <a:schemeClr val="dk1"/>
            </a:fontRef>
          </p:style>
          <p:txBody>
            <a:bodyPr lIns="121920" tIns="60960" rIns="121920" bIns="60960" rtlCol="0" anchor="ctr"/>
            <a:lstStyle/>
            <a:p>
              <a:pPr algn="ctr"/>
              <a:r>
                <a:rPr lang="en-US" sz="1200">
                  <a:solidFill>
                    <a:schemeClr val="tx1"/>
                  </a:solidFill>
                  <a:latin typeface="Roboto" panose="02000000000000000000" pitchFamily="2" charset="0"/>
                  <a:ea typeface="Roboto" panose="02000000000000000000" pitchFamily="2" charset="0"/>
                  <a:cs typeface="Arial"/>
                </a:rPr>
                <a:t>Solution</a:t>
              </a:r>
            </a:p>
          </p:txBody>
        </p:sp>
        <p:sp>
          <p:nvSpPr>
            <p:cNvPr id="28" name="Rectangle: Rounded Corners 30">
              <a:extLst>
                <a:ext uri="{FF2B5EF4-FFF2-40B4-BE49-F238E27FC236}">
                  <a16:creationId xmlns:a16="http://schemas.microsoft.com/office/drawing/2014/main" id="{2F259BC3-438C-5C45-93AB-503AD5012DA7}"/>
                </a:ext>
              </a:extLst>
            </p:cNvPr>
            <p:cNvSpPr/>
            <p:nvPr/>
          </p:nvSpPr>
          <p:spPr>
            <a:xfrm>
              <a:off x="8053880" y="6382430"/>
              <a:ext cx="1356826" cy="291710"/>
            </a:xfrm>
            <a:prstGeom prst="roundRect">
              <a:avLst/>
            </a:prstGeom>
            <a:noFill/>
            <a:ln>
              <a:solidFill>
                <a:srgbClr val="78909C"/>
              </a:solidFill>
            </a:ln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lIns="121920" tIns="60960" rIns="121920" bIns="60960" rtlCol="0" anchor="ctr"/>
            <a:lstStyle/>
            <a:p>
              <a:pPr algn="ctr"/>
              <a:r>
                <a:rPr lang="en-US" sz="1200">
                  <a:solidFill>
                    <a:schemeClr val="tx1"/>
                  </a:solidFill>
                  <a:latin typeface="Roboto" panose="02000000000000000000" pitchFamily="2" charset="0"/>
                  <a:ea typeface="Roboto" panose="02000000000000000000" pitchFamily="2" charset="0"/>
                  <a:cs typeface="Arial"/>
                </a:rPr>
                <a:t>Implementation</a:t>
              </a:r>
            </a:p>
          </p:txBody>
        </p:sp>
        <p:sp>
          <p:nvSpPr>
            <p:cNvPr id="29" name="Rectangle: Rounded Corners 29">
              <a:extLst>
                <a:ext uri="{FF2B5EF4-FFF2-40B4-BE49-F238E27FC236}">
                  <a16:creationId xmlns:a16="http://schemas.microsoft.com/office/drawing/2014/main" id="{8F514BCE-9729-D143-8363-D78E56DFE215}"/>
                </a:ext>
              </a:extLst>
            </p:cNvPr>
            <p:cNvSpPr/>
            <p:nvPr/>
          </p:nvSpPr>
          <p:spPr>
            <a:xfrm>
              <a:off x="4971806" y="6382430"/>
              <a:ext cx="1356826" cy="291710"/>
            </a:xfrm>
            <a:prstGeom prst="roundRect">
              <a:avLst/>
            </a:prstGeom>
            <a:solidFill>
              <a:srgbClr val="78909C"/>
            </a:solidFill>
            <a:ln/>
          </p:spPr>
          <p:style>
            <a:lnRef idx="2">
              <a:schemeClr val="accent3"/>
            </a:lnRef>
            <a:fillRef idx="1">
              <a:schemeClr val="lt1"/>
            </a:fillRef>
            <a:effectRef idx="0">
              <a:schemeClr val="accent3"/>
            </a:effectRef>
            <a:fontRef idx="minor">
              <a:schemeClr val="dk1"/>
            </a:fontRef>
          </p:style>
          <p:txBody>
            <a:bodyPr lIns="121920" tIns="60960" rIns="121920" bIns="60960" rtlCol="0" anchor="ctr"/>
            <a:lstStyle/>
            <a:p>
              <a:pPr algn="ctr"/>
              <a:r>
                <a:rPr lang="en-US" sz="1200">
                  <a:solidFill>
                    <a:schemeClr val="bg1"/>
                  </a:solidFill>
                  <a:latin typeface="Roboto" panose="02000000000000000000" pitchFamily="2" charset="0"/>
                  <a:ea typeface="Roboto" panose="02000000000000000000" pitchFamily="2" charset="0"/>
                  <a:cs typeface="Arial"/>
                </a:rPr>
                <a:t>Opportunities</a:t>
              </a:r>
            </a:p>
          </p:txBody>
        </p:sp>
        <p:sp>
          <p:nvSpPr>
            <p:cNvPr id="30" name="Rectangle: Rounded Corners 29">
              <a:extLst>
                <a:ext uri="{FF2B5EF4-FFF2-40B4-BE49-F238E27FC236}">
                  <a16:creationId xmlns:a16="http://schemas.microsoft.com/office/drawing/2014/main" id="{83E6C4FB-4E3C-904A-8079-4EB85C248CC8}"/>
                </a:ext>
              </a:extLst>
            </p:cNvPr>
            <p:cNvSpPr/>
            <p:nvPr/>
          </p:nvSpPr>
          <p:spPr>
            <a:xfrm>
              <a:off x="9594919" y="6382430"/>
              <a:ext cx="1356826" cy="291710"/>
            </a:xfrm>
            <a:prstGeom prst="roundRect">
              <a:avLst/>
            </a:prstGeom>
            <a:noFill/>
            <a:ln/>
          </p:spPr>
          <p:style>
            <a:lnRef idx="2">
              <a:schemeClr val="accent3"/>
            </a:lnRef>
            <a:fillRef idx="1">
              <a:schemeClr val="lt1"/>
            </a:fillRef>
            <a:effectRef idx="0">
              <a:schemeClr val="accent3"/>
            </a:effectRef>
            <a:fontRef idx="minor">
              <a:schemeClr val="dk1"/>
            </a:fontRef>
          </p:style>
          <p:txBody>
            <a:bodyPr lIns="121920" tIns="60960" rIns="121920" bIns="60960" rtlCol="0" anchor="ctr"/>
            <a:lstStyle/>
            <a:p>
              <a:pPr algn="ctr"/>
              <a:r>
                <a:rPr lang="en-US" sz="1200">
                  <a:solidFill>
                    <a:schemeClr val="tx1"/>
                  </a:solidFill>
                  <a:latin typeface="Roboto" panose="02000000000000000000" pitchFamily="2" charset="0"/>
                  <a:ea typeface="Roboto" panose="02000000000000000000" pitchFamily="2" charset="0"/>
                  <a:cs typeface="Arial"/>
                </a:rPr>
                <a:t>Risks</a:t>
              </a:r>
            </a:p>
          </p:txBody>
        </p:sp>
      </p:grpSp>
      <p:grpSp>
        <p:nvGrpSpPr>
          <p:cNvPr id="18" name="Group 17">
            <a:extLst>
              <a:ext uri="{FF2B5EF4-FFF2-40B4-BE49-F238E27FC236}">
                <a16:creationId xmlns:a16="http://schemas.microsoft.com/office/drawing/2014/main" id="{43D3E208-1C2B-3349-B2AD-B113E449EAE8}"/>
              </a:ext>
            </a:extLst>
          </p:cNvPr>
          <p:cNvGrpSpPr/>
          <p:nvPr/>
        </p:nvGrpSpPr>
        <p:grpSpPr>
          <a:xfrm>
            <a:off x="2889523" y="1490882"/>
            <a:ext cx="6705396" cy="914400"/>
            <a:chOff x="2917753" y="4303200"/>
            <a:chExt cx="6705396" cy="914400"/>
          </a:xfrm>
        </p:grpSpPr>
        <p:sp>
          <p:nvSpPr>
            <p:cNvPr id="19" name="Title 5">
              <a:extLst>
                <a:ext uri="{FF2B5EF4-FFF2-40B4-BE49-F238E27FC236}">
                  <a16:creationId xmlns:a16="http://schemas.microsoft.com/office/drawing/2014/main" id="{BB855087-9365-E349-BAB4-B5F1F38EAB82}"/>
                </a:ext>
              </a:extLst>
            </p:cNvPr>
            <p:cNvSpPr txBox="1">
              <a:spLocks/>
            </p:cNvSpPr>
            <p:nvPr/>
          </p:nvSpPr>
          <p:spPr>
            <a:xfrm>
              <a:off x="2917753" y="4314073"/>
              <a:ext cx="6705396" cy="90352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b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ctr" rtl="0" ea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7200"/>
                <a:buFont typeface="Roboto Medium"/>
                <a:buNone/>
                <a:defRPr sz="9600" b="1" i="0" u="sng" strike="noStrike" cap="none">
                  <a:solidFill>
                    <a:srgbClr val="FFFFFF"/>
                  </a:solidFill>
                  <a:latin typeface="Roboto"/>
                  <a:ea typeface="Roboto"/>
                  <a:cs typeface="Roboto"/>
                  <a:sym typeface="Roboto"/>
                </a:defRPr>
              </a:lvl1pPr>
              <a:lvl2pPr marR="0" lvl="1" algn="l" rtl="0" ea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6000"/>
                <a:buFont typeface="Roboto Medium"/>
                <a:buNone/>
                <a:defRPr sz="8000" b="0" i="0" u="sng" strike="noStrike" cap="none">
                  <a:solidFill>
                    <a:srgbClr val="FFFFFF"/>
                  </a:solidFill>
                  <a:latin typeface="Roboto Medium"/>
                  <a:ea typeface="Roboto Medium"/>
                  <a:cs typeface="Roboto Medium"/>
                  <a:sym typeface="Roboto Medium"/>
                </a:defRPr>
              </a:lvl2pPr>
              <a:lvl3pPr marR="0" lvl="2" algn="l" rtl="0" ea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6000"/>
                <a:buFont typeface="Roboto Medium"/>
                <a:buNone/>
                <a:defRPr sz="8000" b="0" i="0" u="sng" strike="noStrike" cap="none">
                  <a:solidFill>
                    <a:srgbClr val="FFFFFF"/>
                  </a:solidFill>
                  <a:latin typeface="Roboto Medium"/>
                  <a:ea typeface="Roboto Medium"/>
                  <a:cs typeface="Roboto Medium"/>
                  <a:sym typeface="Roboto Medium"/>
                </a:defRPr>
              </a:lvl3pPr>
              <a:lvl4pPr marR="0" lvl="3" algn="l" rtl="0" ea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6000"/>
                <a:buFont typeface="Roboto Medium"/>
                <a:buNone/>
                <a:defRPr sz="8000" b="0" i="0" u="sng" strike="noStrike" cap="none">
                  <a:solidFill>
                    <a:srgbClr val="FFFFFF"/>
                  </a:solidFill>
                  <a:latin typeface="Roboto Medium"/>
                  <a:ea typeface="Roboto Medium"/>
                  <a:cs typeface="Roboto Medium"/>
                  <a:sym typeface="Roboto Medium"/>
                </a:defRPr>
              </a:lvl4pPr>
              <a:lvl5pPr marR="0" lvl="4" algn="l" rtl="0" ea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6000"/>
                <a:buFont typeface="Roboto Medium"/>
                <a:buNone/>
                <a:defRPr sz="8000" b="0" i="0" u="sng" strike="noStrike" cap="none">
                  <a:solidFill>
                    <a:srgbClr val="FFFFFF"/>
                  </a:solidFill>
                  <a:latin typeface="Roboto Medium"/>
                  <a:ea typeface="Roboto Medium"/>
                  <a:cs typeface="Roboto Medium"/>
                  <a:sym typeface="Roboto Medium"/>
                </a:defRPr>
              </a:lvl5pPr>
              <a:lvl6pPr marR="0" lvl="5" algn="l" rtl="0" ea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6000"/>
                <a:buFont typeface="Roboto Medium"/>
                <a:buNone/>
                <a:defRPr sz="8000" b="0" i="0" u="sng" strike="noStrike" cap="none">
                  <a:solidFill>
                    <a:srgbClr val="FFFFFF"/>
                  </a:solidFill>
                  <a:latin typeface="Roboto Medium"/>
                  <a:ea typeface="Roboto Medium"/>
                  <a:cs typeface="Roboto Medium"/>
                  <a:sym typeface="Roboto Medium"/>
                </a:defRPr>
              </a:lvl6pPr>
              <a:lvl7pPr marR="0" lvl="6" algn="l" rtl="0" ea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6000"/>
                <a:buFont typeface="Roboto Medium"/>
                <a:buNone/>
                <a:defRPr sz="8000" b="0" i="0" u="sng" strike="noStrike" cap="none">
                  <a:solidFill>
                    <a:srgbClr val="FFFFFF"/>
                  </a:solidFill>
                  <a:latin typeface="Roboto Medium"/>
                  <a:ea typeface="Roboto Medium"/>
                  <a:cs typeface="Roboto Medium"/>
                  <a:sym typeface="Roboto Medium"/>
                </a:defRPr>
              </a:lvl7pPr>
              <a:lvl8pPr marR="0" lvl="7" algn="l" rtl="0" ea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6000"/>
                <a:buFont typeface="Roboto Medium"/>
                <a:buNone/>
                <a:defRPr sz="8000" b="0" i="0" u="sng" strike="noStrike" cap="none">
                  <a:solidFill>
                    <a:srgbClr val="FFFFFF"/>
                  </a:solidFill>
                  <a:latin typeface="Roboto Medium"/>
                  <a:ea typeface="Roboto Medium"/>
                  <a:cs typeface="Roboto Medium"/>
                  <a:sym typeface="Roboto Medium"/>
                </a:defRPr>
              </a:lvl8pPr>
              <a:lvl9pPr marR="0" lvl="8" algn="l" rtl="0" ea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6000"/>
                <a:buFont typeface="Roboto Medium"/>
                <a:buNone/>
                <a:defRPr sz="8000" b="0" i="0" u="sng" strike="noStrike" cap="none">
                  <a:solidFill>
                    <a:srgbClr val="FFFFFF"/>
                  </a:solidFill>
                  <a:latin typeface="Roboto Medium"/>
                  <a:ea typeface="Roboto Medium"/>
                  <a:cs typeface="Roboto Medium"/>
                  <a:sym typeface="Roboto Medium"/>
                </a:defRPr>
              </a:lvl9pPr>
            </a:lstStyle>
            <a:p>
              <a:r>
                <a:rPr lang="en-US" sz="2800" u="none">
                  <a:solidFill>
                    <a:schemeClr val="accent5"/>
                  </a:solidFill>
                </a:rPr>
                <a:t>Insta-Recipe</a:t>
              </a:r>
            </a:p>
          </p:txBody>
        </p:sp>
        <p:pic>
          <p:nvPicPr>
            <p:cNvPr id="20" name="Graphic 19" descr="Chef Hat outline">
              <a:extLst>
                <a:ext uri="{FF2B5EF4-FFF2-40B4-BE49-F238E27FC236}">
                  <a16:creationId xmlns:a16="http://schemas.microsoft.com/office/drawing/2014/main" id="{BAE5838A-FD4A-D44A-A95F-0F23E30DE171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4399936" y="4303200"/>
              <a:ext cx="914400" cy="91440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95467052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134B17D3-60EA-F14C-951E-8DF6FFBEBBDD}"/>
              </a:ext>
            </a:extLst>
          </p:cNvPr>
          <p:cNvSpPr/>
          <p:nvPr/>
        </p:nvSpPr>
        <p:spPr>
          <a:xfrm>
            <a:off x="0" y="1385767"/>
            <a:ext cx="12192000" cy="2043233"/>
          </a:xfrm>
          <a:prstGeom prst="rect">
            <a:avLst/>
          </a:prstGeom>
          <a:solidFill>
            <a:srgbClr val="193441"/>
          </a:solidFill>
          <a:ln>
            <a:solidFill>
              <a:srgbClr val="19344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B88AC63-F339-E94F-9BE3-F024FD4ABB6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3000" y="3645867"/>
            <a:ext cx="5090000" cy="763600"/>
          </a:xfrm>
        </p:spPr>
        <p:txBody>
          <a:bodyPr/>
          <a:lstStyle/>
          <a:p>
            <a:r>
              <a:rPr lang="en-US"/>
              <a:t>Pros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33114078-28C9-D14E-B41F-63E02DA28705}"/>
              </a:ext>
            </a:extLst>
          </p:cNvPr>
          <p:cNvSpPr>
            <a:spLocks noGrp="1"/>
          </p:cNvSpPr>
          <p:nvPr>
            <p:ph type="title" idx="2"/>
          </p:nvPr>
        </p:nvSpPr>
        <p:spPr/>
        <p:txBody>
          <a:bodyPr/>
          <a:lstStyle/>
          <a:p>
            <a:r>
              <a:rPr lang="en-US"/>
              <a:t>Cons</a:t>
            </a: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312A653B-ED9B-BF45-9145-CEAD6DE63BB9}"/>
              </a:ext>
            </a:extLst>
          </p:cNvPr>
          <p:cNvSpPr>
            <a:spLocks noGrp="1"/>
          </p:cNvSpPr>
          <p:nvPr>
            <p:ph type="title" idx="3"/>
          </p:nvPr>
        </p:nvSpPr>
        <p:spPr>
          <a:xfrm>
            <a:off x="899800" y="4265050"/>
            <a:ext cx="4296400" cy="705793"/>
          </a:xfrm>
        </p:spPr>
        <p:txBody>
          <a:bodyPr/>
          <a:lstStyle/>
          <a:p>
            <a:r>
              <a:rPr lang="en-US" sz="1400"/>
              <a:t>Long-term growth potential</a:t>
            </a:r>
            <a:br>
              <a:rPr lang="en-US"/>
            </a:br>
            <a:br>
              <a:rPr lang="en-US"/>
            </a:br>
            <a:endParaRPr lang="en-US"/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3EFDFFFF-CCCF-1D44-85FA-96F6F21E89C7}"/>
              </a:ext>
            </a:extLst>
          </p:cNvPr>
          <p:cNvSpPr>
            <a:spLocks noGrp="1"/>
          </p:cNvSpPr>
          <p:nvPr>
            <p:ph type="title" idx="4"/>
          </p:nvPr>
        </p:nvSpPr>
        <p:spPr>
          <a:xfrm>
            <a:off x="6995800" y="4467800"/>
            <a:ext cx="4296400" cy="1553200"/>
          </a:xfrm>
        </p:spPr>
        <p:txBody>
          <a:bodyPr/>
          <a:lstStyle/>
          <a:p>
            <a:r>
              <a:rPr lang="en-US" sz="1400"/>
              <a:t>Dependent on external factors</a:t>
            </a:r>
            <a:br>
              <a:rPr lang="en-US" sz="1400"/>
            </a:br>
            <a:br>
              <a:rPr lang="en-US" sz="1400"/>
            </a:br>
            <a:r>
              <a:rPr lang="en-US" sz="1400"/>
              <a:t>May increase costs </a:t>
            </a:r>
            <a:br>
              <a:rPr lang="en-US" sz="1400"/>
            </a:br>
            <a:endParaRPr lang="en-US" sz="140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B19F5EE-AD5C-B446-B22F-362C48C27EAB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9446941" y="6495740"/>
            <a:ext cx="2743200" cy="365125"/>
          </a:xfrm>
        </p:spPr>
        <p:txBody>
          <a:bodyPr/>
          <a:lstStyle/>
          <a:p>
            <a:fld id="{841F6FF3-F43A-6246-B559-B57933611B21}" type="slidenum">
              <a:rPr lang="en-US" smtClean="0"/>
              <a:t>22</a:t>
            </a:fld>
            <a:endParaRPr lang="en-US"/>
          </a:p>
        </p:txBody>
      </p:sp>
      <p:sp>
        <p:nvSpPr>
          <p:cNvPr id="7" name="Title 7">
            <a:extLst>
              <a:ext uri="{FF2B5EF4-FFF2-40B4-BE49-F238E27FC236}">
                <a16:creationId xmlns:a16="http://schemas.microsoft.com/office/drawing/2014/main" id="{33DF9F44-A72E-3546-8B9F-6DC2EE8052DF}"/>
              </a:ext>
            </a:extLst>
          </p:cNvPr>
          <p:cNvSpPr txBox="1">
            <a:spLocks/>
          </p:cNvSpPr>
          <p:nvPr/>
        </p:nvSpPr>
        <p:spPr>
          <a:xfrm>
            <a:off x="1603800" y="622167"/>
            <a:ext cx="8984400" cy="763600"/>
          </a:xfrm>
          <a:prstGeom prst="rect">
            <a:avLst/>
          </a:prstGeom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/>
            <a:r>
              <a:rPr lang="en-US" sz="4000" b="1">
                <a:solidFill>
                  <a:srgbClr val="193441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Solutions</a:t>
            </a:r>
          </a:p>
        </p:txBody>
      </p:sp>
      <p:sp>
        <p:nvSpPr>
          <p:cNvPr id="24" name="Title 3">
            <a:extLst>
              <a:ext uri="{FF2B5EF4-FFF2-40B4-BE49-F238E27FC236}">
                <a16:creationId xmlns:a16="http://schemas.microsoft.com/office/drawing/2014/main" id="{06C00AF7-A45F-4147-B62B-F991F17E28FA}"/>
              </a:ext>
            </a:extLst>
          </p:cNvPr>
          <p:cNvSpPr txBox="1">
            <a:spLocks/>
          </p:cNvSpPr>
          <p:nvPr/>
        </p:nvSpPr>
        <p:spPr>
          <a:xfrm>
            <a:off x="899800" y="4743010"/>
            <a:ext cx="4296400" cy="10027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58585"/>
              </a:buClr>
              <a:buSzPts val="1400"/>
              <a:buFont typeface="Roboto"/>
              <a:buNone/>
              <a:defRPr sz="1867" b="0" i="0" u="none" strike="noStrike" cap="none">
                <a:solidFill>
                  <a:srgbClr val="858585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marR="0" lvl="1" algn="ctr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 Medium"/>
              <a:buNone/>
              <a:defRPr sz="1867" b="0" i="0" u="none" strike="noStrike" cap="none">
                <a:solidFill>
                  <a:srgbClr val="3E606F"/>
                </a:solidFill>
                <a:latin typeface="Roboto Medium"/>
                <a:ea typeface="Roboto Medium"/>
                <a:cs typeface="Roboto Medium"/>
                <a:sym typeface="Roboto Medium"/>
              </a:defRPr>
            </a:lvl2pPr>
            <a:lvl3pPr marR="0" lvl="2" algn="ctr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 Medium"/>
              <a:buNone/>
              <a:defRPr sz="1867" b="0" i="0" u="none" strike="noStrike" cap="none">
                <a:solidFill>
                  <a:srgbClr val="3E606F"/>
                </a:solidFill>
                <a:latin typeface="Roboto Medium"/>
                <a:ea typeface="Roboto Medium"/>
                <a:cs typeface="Roboto Medium"/>
                <a:sym typeface="Roboto Medium"/>
              </a:defRPr>
            </a:lvl3pPr>
            <a:lvl4pPr marR="0" lvl="3" algn="ctr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 Medium"/>
              <a:buNone/>
              <a:defRPr sz="1867" b="0" i="0" u="none" strike="noStrike" cap="none">
                <a:solidFill>
                  <a:srgbClr val="3E606F"/>
                </a:solidFill>
                <a:latin typeface="Roboto Medium"/>
                <a:ea typeface="Roboto Medium"/>
                <a:cs typeface="Roboto Medium"/>
                <a:sym typeface="Roboto Medium"/>
              </a:defRPr>
            </a:lvl4pPr>
            <a:lvl5pPr marR="0" lvl="4" algn="ctr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 Medium"/>
              <a:buNone/>
              <a:defRPr sz="1867" b="0" i="0" u="none" strike="noStrike" cap="none">
                <a:solidFill>
                  <a:srgbClr val="3E606F"/>
                </a:solidFill>
                <a:latin typeface="Roboto Medium"/>
                <a:ea typeface="Roboto Medium"/>
                <a:cs typeface="Roboto Medium"/>
                <a:sym typeface="Roboto Medium"/>
              </a:defRPr>
            </a:lvl5pPr>
            <a:lvl6pPr marR="0" lvl="5" algn="ctr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 Medium"/>
              <a:buNone/>
              <a:defRPr sz="1867" b="0" i="0" u="none" strike="noStrike" cap="none">
                <a:solidFill>
                  <a:srgbClr val="3E606F"/>
                </a:solidFill>
                <a:latin typeface="Roboto Medium"/>
                <a:ea typeface="Roboto Medium"/>
                <a:cs typeface="Roboto Medium"/>
                <a:sym typeface="Roboto Medium"/>
              </a:defRPr>
            </a:lvl6pPr>
            <a:lvl7pPr marR="0" lvl="6" algn="ctr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 Medium"/>
              <a:buNone/>
              <a:defRPr sz="1867" b="0" i="0" u="none" strike="noStrike" cap="none">
                <a:solidFill>
                  <a:srgbClr val="3E606F"/>
                </a:solidFill>
                <a:latin typeface="Roboto Medium"/>
                <a:ea typeface="Roboto Medium"/>
                <a:cs typeface="Roboto Medium"/>
                <a:sym typeface="Roboto Medium"/>
              </a:defRPr>
            </a:lvl7pPr>
            <a:lvl8pPr marR="0" lvl="7" algn="ctr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 Medium"/>
              <a:buNone/>
              <a:defRPr sz="1867" b="0" i="0" u="none" strike="noStrike" cap="none">
                <a:solidFill>
                  <a:srgbClr val="3E606F"/>
                </a:solidFill>
                <a:latin typeface="Roboto Medium"/>
                <a:ea typeface="Roboto Medium"/>
                <a:cs typeface="Roboto Medium"/>
                <a:sym typeface="Roboto Medium"/>
              </a:defRPr>
            </a:lvl8pPr>
            <a:lvl9pPr marR="0" lvl="8" algn="ctr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 Medium"/>
              <a:buNone/>
              <a:defRPr sz="1867" b="0" i="0" u="none" strike="noStrike" cap="none">
                <a:solidFill>
                  <a:srgbClr val="3E606F"/>
                </a:solidFill>
                <a:latin typeface="Roboto Medium"/>
                <a:ea typeface="Roboto Medium"/>
                <a:cs typeface="Roboto Medium"/>
                <a:sym typeface="Roboto Medium"/>
              </a:defRPr>
            </a:lvl9pPr>
          </a:lstStyle>
          <a:p>
            <a:r>
              <a:rPr lang="en-US" sz="1400"/>
              <a:t>Increases efficiency, reduces shopping time</a:t>
            </a:r>
          </a:p>
          <a:p>
            <a:endParaRPr lang="en-US" sz="1400"/>
          </a:p>
          <a:p>
            <a:r>
              <a:rPr lang="en-US" sz="1400"/>
              <a:t>Introduce customers to new products and recipes</a:t>
            </a:r>
            <a:br>
              <a:rPr lang="en-US"/>
            </a:br>
            <a:endParaRPr lang="en-US"/>
          </a:p>
        </p:txBody>
      </p:sp>
      <p:grpSp>
        <p:nvGrpSpPr>
          <p:cNvPr id="25" name="Group 24">
            <a:extLst>
              <a:ext uri="{FF2B5EF4-FFF2-40B4-BE49-F238E27FC236}">
                <a16:creationId xmlns:a16="http://schemas.microsoft.com/office/drawing/2014/main" id="{432FDBEA-77D4-5F4D-BD19-2E7599E2FF8D}"/>
              </a:ext>
            </a:extLst>
          </p:cNvPr>
          <p:cNvGrpSpPr/>
          <p:nvPr/>
        </p:nvGrpSpPr>
        <p:grpSpPr>
          <a:xfrm>
            <a:off x="348695" y="6382430"/>
            <a:ext cx="10603050" cy="291710"/>
            <a:chOff x="348695" y="6382430"/>
            <a:chExt cx="10603050" cy="291710"/>
          </a:xfrm>
        </p:grpSpPr>
        <p:sp>
          <p:nvSpPr>
            <p:cNvPr id="26" name="Rectangle: Rounded Corners 3">
              <a:extLst>
                <a:ext uri="{FF2B5EF4-FFF2-40B4-BE49-F238E27FC236}">
                  <a16:creationId xmlns:a16="http://schemas.microsoft.com/office/drawing/2014/main" id="{7150334E-C7B8-3D48-9A60-EEE09F71AB88}"/>
                </a:ext>
              </a:extLst>
            </p:cNvPr>
            <p:cNvSpPr/>
            <p:nvPr/>
          </p:nvSpPr>
          <p:spPr>
            <a:xfrm>
              <a:off x="348695" y="6382430"/>
              <a:ext cx="1356826" cy="291710"/>
            </a:xfrm>
            <a:prstGeom prst="roundRect">
              <a:avLst/>
            </a:prstGeom>
            <a:ln/>
          </p:spPr>
          <p:style>
            <a:lnRef idx="2">
              <a:schemeClr val="accent3"/>
            </a:lnRef>
            <a:fillRef idx="1">
              <a:schemeClr val="lt1"/>
            </a:fillRef>
            <a:effectRef idx="0">
              <a:schemeClr val="accent3"/>
            </a:effectRef>
            <a:fontRef idx="minor">
              <a:schemeClr val="dk1"/>
            </a:fontRef>
          </p:style>
          <p:txBody>
            <a:bodyPr lIns="121920" tIns="60960" rIns="121920" bIns="60960" rtlCol="0" anchor="ctr"/>
            <a:lstStyle/>
            <a:p>
              <a:pPr algn="ctr"/>
              <a:r>
                <a:rPr lang="en-US" sz="1200">
                  <a:latin typeface="Roboto" panose="02000000000000000000" pitchFamily="2" charset="0"/>
                  <a:ea typeface="Roboto" panose="02000000000000000000" pitchFamily="2" charset="0"/>
                  <a:cs typeface="Arial"/>
                </a:rPr>
                <a:t>Introduction</a:t>
              </a:r>
            </a:p>
          </p:txBody>
        </p:sp>
        <p:sp>
          <p:nvSpPr>
            <p:cNvPr id="27" name="Rectangle: Rounded Corners 27">
              <a:extLst>
                <a:ext uri="{FF2B5EF4-FFF2-40B4-BE49-F238E27FC236}">
                  <a16:creationId xmlns:a16="http://schemas.microsoft.com/office/drawing/2014/main" id="{074037B7-714C-EF48-A45B-C5E8E9355453}"/>
                </a:ext>
              </a:extLst>
            </p:cNvPr>
            <p:cNvSpPr/>
            <p:nvPr/>
          </p:nvSpPr>
          <p:spPr>
            <a:xfrm>
              <a:off x="1889732" y="6382430"/>
              <a:ext cx="1356826" cy="291710"/>
            </a:xfrm>
            <a:prstGeom prst="roundRect">
              <a:avLst/>
            </a:prstGeom>
            <a:ln/>
          </p:spPr>
          <p:style>
            <a:lnRef idx="2">
              <a:schemeClr val="accent3"/>
            </a:lnRef>
            <a:fillRef idx="1">
              <a:schemeClr val="lt1"/>
            </a:fillRef>
            <a:effectRef idx="0">
              <a:schemeClr val="accent3"/>
            </a:effectRef>
            <a:fontRef idx="minor">
              <a:schemeClr val="dk1"/>
            </a:fontRef>
          </p:style>
          <p:txBody>
            <a:bodyPr lIns="121920" tIns="60960" rIns="121920" bIns="60960" rtlCol="0" anchor="ctr"/>
            <a:lstStyle/>
            <a:p>
              <a:pPr algn="ctr"/>
              <a:r>
                <a:rPr lang="en-US" sz="1200">
                  <a:solidFill>
                    <a:schemeClr val="tx1"/>
                  </a:solidFill>
                  <a:latin typeface="Roboto" panose="02000000000000000000" pitchFamily="2" charset="0"/>
                  <a:ea typeface="Roboto" panose="02000000000000000000" pitchFamily="2" charset="0"/>
                  <a:cs typeface="Arial"/>
                </a:rPr>
                <a:t>Key Issues</a:t>
              </a:r>
            </a:p>
          </p:txBody>
        </p:sp>
        <p:sp>
          <p:nvSpPr>
            <p:cNvPr id="28" name="Rectangle: Rounded Corners 28">
              <a:extLst>
                <a:ext uri="{FF2B5EF4-FFF2-40B4-BE49-F238E27FC236}">
                  <a16:creationId xmlns:a16="http://schemas.microsoft.com/office/drawing/2014/main" id="{65F7FBF7-2570-9F49-8A55-EBBE3A50F0B3}"/>
                </a:ext>
              </a:extLst>
            </p:cNvPr>
            <p:cNvSpPr/>
            <p:nvPr/>
          </p:nvSpPr>
          <p:spPr>
            <a:xfrm>
              <a:off x="3430769" y="6382430"/>
              <a:ext cx="1356826" cy="291710"/>
            </a:xfrm>
            <a:prstGeom prst="roundRect">
              <a:avLst/>
            </a:prstGeom>
            <a:ln/>
          </p:spPr>
          <p:style>
            <a:lnRef idx="2">
              <a:schemeClr val="accent3"/>
            </a:lnRef>
            <a:fillRef idx="1">
              <a:schemeClr val="lt1"/>
            </a:fillRef>
            <a:effectRef idx="0">
              <a:schemeClr val="accent3"/>
            </a:effectRef>
            <a:fontRef idx="minor">
              <a:schemeClr val="dk1"/>
            </a:fontRef>
          </p:style>
          <p:txBody>
            <a:bodyPr lIns="121920" tIns="60960" rIns="121920" bIns="60960" rtlCol="0" anchor="ctr"/>
            <a:lstStyle/>
            <a:p>
              <a:pPr algn="ctr"/>
              <a:r>
                <a:rPr lang="en-US" sz="1200">
                  <a:solidFill>
                    <a:schemeClr val="tx1"/>
                  </a:solidFill>
                  <a:latin typeface="Roboto" panose="02000000000000000000" pitchFamily="2" charset="0"/>
                  <a:ea typeface="Roboto" panose="02000000000000000000" pitchFamily="2" charset="0"/>
                  <a:cs typeface="Arial"/>
                </a:rPr>
                <a:t>Analysis</a:t>
              </a:r>
            </a:p>
          </p:txBody>
        </p:sp>
        <p:sp>
          <p:nvSpPr>
            <p:cNvPr id="29" name="Rectangle: Rounded Corners 29">
              <a:extLst>
                <a:ext uri="{FF2B5EF4-FFF2-40B4-BE49-F238E27FC236}">
                  <a16:creationId xmlns:a16="http://schemas.microsoft.com/office/drawing/2014/main" id="{F44640CC-B020-D84C-8632-60CA72C46266}"/>
                </a:ext>
              </a:extLst>
            </p:cNvPr>
            <p:cNvSpPr/>
            <p:nvPr/>
          </p:nvSpPr>
          <p:spPr>
            <a:xfrm>
              <a:off x="6512843" y="6382430"/>
              <a:ext cx="1356826" cy="291710"/>
            </a:xfrm>
            <a:prstGeom prst="roundRect">
              <a:avLst/>
            </a:prstGeom>
            <a:ln/>
          </p:spPr>
          <p:style>
            <a:lnRef idx="2">
              <a:schemeClr val="accent3"/>
            </a:lnRef>
            <a:fillRef idx="1">
              <a:schemeClr val="lt1"/>
            </a:fillRef>
            <a:effectRef idx="0">
              <a:schemeClr val="accent3"/>
            </a:effectRef>
            <a:fontRef idx="minor">
              <a:schemeClr val="dk1"/>
            </a:fontRef>
          </p:style>
          <p:txBody>
            <a:bodyPr lIns="121920" tIns="60960" rIns="121920" bIns="60960" rtlCol="0" anchor="ctr"/>
            <a:lstStyle/>
            <a:p>
              <a:pPr algn="ctr"/>
              <a:r>
                <a:rPr lang="en-US" sz="1200">
                  <a:solidFill>
                    <a:schemeClr val="tx1"/>
                  </a:solidFill>
                  <a:latin typeface="Roboto" panose="02000000000000000000" pitchFamily="2" charset="0"/>
                  <a:ea typeface="Roboto" panose="02000000000000000000" pitchFamily="2" charset="0"/>
                  <a:cs typeface="Arial"/>
                </a:rPr>
                <a:t>Solution</a:t>
              </a:r>
            </a:p>
          </p:txBody>
        </p:sp>
        <p:sp>
          <p:nvSpPr>
            <p:cNvPr id="30" name="Rectangle: Rounded Corners 30">
              <a:extLst>
                <a:ext uri="{FF2B5EF4-FFF2-40B4-BE49-F238E27FC236}">
                  <a16:creationId xmlns:a16="http://schemas.microsoft.com/office/drawing/2014/main" id="{60D88143-7A5F-DA4B-8C0F-AF09C4F6CEE8}"/>
                </a:ext>
              </a:extLst>
            </p:cNvPr>
            <p:cNvSpPr/>
            <p:nvPr/>
          </p:nvSpPr>
          <p:spPr>
            <a:xfrm>
              <a:off x="8053880" y="6382430"/>
              <a:ext cx="1356826" cy="291710"/>
            </a:xfrm>
            <a:prstGeom prst="roundRect">
              <a:avLst/>
            </a:prstGeom>
            <a:noFill/>
            <a:ln>
              <a:solidFill>
                <a:srgbClr val="78909C"/>
              </a:solidFill>
            </a:ln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lIns="121920" tIns="60960" rIns="121920" bIns="60960" rtlCol="0" anchor="ctr"/>
            <a:lstStyle/>
            <a:p>
              <a:pPr algn="ctr"/>
              <a:r>
                <a:rPr lang="en-US" sz="1200">
                  <a:solidFill>
                    <a:schemeClr val="tx1"/>
                  </a:solidFill>
                  <a:latin typeface="Roboto" panose="02000000000000000000" pitchFamily="2" charset="0"/>
                  <a:ea typeface="Roboto" panose="02000000000000000000" pitchFamily="2" charset="0"/>
                  <a:cs typeface="Arial"/>
                </a:rPr>
                <a:t>Implementation</a:t>
              </a:r>
            </a:p>
          </p:txBody>
        </p:sp>
        <p:sp>
          <p:nvSpPr>
            <p:cNvPr id="31" name="Rectangle: Rounded Corners 29">
              <a:extLst>
                <a:ext uri="{FF2B5EF4-FFF2-40B4-BE49-F238E27FC236}">
                  <a16:creationId xmlns:a16="http://schemas.microsoft.com/office/drawing/2014/main" id="{E2CD4814-9175-084C-B23B-CE519AB4BEE5}"/>
                </a:ext>
              </a:extLst>
            </p:cNvPr>
            <p:cNvSpPr/>
            <p:nvPr/>
          </p:nvSpPr>
          <p:spPr>
            <a:xfrm>
              <a:off x="4971806" y="6382430"/>
              <a:ext cx="1356826" cy="291710"/>
            </a:xfrm>
            <a:prstGeom prst="roundRect">
              <a:avLst/>
            </a:prstGeom>
            <a:solidFill>
              <a:srgbClr val="78909C"/>
            </a:solidFill>
            <a:ln/>
          </p:spPr>
          <p:style>
            <a:lnRef idx="2">
              <a:schemeClr val="accent3"/>
            </a:lnRef>
            <a:fillRef idx="1">
              <a:schemeClr val="lt1"/>
            </a:fillRef>
            <a:effectRef idx="0">
              <a:schemeClr val="accent3"/>
            </a:effectRef>
            <a:fontRef idx="minor">
              <a:schemeClr val="dk1"/>
            </a:fontRef>
          </p:style>
          <p:txBody>
            <a:bodyPr lIns="121920" tIns="60960" rIns="121920" bIns="60960" rtlCol="0" anchor="ctr"/>
            <a:lstStyle/>
            <a:p>
              <a:pPr algn="ctr"/>
              <a:r>
                <a:rPr lang="en-US" sz="1200">
                  <a:solidFill>
                    <a:schemeClr val="bg1"/>
                  </a:solidFill>
                  <a:latin typeface="Roboto" panose="02000000000000000000" pitchFamily="2" charset="0"/>
                  <a:ea typeface="Roboto" panose="02000000000000000000" pitchFamily="2" charset="0"/>
                  <a:cs typeface="Arial"/>
                </a:rPr>
                <a:t>Opportunities</a:t>
              </a:r>
            </a:p>
          </p:txBody>
        </p:sp>
        <p:sp>
          <p:nvSpPr>
            <p:cNvPr id="32" name="Rectangle: Rounded Corners 29">
              <a:extLst>
                <a:ext uri="{FF2B5EF4-FFF2-40B4-BE49-F238E27FC236}">
                  <a16:creationId xmlns:a16="http://schemas.microsoft.com/office/drawing/2014/main" id="{A65191B3-C7EE-A44C-AA62-DD24AB1D6321}"/>
                </a:ext>
              </a:extLst>
            </p:cNvPr>
            <p:cNvSpPr/>
            <p:nvPr/>
          </p:nvSpPr>
          <p:spPr>
            <a:xfrm>
              <a:off x="9594919" y="6382430"/>
              <a:ext cx="1356826" cy="291710"/>
            </a:xfrm>
            <a:prstGeom prst="roundRect">
              <a:avLst/>
            </a:prstGeom>
            <a:noFill/>
            <a:ln/>
          </p:spPr>
          <p:style>
            <a:lnRef idx="2">
              <a:schemeClr val="accent3"/>
            </a:lnRef>
            <a:fillRef idx="1">
              <a:schemeClr val="lt1"/>
            </a:fillRef>
            <a:effectRef idx="0">
              <a:schemeClr val="accent3"/>
            </a:effectRef>
            <a:fontRef idx="minor">
              <a:schemeClr val="dk1"/>
            </a:fontRef>
          </p:style>
          <p:txBody>
            <a:bodyPr lIns="121920" tIns="60960" rIns="121920" bIns="60960" rtlCol="0" anchor="ctr"/>
            <a:lstStyle/>
            <a:p>
              <a:pPr algn="ctr"/>
              <a:r>
                <a:rPr lang="en-US" sz="1200">
                  <a:solidFill>
                    <a:schemeClr val="tx1"/>
                  </a:solidFill>
                  <a:latin typeface="Roboto" panose="02000000000000000000" pitchFamily="2" charset="0"/>
                  <a:ea typeface="Roboto" panose="02000000000000000000" pitchFamily="2" charset="0"/>
                  <a:cs typeface="Arial"/>
                </a:rPr>
                <a:t>Risks</a:t>
              </a:r>
            </a:p>
          </p:txBody>
        </p:sp>
      </p:grpSp>
      <p:grpSp>
        <p:nvGrpSpPr>
          <p:cNvPr id="33" name="Group 32">
            <a:extLst>
              <a:ext uri="{FF2B5EF4-FFF2-40B4-BE49-F238E27FC236}">
                <a16:creationId xmlns:a16="http://schemas.microsoft.com/office/drawing/2014/main" id="{CDAB29D9-46BF-B343-91BE-70918189A10F}"/>
              </a:ext>
            </a:extLst>
          </p:cNvPr>
          <p:cNvGrpSpPr/>
          <p:nvPr/>
        </p:nvGrpSpPr>
        <p:grpSpPr>
          <a:xfrm>
            <a:off x="2889523" y="1489943"/>
            <a:ext cx="6705396" cy="914400"/>
            <a:chOff x="2849756" y="4303200"/>
            <a:chExt cx="6705396" cy="914400"/>
          </a:xfrm>
        </p:grpSpPr>
        <p:sp>
          <p:nvSpPr>
            <p:cNvPr id="34" name="Title 5">
              <a:extLst>
                <a:ext uri="{FF2B5EF4-FFF2-40B4-BE49-F238E27FC236}">
                  <a16:creationId xmlns:a16="http://schemas.microsoft.com/office/drawing/2014/main" id="{35F519D2-A311-C84E-952D-4B0D898AB6BC}"/>
                </a:ext>
              </a:extLst>
            </p:cNvPr>
            <p:cNvSpPr txBox="1">
              <a:spLocks/>
            </p:cNvSpPr>
            <p:nvPr/>
          </p:nvSpPr>
          <p:spPr>
            <a:xfrm>
              <a:off x="2849756" y="4308637"/>
              <a:ext cx="6705396" cy="90352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b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ctr" rtl="0" ea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7200"/>
                <a:buFont typeface="Roboto Medium"/>
                <a:buNone/>
                <a:defRPr sz="9600" b="1" i="0" u="sng" strike="noStrike" cap="none">
                  <a:solidFill>
                    <a:srgbClr val="FFFFFF"/>
                  </a:solidFill>
                  <a:latin typeface="Roboto"/>
                  <a:ea typeface="Roboto"/>
                  <a:cs typeface="Roboto"/>
                  <a:sym typeface="Roboto"/>
                </a:defRPr>
              </a:lvl1pPr>
              <a:lvl2pPr marR="0" lvl="1" algn="l" rtl="0" ea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6000"/>
                <a:buFont typeface="Roboto Medium"/>
                <a:buNone/>
                <a:defRPr sz="8000" b="0" i="0" u="sng" strike="noStrike" cap="none">
                  <a:solidFill>
                    <a:srgbClr val="FFFFFF"/>
                  </a:solidFill>
                  <a:latin typeface="Roboto Medium"/>
                  <a:ea typeface="Roboto Medium"/>
                  <a:cs typeface="Roboto Medium"/>
                  <a:sym typeface="Roboto Medium"/>
                </a:defRPr>
              </a:lvl2pPr>
              <a:lvl3pPr marR="0" lvl="2" algn="l" rtl="0" ea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6000"/>
                <a:buFont typeface="Roboto Medium"/>
                <a:buNone/>
                <a:defRPr sz="8000" b="0" i="0" u="sng" strike="noStrike" cap="none">
                  <a:solidFill>
                    <a:srgbClr val="FFFFFF"/>
                  </a:solidFill>
                  <a:latin typeface="Roboto Medium"/>
                  <a:ea typeface="Roboto Medium"/>
                  <a:cs typeface="Roboto Medium"/>
                  <a:sym typeface="Roboto Medium"/>
                </a:defRPr>
              </a:lvl3pPr>
              <a:lvl4pPr marR="0" lvl="3" algn="l" rtl="0" ea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6000"/>
                <a:buFont typeface="Roboto Medium"/>
                <a:buNone/>
                <a:defRPr sz="8000" b="0" i="0" u="sng" strike="noStrike" cap="none">
                  <a:solidFill>
                    <a:srgbClr val="FFFFFF"/>
                  </a:solidFill>
                  <a:latin typeface="Roboto Medium"/>
                  <a:ea typeface="Roboto Medium"/>
                  <a:cs typeface="Roboto Medium"/>
                  <a:sym typeface="Roboto Medium"/>
                </a:defRPr>
              </a:lvl4pPr>
              <a:lvl5pPr marR="0" lvl="4" algn="l" rtl="0" ea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6000"/>
                <a:buFont typeface="Roboto Medium"/>
                <a:buNone/>
                <a:defRPr sz="8000" b="0" i="0" u="sng" strike="noStrike" cap="none">
                  <a:solidFill>
                    <a:srgbClr val="FFFFFF"/>
                  </a:solidFill>
                  <a:latin typeface="Roboto Medium"/>
                  <a:ea typeface="Roboto Medium"/>
                  <a:cs typeface="Roboto Medium"/>
                  <a:sym typeface="Roboto Medium"/>
                </a:defRPr>
              </a:lvl5pPr>
              <a:lvl6pPr marR="0" lvl="5" algn="l" rtl="0" ea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6000"/>
                <a:buFont typeface="Roboto Medium"/>
                <a:buNone/>
                <a:defRPr sz="8000" b="0" i="0" u="sng" strike="noStrike" cap="none">
                  <a:solidFill>
                    <a:srgbClr val="FFFFFF"/>
                  </a:solidFill>
                  <a:latin typeface="Roboto Medium"/>
                  <a:ea typeface="Roboto Medium"/>
                  <a:cs typeface="Roboto Medium"/>
                  <a:sym typeface="Roboto Medium"/>
                </a:defRPr>
              </a:lvl6pPr>
              <a:lvl7pPr marR="0" lvl="6" algn="l" rtl="0" ea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6000"/>
                <a:buFont typeface="Roboto Medium"/>
                <a:buNone/>
                <a:defRPr sz="8000" b="0" i="0" u="sng" strike="noStrike" cap="none">
                  <a:solidFill>
                    <a:srgbClr val="FFFFFF"/>
                  </a:solidFill>
                  <a:latin typeface="Roboto Medium"/>
                  <a:ea typeface="Roboto Medium"/>
                  <a:cs typeface="Roboto Medium"/>
                  <a:sym typeface="Roboto Medium"/>
                </a:defRPr>
              </a:lvl7pPr>
              <a:lvl8pPr marR="0" lvl="7" algn="l" rtl="0" ea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6000"/>
                <a:buFont typeface="Roboto Medium"/>
                <a:buNone/>
                <a:defRPr sz="8000" b="0" i="0" u="sng" strike="noStrike" cap="none">
                  <a:solidFill>
                    <a:srgbClr val="FFFFFF"/>
                  </a:solidFill>
                  <a:latin typeface="Roboto Medium"/>
                  <a:ea typeface="Roboto Medium"/>
                  <a:cs typeface="Roboto Medium"/>
                  <a:sym typeface="Roboto Medium"/>
                </a:defRPr>
              </a:lvl8pPr>
              <a:lvl9pPr marR="0" lvl="8" algn="l" rtl="0" ea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6000"/>
                <a:buFont typeface="Roboto Medium"/>
                <a:buNone/>
                <a:defRPr sz="8000" b="0" i="0" u="sng" strike="noStrike" cap="none">
                  <a:solidFill>
                    <a:srgbClr val="FFFFFF"/>
                  </a:solidFill>
                  <a:latin typeface="Roboto Medium"/>
                  <a:ea typeface="Roboto Medium"/>
                  <a:cs typeface="Roboto Medium"/>
                  <a:sym typeface="Roboto Medium"/>
                </a:defRPr>
              </a:lvl9pPr>
            </a:lstStyle>
            <a:p>
              <a:r>
                <a:rPr lang="en-US" sz="2800" u="none">
                  <a:solidFill>
                    <a:schemeClr val="accent5"/>
                  </a:solidFill>
                </a:rPr>
                <a:t>Insta-Recipe</a:t>
              </a:r>
            </a:p>
          </p:txBody>
        </p:sp>
        <p:pic>
          <p:nvPicPr>
            <p:cNvPr id="35" name="Graphic 34" descr="Chef Hat outline">
              <a:extLst>
                <a:ext uri="{FF2B5EF4-FFF2-40B4-BE49-F238E27FC236}">
                  <a16:creationId xmlns:a16="http://schemas.microsoft.com/office/drawing/2014/main" id="{88911035-2A7F-354D-A0F8-E2775904CFA8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4399936" y="4303200"/>
              <a:ext cx="914400" cy="914400"/>
            </a:xfrm>
            <a:prstGeom prst="rect">
              <a:avLst/>
            </a:prstGeom>
          </p:spPr>
        </p:pic>
      </p:grpSp>
      <p:sp>
        <p:nvSpPr>
          <p:cNvPr id="36" name="Google Shape;217;p39">
            <a:extLst>
              <a:ext uri="{FF2B5EF4-FFF2-40B4-BE49-F238E27FC236}">
                <a16:creationId xmlns:a16="http://schemas.microsoft.com/office/drawing/2014/main" id="{991D4318-BC47-4540-B117-0BA63623A01E}"/>
              </a:ext>
            </a:extLst>
          </p:cNvPr>
          <p:cNvSpPr txBox="1">
            <a:spLocks/>
          </p:cNvSpPr>
          <p:nvPr/>
        </p:nvSpPr>
        <p:spPr>
          <a:xfrm>
            <a:off x="3694471" y="2288038"/>
            <a:ext cx="5636744" cy="99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58585"/>
              </a:buClr>
              <a:buSzPts val="1200"/>
              <a:buFont typeface="Roboto"/>
              <a:buNone/>
              <a:defRPr sz="1600" b="0" i="0" u="none" strike="noStrike" cap="none">
                <a:solidFill>
                  <a:srgbClr val="858585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marR="0" lvl="1" algn="ctr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Roboto Medium"/>
              <a:buNone/>
              <a:defRPr sz="1600" b="0" i="0" u="none" strike="noStrike" cap="none">
                <a:solidFill>
                  <a:srgbClr val="3E606F"/>
                </a:solidFill>
                <a:latin typeface="Roboto Medium"/>
                <a:ea typeface="Roboto Medium"/>
                <a:cs typeface="Roboto Medium"/>
                <a:sym typeface="Roboto Medium"/>
              </a:defRPr>
            </a:lvl2pPr>
            <a:lvl3pPr marR="0" lvl="2" algn="ctr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Roboto Medium"/>
              <a:buNone/>
              <a:defRPr sz="1600" b="0" i="0" u="none" strike="noStrike" cap="none">
                <a:solidFill>
                  <a:srgbClr val="3E606F"/>
                </a:solidFill>
                <a:latin typeface="Roboto Medium"/>
                <a:ea typeface="Roboto Medium"/>
                <a:cs typeface="Roboto Medium"/>
                <a:sym typeface="Roboto Medium"/>
              </a:defRPr>
            </a:lvl3pPr>
            <a:lvl4pPr marR="0" lvl="3" algn="ctr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Roboto Medium"/>
              <a:buNone/>
              <a:defRPr sz="1600" b="0" i="0" u="none" strike="noStrike" cap="none">
                <a:solidFill>
                  <a:srgbClr val="3E606F"/>
                </a:solidFill>
                <a:latin typeface="Roboto Medium"/>
                <a:ea typeface="Roboto Medium"/>
                <a:cs typeface="Roboto Medium"/>
                <a:sym typeface="Roboto Medium"/>
              </a:defRPr>
            </a:lvl4pPr>
            <a:lvl5pPr marR="0" lvl="4" algn="ctr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Roboto Medium"/>
              <a:buNone/>
              <a:defRPr sz="1600" b="0" i="0" u="none" strike="noStrike" cap="none">
                <a:solidFill>
                  <a:srgbClr val="3E606F"/>
                </a:solidFill>
                <a:latin typeface="Roboto Medium"/>
                <a:ea typeface="Roboto Medium"/>
                <a:cs typeface="Roboto Medium"/>
                <a:sym typeface="Roboto Medium"/>
              </a:defRPr>
            </a:lvl5pPr>
            <a:lvl6pPr marR="0" lvl="5" algn="ctr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Roboto Medium"/>
              <a:buNone/>
              <a:defRPr sz="1600" b="0" i="0" u="none" strike="noStrike" cap="none">
                <a:solidFill>
                  <a:srgbClr val="3E606F"/>
                </a:solidFill>
                <a:latin typeface="Roboto Medium"/>
                <a:ea typeface="Roboto Medium"/>
                <a:cs typeface="Roboto Medium"/>
                <a:sym typeface="Roboto Medium"/>
              </a:defRPr>
            </a:lvl6pPr>
            <a:lvl7pPr marR="0" lvl="6" algn="ctr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Roboto Medium"/>
              <a:buNone/>
              <a:defRPr sz="1600" b="0" i="0" u="none" strike="noStrike" cap="none">
                <a:solidFill>
                  <a:srgbClr val="3E606F"/>
                </a:solidFill>
                <a:latin typeface="Roboto Medium"/>
                <a:ea typeface="Roboto Medium"/>
                <a:cs typeface="Roboto Medium"/>
                <a:sym typeface="Roboto Medium"/>
              </a:defRPr>
            </a:lvl7pPr>
            <a:lvl8pPr marR="0" lvl="7" algn="ctr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Roboto Medium"/>
              <a:buNone/>
              <a:defRPr sz="1600" b="0" i="0" u="none" strike="noStrike" cap="none">
                <a:solidFill>
                  <a:srgbClr val="3E606F"/>
                </a:solidFill>
                <a:latin typeface="Roboto Medium"/>
                <a:ea typeface="Roboto Medium"/>
                <a:cs typeface="Roboto Medium"/>
                <a:sym typeface="Roboto Medium"/>
              </a:defRPr>
            </a:lvl8pPr>
            <a:lvl9pPr marR="0" lvl="8" algn="ctr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Roboto Medium"/>
              <a:buNone/>
              <a:defRPr sz="1600" b="0" i="0" u="none" strike="noStrike" cap="none">
                <a:solidFill>
                  <a:srgbClr val="3E606F"/>
                </a:solidFill>
                <a:latin typeface="Roboto Medium"/>
                <a:ea typeface="Roboto Medium"/>
                <a:cs typeface="Roboto Medium"/>
                <a:sym typeface="Roboto Medium"/>
              </a:defRPr>
            </a:lvl9pPr>
          </a:lstStyle>
          <a:p>
            <a:pPr algn="l"/>
            <a:r>
              <a:rPr lang="en-US">
                <a:solidFill>
                  <a:schemeClr val="bg1"/>
                </a:solidFill>
              </a:rPr>
              <a:t>A data-driven, shared value experience, to help shoppers experience a hub of new products and recipes </a:t>
            </a:r>
          </a:p>
        </p:txBody>
      </p:sp>
    </p:spTree>
    <p:extLst>
      <p:ext uri="{BB962C8B-B14F-4D97-AF65-F5344CB8AC3E}">
        <p14:creationId xmlns:p14="http://schemas.microsoft.com/office/powerpoint/2010/main" val="75374686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>
            <a:extLst>
              <a:ext uri="{FF2B5EF4-FFF2-40B4-BE49-F238E27FC236}">
                <a16:creationId xmlns:a16="http://schemas.microsoft.com/office/drawing/2014/main" id="{9FFD56E7-DFBE-BE44-85D7-623742D2C939}"/>
              </a:ext>
            </a:extLst>
          </p:cNvPr>
          <p:cNvSpPr/>
          <p:nvPr/>
        </p:nvSpPr>
        <p:spPr>
          <a:xfrm>
            <a:off x="0" y="1385767"/>
            <a:ext cx="12192000" cy="2043233"/>
          </a:xfrm>
          <a:prstGeom prst="rect">
            <a:avLst/>
          </a:prstGeom>
          <a:solidFill>
            <a:srgbClr val="193441"/>
          </a:solidFill>
          <a:ln>
            <a:solidFill>
              <a:srgbClr val="19344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B19F5EE-AD5C-B446-B22F-362C48C27EAB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9446941" y="6495740"/>
            <a:ext cx="2743200" cy="365125"/>
          </a:xfrm>
        </p:spPr>
        <p:txBody>
          <a:bodyPr/>
          <a:lstStyle/>
          <a:p>
            <a:fld id="{841F6FF3-F43A-6246-B559-B57933611B21}" type="slidenum">
              <a:rPr lang="en-US" smtClean="0"/>
              <a:t>23</a:t>
            </a:fld>
            <a:endParaRPr lang="en-US"/>
          </a:p>
        </p:txBody>
      </p:sp>
      <p:sp>
        <p:nvSpPr>
          <p:cNvPr id="7" name="Title 7">
            <a:extLst>
              <a:ext uri="{FF2B5EF4-FFF2-40B4-BE49-F238E27FC236}">
                <a16:creationId xmlns:a16="http://schemas.microsoft.com/office/drawing/2014/main" id="{33DF9F44-A72E-3546-8B9F-6DC2EE8052DF}"/>
              </a:ext>
            </a:extLst>
          </p:cNvPr>
          <p:cNvSpPr txBox="1">
            <a:spLocks/>
          </p:cNvSpPr>
          <p:nvPr/>
        </p:nvSpPr>
        <p:spPr>
          <a:xfrm>
            <a:off x="1603800" y="622167"/>
            <a:ext cx="8984400" cy="763600"/>
          </a:xfrm>
          <a:prstGeom prst="rect">
            <a:avLst/>
          </a:prstGeom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/>
            <a:r>
              <a:rPr lang="en-US" sz="4000" b="1">
                <a:solidFill>
                  <a:srgbClr val="193441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Solutions</a:t>
            </a:r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7D470D37-9845-524A-A204-BC963DA6EEEB}"/>
              </a:ext>
            </a:extLst>
          </p:cNvPr>
          <p:cNvGrpSpPr/>
          <p:nvPr/>
        </p:nvGrpSpPr>
        <p:grpSpPr>
          <a:xfrm>
            <a:off x="4796410" y="1684838"/>
            <a:ext cx="5636744" cy="1481050"/>
            <a:chOff x="4796410" y="1552608"/>
            <a:chExt cx="5636744" cy="1481050"/>
          </a:xfrm>
        </p:grpSpPr>
        <p:sp>
          <p:nvSpPr>
            <p:cNvPr id="8" name="Google Shape;217;p39">
              <a:extLst>
                <a:ext uri="{FF2B5EF4-FFF2-40B4-BE49-F238E27FC236}">
                  <a16:creationId xmlns:a16="http://schemas.microsoft.com/office/drawing/2014/main" id="{F4D1E05A-F0FB-D74D-A259-D725E042EF54}"/>
                </a:ext>
              </a:extLst>
            </p:cNvPr>
            <p:cNvSpPr txBox="1">
              <a:spLocks/>
            </p:cNvSpPr>
            <p:nvPr/>
          </p:nvSpPr>
          <p:spPr>
            <a:xfrm>
              <a:off x="4796410" y="2039658"/>
              <a:ext cx="5636744" cy="994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21900" tIns="121900" rIns="121900" bIns="121900" anchor="t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ctr" rtl="0" ea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858585"/>
                </a:buClr>
                <a:buSzPts val="1200"/>
                <a:buFont typeface="Roboto"/>
                <a:buNone/>
                <a:defRPr sz="1600" b="0" i="0" u="none" strike="noStrike" cap="none">
                  <a:solidFill>
                    <a:srgbClr val="858585"/>
                  </a:solidFill>
                  <a:latin typeface="Roboto"/>
                  <a:ea typeface="Roboto"/>
                  <a:cs typeface="Roboto"/>
                  <a:sym typeface="Roboto"/>
                </a:defRPr>
              </a:lvl1pPr>
              <a:lvl2pPr marR="0" lvl="1" algn="ctr" rtl="0" ea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200"/>
                <a:buFont typeface="Roboto Medium"/>
                <a:buNone/>
                <a:defRPr sz="1600" b="0" i="0" u="none" strike="noStrike" cap="none">
                  <a:solidFill>
                    <a:srgbClr val="3E606F"/>
                  </a:solidFill>
                  <a:latin typeface="Roboto Medium"/>
                  <a:ea typeface="Roboto Medium"/>
                  <a:cs typeface="Roboto Medium"/>
                  <a:sym typeface="Roboto Medium"/>
                </a:defRPr>
              </a:lvl2pPr>
              <a:lvl3pPr marR="0" lvl="2" algn="ctr" rtl="0" ea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200"/>
                <a:buFont typeface="Roboto Medium"/>
                <a:buNone/>
                <a:defRPr sz="1600" b="0" i="0" u="none" strike="noStrike" cap="none">
                  <a:solidFill>
                    <a:srgbClr val="3E606F"/>
                  </a:solidFill>
                  <a:latin typeface="Roboto Medium"/>
                  <a:ea typeface="Roboto Medium"/>
                  <a:cs typeface="Roboto Medium"/>
                  <a:sym typeface="Roboto Medium"/>
                </a:defRPr>
              </a:lvl3pPr>
              <a:lvl4pPr marR="0" lvl="3" algn="ctr" rtl="0" ea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200"/>
                <a:buFont typeface="Roboto Medium"/>
                <a:buNone/>
                <a:defRPr sz="1600" b="0" i="0" u="none" strike="noStrike" cap="none">
                  <a:solidFill>
                    <a:srgbClr val="3E606F"/>
                  </a:solidFill>
                  <a:latin typeface="Roboto Medium"/>
                  <a:ea typeface="Roboto Medium"/>
                  <a:cs typeface="Roboto Medium"/>
                  <a:sym typeface="Roboto Medium"/>
                </a:defRPr>
              </a:lvl4pPr>
              <a:lvl5pPr marR="0" lvl="4" algn="ctr" rtl="0" ea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200"/>
                <a:buFont typeface="Roboto Medium"/>
                <a:buNone/>
                <a:defRPr sz="1600" b="0" i="0" u="none" strike="noStrike" cap="none">
                  <a:solidFill>
                    <a:srgbClr val="3E606F"/>
                  </a:solidFill>
                  <a:latin typeface="Roboto Medium"/>
                  <a:ea typeface="Roboto Medium"/>
                  <a:cs typeface="Roboto Medium"/>
                  <a:sym typeface="Roboto Medium"/>
                </a:defRPr>
              </a:lvl5pPr>
              <a:lvl6pPr marR="0" lvl="5" algn="ctr" rtl="0" ea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200"/>
                <a:buFont typeface="Roboto Medium"/>
                <a:buNone/>
                <a:defRPr sz="1600" b="0" i="0" u="none" strike="noStrike" cap="none">
                  <a:solidFill>
                    <a:srgbClr val="3E606F"/>
                  </a:solidFill>
                  <a:latin typeface="Roboto Medium"/>
                  <a:ea typeface="Roboto Medium"/>
                  <a:cs typeface="Roboto Medium"/>
                  <a:sym typeface="Roboto Medium"/>
                </a:defRPr>
              </a:lvl6pPr>
              <a:lvl7pPr marR="0" lvl="6" algn="ctr" rtl="0" ea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200"/>
                <a:buFont typeface="Roboto Medium"/>
                <a:buNone/>
                <a:defRPr sz="1600" b="0" i="0" u="none" strike="noStrike" cap="none">
                  <a:solidFill>
                    <a:srgbClr val="3E606F"/>
                  </a:solidFill>
                  <a:latin typeface="Roboto Medium"/>
                  <a:ea typeface="Roboto Medium"/>
                  <a:cs typeface="Roboto Medium"/>
                  <a:sym typeface="Roboto Medium"/>
                </a:defRPr>
              </a:lvl7pPr>
              <a:lvl8pPr marR="0" lvl="7" algn="ctr" rtl="0" ea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200"/>
                <a:buFont typeface="Roboto Medium"/>
                <a:buNone/>
                <a:defRPr sz="1600" b="0" i="0" u="none" strike="noStrike" cap="none">
                  <a:solidFill>
                    <a:srgbClr val="3E606F"/>
                  </a:solidFill>
                  <a:latin typeface="Roboto Medium"/>
                  <a:ea typeface="Roboto Medium"/>
                  <a:cs typeface="Roboto Medium"/>
                  <a:sym typeface="Roboto Medium"/>
                </a:defRPr>
              </a:lvl8pPr>
              <a:lvl9pPr marR="0" lvl="8" algn="ctr" rtl="0" ea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200"/>
                <a:buFont typeface="Roboto Medium"/>
                <a:buNone/>
                <a:defRPr sz="1600" b="0" i="0" u="none" strike="noStrike" cap="none">
                  <a:solidFill>
                    <a:srgbClr val="3E606F"/>
                  </a:solidFill>
                  <a:latin typeface="Roboto Medium"/>
                  <a:ea typeface="Roboto Medium"/>
                  <a:cs typeface="Roboto Medium"/>
                  <a:sym typeface="Roboto Medium"/>
                </a:defRPr>
              </a:lvl9pPr>
            </a:lstStyle>
            <a:p>
              <a:pPr algn="l"/>
              <a:r>
                <a:rPr lang="en-CA">
                  <a:solidFill>
                    <a:schemeClr val="bg1"/>
                  </a:solidFill>
                </a:rPr>
                <a:t>Instacart’s platform would be used by restaurants chefs and staff to stock ingredients </a:t>
              </a:r>
            </a:p>
          </p:txBody>
        </p:sp>
        <p:sp>
          <p:nvSpPr>
            <p:cNvPr id="9" name="Google Shape;224;p39">
              <a:extLst>
                <a:ext uri="{FF2B5EF4-FFF2-40B4-BE49-F238E27FC236}">
                  <a16:creationId xmlns:a16="http://schemas.microsoft.com/office/drawing/2014/main" id="{47B28CF1-0E99-884D-AB40-994AE5A7FB5E}"/>
                </a:ext>
              </a:extLst>
            </p:cNvPr>
            <p:cNvSpPr txBox="1">
              <a:spLocks/>
            </p:cNvSpPr>
            <p:nvPr/>
          </p:nvSpPr>
          <p:spPr>
            <a:xfrm>
              <a:off x="4796410" y="1552608"/>
              <a:ext cx="4228497" cy="603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21900" tIns="121900" rIns="121900" bIns="121900" anchor="b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ctr" rtl="0" ea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A5B7C6"/>
                </a:buClr>
                <a:buSzPts val="1800"/>
                <a:buFont typeface="Roboto Medium"/>
                <a:buNone/>
                <a:defRPr sz="2400" b="1" i="0" u="none" strike="noStrike" cap="none">
                  <a:solidFill>
                    <a:srgbClr val="A5B7C6"/>
                  </a:solidFill>
                  <a:latin typeface="Roboto"/>
                  <a:ea typeface="Roboto"/>
                  <a:cs typeface="Roboto"/>
                  <a:sym typeface="Roboto"/>
                </a:defRPr>
              </a:lvl1pPr>
              <a:lvl2pPr marR="0" lvl="1" algn="ctr" rtl="0" ea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800"/>
                <a:buFont typeface="Roboto Medium"/>
                <a:buNone/>
                <a:defRPr sz="3200" b="0" i="0" u="none" strike="noStrike" cap="none">
                  <a:solidFill>
                    <a:schemeClr val="dk1"/>
                  </a:solidFill>
                  <a:latin typeface="Roboto Medium"/>
                  <a:ea typeface="Roboto Medium"/>
                  <a:cs typeface="Roboto Medium"/>
                  <a:sym typeface="Roboto Medium"/>
                </a:defRPr>
              </a:lvl2pPr>
              <a:lvl3pPr marR="0" lvl="2" algn="ctr" rtl="0" ea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800"/>
                <a:buFont typeface="Roboto Medium"/>
                <a:buNone/>
                <a:defRPr sz="3200" b="0" i="0" u="none" strike="noStrike" cap="none">
                  <a:solidFill>
                    <a:schemeClr val="dk1"/>
                  </a:solidFill>
                  <a:latin typeface="Roboto Medium"/>
                  <a:ea typeface="Roboto Medium"/>
                  <a:cs typeface="Roboto Medium"/>
                  <a:sym typeface="Roboto Medium"/>
                </a:defRPr>
              </a:lvl3pPr>
              <a:lvl4pPr marR="0" lvl="3" algn="ctr" rtl="0" ea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800"/>
                <a:buFont typeface="Roboto Medium"/>
                <a:buNone/>
                <a:defRPr sz="3200" b="0" i="0" u="none" strike="noStrike" cap="none">
                  <a:solidFill>
                    <a:schemeClr val="dk1"/>
                  </a:solidFill>
                  <a:latin typeface="Roboto Medium"/>
                  <a:ea typeface="Roboto Medium"/>
                  <a:cs typeface="Roboto Medium"/>
                  <a:sym typeface="Roboto Medium"/>
                </a:defRPr>
              </a:lvl4pPr>
              <a:lvl5pPr marR="0" lvl="4" algn="ctr" rtl="0" ea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800"/>
                <a:buFont typeface="Roboto Medium"/>
                <a:buNone/>
                <a:defRPr sz="3200" b="0" i="0" u="none" strike="noStrike" cap="none">
                  <a:solidFill>
                    <a:schemeClr val="dk1"/>
                  </a:solidFill>
                  <a:latin typeface="Roboto Medium"/>
                  <a:ea typeface="Roboto Medium"/>
                  <a:cs typeface="Roboto Medium"/>
                  <a:sym typeface="Roboto Medium"/>
                </a:defRPr>
              </a:lvl5pPr>
              <a:lvl6pPr marR="0" lvl="5" algn="ctr" rtl="0" ea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800"/>
                <a:buFont typeface="Roboto Medium"/>
                <a:buNone/>
                <a:defRPr sz="3200" b="0" i="0" u="none" strike="noStrike" cap="none">
                  <a:solidFill>
                    <a:schemeClr val="dk1"/>
                  </a:solidFill>
                  <a:latin typeface="Roboto Medium"/>
                  <a:ea typeface="Roboto Medium"/>
                  <a:cs typeface="Roboto Medium"/>
                  <a:sym typeface="Roboto Medium"/>
                </a:defRPr>
              </a:lvl6pPr>
              <a:lvl7pPr marR="0" lvl="6" algn="ctr" rtl="0" ea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800"/>
                <a:buFont typeface="Roboto Medium"/>
                <a:buNone/>
                <a:defRPr sz="3200" b="0" i="0" u="none" strike="noStrike" cap="none">
                  <a:solidFill>
                    <a:schemeClr val="dk1"/>
                  </a:solidFill>
                  <a:latin typeface="Roboto Medium"/>
                  <a:ea typeface="Roboto Medium"/>
                  <a:cs typeface="Roboto Medium"/>
                  <a:sym typeface="Roboto Medium"/>
                </a:defRPr>
              </a:lvl7pPr>
              <a:lvl8pPr marR="0" lvl="7" algn="ctr" rtl="0" ea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800"/>
                <a:buFont typeface="Roboto Medium"/>
                <a:buNone/>
                <a:defRPr sz="3200" b="0" i="0" u="none" strike="noStrike" cap="none">
                  <a:solidFill>
                    <a:schemeClr val="dk1"/>
                  </a:solidFill>
                  <a:latin typeface="Roboto Medium"/>
                  <a:ea typeface="Roboto Medium"/>
                  <a:cs typeface="Roboto Medium"/>
                  <a:sym typeface="Roboto Medium"/>
                </a:defRPr>
              </a:lvl8pPr>
              <a:lvl9pPr marR="0" lvl="8" algn="ctr" rtl="0" ea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800"/>
                <a:buFont typeface="Roboto Medium"/>
                <a:buNone/>
                <a:defRPr sz="3200" b="0" i="0" u="none" strike="noStrike" cap="none">
                  <a:solidFill>
                    <a:schemeClr val="dk1"/>
                  </a:solidFill>
                  <a:latin typeface="Roboto Medium"/>
                  <a:ea typeface="Roboto Medium"/>
                  <a:cs typeface="Roboto Medium"/>
                  <a:sym typeface="Roboto Medium"/>
                </a:defRPr>
              </a:lvl9pPr>
            </a:lstStyle>
            <a:p>
              <a:pPr algn="l"/>
              <a:r>
                <a:rPr lang="en-CA"/>
                <a:t>Restaurant Suppliers</a:t>
              </a:r>
            </a:p>
          </p:txBody>
        </p:sp>
      </p:grpSp>
      <p:sp>
        <p:nvSpPr>
          <p:cNvPr id="3" name="Title 2">
            <a:extLst>
              <a:ext uri="{FF2B5EF4-FFF2-40B4-BE49-F238E27FC236}">
                <a16:creationId xmlns:a16="http://schemas.microsoft.com/office/drawing/2014/main" id="{AA4D0CCF-CBAD-7F41-938B-99680F718AD3}"/>
              </a:ext>
            </a:extLst>
          </p:cNvPr>
          <p:cNvSpPr>
            <a:spLocks noGrp="1"/>
          </p:cNvSpPr>
          <p:nvPr>
            <p:ph type="title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Title 10">
            <a:extLst>
              <a:ext uri="{FF2B5EF4-FFF2-40B4-BE49-F238E27FC236}">
                <a16:creationId xmlns:a16="http://schemas.microsoft.com/office/drawing/2014/main" id="{3A0A05CF-DCA9-5D4C-92CD-AA59CEE488CA}"/>
              </a:ext>
            </a:extLst>
          </p:cNvPr>
          <p:cNvSpPr>
            <a:spLocks noGrp="1"/>
          </p:cNvSpPr>
          <p:nvPr>
            <p:ph type="title" idx="4"/>
          </p:nvPr>
        </p:nvSpPr>
        <p:spPr/>
        <p:txBody>
          <a:bodyPr/>
          <a:lstStyle/>
          <a:p>
            <a:endParaRPr lang="en-US"/>
          </a:p>
        </p:txBody>
      </p:sp>
      <p:grpSp>
        <p:nvGrpSpPr>
          <p:cNvPr id="27" name="Group 26">
            <a:extLst>
              <a:ext uri="{FF2B5EF4-FFF2-40B4-BE49-F238E27FC236}">
                <a16:creationId xmlns:a16="http://schemas.microsoft.com/office/drawing/2014/main" id="{A74037BA-45E7-0349-B8B6-38E90CC3AC1B}"/>
              </a:ext>
            </a:extLst>
          </p:cNvPr>
          <p:cNvGrpSpPr/>
          <p:nvPr/>
        </p:nvGrpSpPr>
        <p:grpSpPr>
          <a:xfrm>
            <a:off x="348695" y="6382430"/>
            <a:ext cx="10603050" cy="291710"/>
            <a:chOff x="348695" y="6382430"/>
            <a:chExt cx="10603050" cy="291710"/>
          </a:xfrm>
        </p:grpSpPr>
        <p:sp>
          <p:nvSpPr>
            <p:cNvPr id="28" name="Rectangle: Rounded Corners 3">
              <a:extLst>
                <a:ext uri="{FF2B5EF4-FFF2-40B4-BE49-F238E27FC236}">
                  <a16:creationId xmlns:a16="http://schemas.microsoft.com/office/drawing/2014/main" id="{6ED7DE97-5D26-7943-8B47-226400F321AE}"/>
                </a:ext>
              </a:extLst>
            </p:cNvPr>
            <p:cNvSpPr/>
            <p:nvPr/>
          </p:nvSpPr>
          <p:spPr>
            <a:xfrm>
              <a:off x="348695" y="6382430"/>
              <a:ext cx="1356826" cy="291710"/>
            </a:xfrm>
            <a:prstGeom prst="roundRect">
              <a:avLst/>
            </a:prstGeom>
            <a:ln/>
          </p:spPr>
          <p:style>
            <a:lnRef idx="2">
              <a:schemeClr val="accent3"/>
            </a:lnRef>
            <a:fillRef idx="1">
              <a:schemeClr val="lt1"/>
            </a:fillRef>
            <a:effectRef idx="0">
              <a:schemeClr val="accent3"/>
            </a:effectRef>
            <a:fontRef idx="minor">
              <a:schemeClr val="dk1"/>
            </a:fontRef>
          </p:style>
          <p:txBody>
            <a:bodyPr lIns="121920" tIns="60960" rIns="121920" bIns="60960" rtlCol="0" anchor="ctr"/>
            <a:lstStyle/>
            <a:p>
              <a:pPr algn="ctr"/>
              <a:r>
                <a:rPr lang="en-US" sz="1200">
                  <a:latin typeface="Roboto" panose="02000000000000000000" pitchFamily="2" charset="0"/>
                  <a:ea typeface="Roboto" panose="02000000000000000000" pitchFamily="2" charset="0"/>
                  <a:cs typeface="Arial"/>
                </a:rPr>
                <a:t>Introduction</a:t>
              </a:r>
            </a:p>
          </p:txBody>
        </p:sp>
        <p:sp>
          <p:nvSpPr>
            <p:cNvPr id="29" name="Rectangle: Rounded Corners 27">
              <a:extLst>
                <a:ext uri="{FF2B5EF4-FFF2-40B4-BE49-F238E27FC236}">
                  <a16:creationId xmlns:a16="http://schemas.microsoft.com/office/drawing/2014/main" id="{97B432BF-B4D2-7046-BABF-D5463AD2B278}"/>
                </a:ext>
              </a:extLst>
            </p:cNvPr>
            <p:cNvSpPr/>
            <p:nvPr/>
          </p:nvSpPr>
          <p:spPr>
            <a:xfrm>
              <a:off x="1889732" y="6382430"/>
              <a:ext cx="1356826" cy="291710"/>
            </a:xfrm>
            <a:prstGeom prst="roundRect">
              <a:avLst/>
            </a:prstGeom>
            <a:ln/>
          </p:spPr>
          <p:style>
            <a:lnRef idx="2">
              <a:schemeClr val="accent3"/>
            </a:lnRef>
            <a:fillRef idx="1">
              <a:schemeClr val="lt1"/>
            </a:fillRef>
            <a:effectRef idx="0">
              <a:schemeClr val="accent3"/>
            </a:effectRef>
            <a:fontRef idx="minor">
              <a:schemeClr val="dk1"/>
            </a:fontRef>
          </p:style>
          <p:txBody>
            <a:bodyPr lIns="121920" tIns="60960" rIns="121920" bIns="60960" rtlCol="0" anchor="ctr"/>
            <a:lstStyle/>
            <a:p>
              <a:pPr algn="ctr"/>
              <a:r>
                <a:rPr lang="en-US" sz="1200">
                  <a:solidFill>
                    <a:schemeClr val="tx1"/>
                  </a:solidFill>
                  <a:latin typeface="Roboto" panose="02000000000000000000" pitchFamily="2" charset="0"/>
                  <a:ea typeface="Roboto" panose="02000000000000000000" pitchFamily="2" charset="0"/>
                  <a:cs typeface="Arial"/>
                </a:rPr>
                <a:t>Key Issues</a:t>
              </a:r>
            </a:p>
          </p:txBody>
        </p:sp>
        <p:sp>
          <p:nvSpPr>
            <p:cNvPr id="30" name="Rectangle: Rounded Corners 28">
              <a:extLst>
                <a:ext uri="{FF2B5EF4-FFF2-40B4-BE49-F238E27FC236}">
                  <a16:creationId xmlns:a16="http://schemas.microsoft.com/office/drawing/2014/main" id="{F96B2A99-EB9F-6441-AACA-632ED777C6A0}"/>
                </a:ext>
              </a:extLst>
            </p:cNvPr>
            <p:cNvSpPr/>
            <p:nvPr/>
          </p:nvSpPr>
          <p:spPr>
            <a:xfrm>
              <a:off x="3430769" y="6382430"/>
              <a:ext cx="1356826" cy="291710"/>
            </a:xfrm>
            <a:prstGeom prst="roundRect">
              <a:avLst/>
            </a:prstGeom>
            <a:ln/>
          </p:spPr>
          <p:style>
            <a:lnRef idx="2">
              <a:schemeClr val="accent3"/>
            </a:lnRef>
            <a:fillRef idx="1">
              <a:schemeClr val="lt1"/>
            </a:fillRef>
            <a:effectRef idx="0">
              <a:schemeClr val="accent3"/>
            </a:effectRef>
            <a:fontRef idx="minor">
              <a:schemeClr val="dk1"/>
            </a:fontRef>
          </p:style>
          <p:txBody>
            <a:bodyPr lIns="121920" tIns="60960" rIns="121920" bIns="60960" rtlCol="0" anchor="ctr"/>
            <a:lstStyle/>
            <a:p>
              <a:pPr algn="ctr"/>
              <a:r>
                <a:rPr lang="en-US" sz="1200">
                  <a:solidFill>
                    <a:schemeClr val="tx1"/>
                  </a:solidFill>
                  <a:latin typeface="Roboto" panose="02000000000000000000" pitchFamily="2" charset="0"/>
                  <a:ea typeface="Roboto" panose="02000000000000000000" pitchFamily="2" charset="0"/>
                  <a:cs typeface="Arial"/>
                </a:rPr>
                <a:t>Analysis</a:t>
              </a:r>
            </a:p>
          </p:txBody>
        </p:sp>
        <p:sp>
          <p:nvSpPr>
            <p:cNvPr id="31" name="Rectangle: Rounded Corners 29">
              <a:extLst>
                <a:ext uri="{FF2B5EF4-FFF2-40B4-BE49-F238E27FC236}">
                  <a16:creationId xmlns:a16="http://schemas.microsoft.com/office/drawing/2014/main" id="{8C589FE0-575D-8D48-B72D-68EF7DF84166}"/>
                </a:ext>
              </a:extLst>
            </p:cNvPr>
            <p:cNvSpPr/>
            <p:nvPr/>
          </p:nvSpPr>
          <p:spPr>
            <a:xfrm>
              <a:off x="6512843" y="6382430"/>
              <a:ext cx="1356826" cy="291710"/>
            </a:xfrm>
            <a:prstGeom prst="roundRect">
              <a:avLst/>
            </a:prstGeom>
            <a:ln/>
          </p:spPr>
          <p:style>
            <a:lnRef idx="2">
              <a:schemeClr val="accent3"/>
            </a:lnRef>
            <a:fillRef idx="1">
              <a:schemeClr val="lt1"/>
            </a:fillRef>
            <a:effectRef idx="0">
              <a:schemeClr val="accent3"/>
            </a:effectRef>
            <a:fontRef idx="minor">
              <a:schemeClr val="dk1"/>
            </a:fontRef>
          </p:style>
          <p:txBody>
            <a:bodyPr lIns="121920" tIns="60960" rIns="121920" bIns="60960" rtlCol="0" anchor="ctr"/>
            <a:lstStyle/>
            <a:p>
              <a:pPr algn="ctr"/>
              <a:r>
                <a:rPr lang="en-US" sz="1200">
                  <a:solidFill>
                    <a:schemeClr val="tx1"/>
                  </a:solidFill>
                  <a:latin typeface="Roboto" panose="02000000000000000000" pitchFamily="2" charset="0"/>
                  <a:ea typeface="Roboto" panose="02000000000000000000" pitchFamily="2" charset="0"/>
                  <a:cs typeface="Arial"/>
                </a:rPr>
                <a:t>Solution</a:t>
              </a:r>
            </a:p>
          </p:txBody>
        </p:sp>
        <p:sp>
          <p:nvSpPr>
            <p:cNvPr id="32" name="Rectangle: Rounded Corners 30">
              <a:extLst>
                <a:ext uri="{FF2B5EF4-FFF2-40B4-BE49-F238E27FC236}">
                  <a16:creationId xmlns:a16="http://schemas.microsoft.com/office/drawing/2014/main" id="{952CF28C-7207-3941-9ED5-94AFC83938BE}"/>
                </a:ext>
              </a:extLst>
            </p:cNvPr>
            <p:cNvSpPr/>
            <p:nvPr/>
          </p:nvSpPr>
          <p:spPr>
            <a:xfrm>
              <a:off x="8053880" y="6382430"/>
              <a:ext cx="1356826" cy="291710"/>
            </a:xfrm>
            <a:prstGeom prst="roundRect">
              <a:avLst/>
            </a:prstGeom>
            <a:noFill/>
            <a:ln>
              <a:solidFill>
                <a:srgbClr val="78909C"/>
              </a:solidFill>
            </a:ln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lIns="121920" tIns="60960" rIns="121920" bIns="60960" rtlCol="0" anchor="ctr"/>
            <a:lstStyle/>
            <a:p>
              <a:pPr algn="ctr"/>
              <a:r>
                <a:rPr lang="en-US" sz="1200">
                  <a:solidFill>
                    <a:schemeClr val="tx1"/>
                  </a:solidFill>
                  <a:latin typeface="Roboto" panose="02000000000000000000" pitchFamily="2" charset="0"/>
                  <a:ea typeface="Roboto" panose="02000000000000000000" pitchFamily="2" charset="0"/>
                  <a:cs typeface="Arial"/>
                </a:rPr>
                <a:t>Implementation</a:t>
              </a:r>
            </a:p>
          </p:txBody>
        </p:sp>
        <p:sp>
          <p:nvSpPr>
            <p:cNvPr id="33" name="Rectangle: Rounded Corners 29">
              <a:extLst>
                <a:ext uri="{FF2B5EF4-FFF2-40B4-BE49-F238E27FC236}">
                  <a16:creationId xmlns:a16="http://schemas.microsoft.com/office/drawing/2014/main" id="{822CEC49-1C82-164B-AEE8-95F913D404CD}"/>
                </a:ext>
              </a:extLst>
            </p:cNvPr>
            <p:cNvSpPr/>
            <p:nvPr/>
          </p:nvSpPr>
          <p:spPr>
            <a:xfrm>
              <a:off x="4971806" y="6382430"/>
              <a:ext cx="1356826" cy="291710"/>
            </a:xfrm>
            <a:prstGeom prst="roundRect">
              <a:avLst/>
            </a:prstGeom>
            <a:solidFill>
              <a:srgbClr val="78909C"/>
            </a:solidFill>
            <a:ln/>
          </p:spPr>
          <p:style>
            <a:lnRef idx="2">
              <a:schemeClr val="accent3"/>
            </a:lnRef>
            <a:fillRef idx="1">
              <a:schemeClr val="lt1"/>
            </a:fillRef>
            <a:effectRef idx="0">
              <a:schemeClr val="accent3"/>
            </a:effectRef>
            <a:fontRef idx="minor">
              <a:schemeClr val="dk1"/>
            </a:fontRef>
          </p:style>
          <p:txBody>
            <a:bodyPr lIns="121920" tIns="60960" rIns="121920" bIns="60960" rtlCol="0" anchor="ctr"/>
            <a:lstStyle/>
            <a:p>
              <a:pPr algn="ctr"/>
              <a:r>
                <a:rPr lang="en-US" sz="1200">
                  <a:solidFill>
                    <a:schemeClr val="bg1"/>
                  </a:solidFill>
                  <a:latin typeface="Roboto" panose="02000000000000000000" pitchFamily="2" charset="0"/>
                  <a:ea typeface="Roboto" panose="02000000000000000000" pitchFamily="2" charset="0"/>
                  <a:cs typeface="Arial"/>
                </a:rPr>
                <a:t>Opportunities</a:t>
              </a:r>
            </a:p>
          </p:txBody>
        </p:sp>
        <p:sp>
          <p:nvSpPr>
            <p:cNvPr id="34" name="Rectangle: Rounded Corners 29">
              <a:extLst>
                <a:ext uri="{FF2B5EF4-FFF2-40B4-BE49-F238E27FC236}">
                  <a16:creationId xmlns:a16="http://schemas.microsoft.com/office/drawing/2014/main" id="{9887DBDD-F8BA-2B49-B7C9-CC2CADB62FCD}"/>
                </a:ext>
              </a:extLst>
            </p:cNvPr>
            <p:cNvSpPr/>
            <p:nvPr/>
          </p:nvSpPr>
          <p:spPr>
            <a:xfrm>
              <a:off x="9594919" y="6382430"/>
              <a:ext cx="1356826" cy="291710"/>
            </a:xfrm>
            <a:prstGeom prst="roundRect">
              <a:avLst/>
            </a:prstGeom>
            <a:noFill/>
            <a:ln/>
          </p:spPr>
          <p:style>
            <a:lnRef idx="2">
              <a:schemeClr val="accent3"/>
            </a:lnRef>
            <a:fillRef idx="1">
              <a:schemeClr val="lt1"/>
            </a:fillRef>
            <a:effectRef idx="0">
              <a:schemeClr val="accent3"/>
            </a:effectRef>
            <a:fontRef idx="minor">
              <a:schemeClr val="dk1"/>
            </a:fontRef>
          </p:style>
          <p:txBody>
            <a:bodyPr lIns="121920" tIns="60960" rIns="121920" bIns="60960" rtlCol="0" anchor="ctr"/>
            <a:lstStyle/>
            <a:p>
              <a:pPr algn="ctr"/>
              <a:r>
                <a:rPr lang="en-US" sz="1200">
                  <a:solidFill>
                    <a:schemeClr val="tx1"/>
                  </a:solidFill>
                  <a:latin typeface="Roboto" panose="02000000000000000000" pitchFamily="2" charset="0"/>
                  <a:ea typeface="Roboto" panose="02000000000000000000" pitchFamily="2" charset="0"/>
                  <a:cs typeface="Arial"/>
                </a:rPr>
                <a:t>Risks</a:t>
              </a:r>
            </a:p>
          </p:txBody>
        </p:sp>
      </p:grpSp>
      <p:pic>
        <p:nvPicPr>
          <p:cNvPr id="19" name="Graphic 18" descr="Catering with solid fill">
            <a:extLst>
              <a:ext uri="{FF2B5EF4-FFF2-40B4-BE49-F238E27FC236}">
                <a16:creationId xmlns:a16="http://schemas.microsoft.com/office/drawing/2014/main" id="{7515FA78-DF95-6B44-9BAE-F2DAE54966D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388163" y="1744438"/>
            <a:ext cx="1087200" cy="1087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208778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E36905A1-C76B-014C-A570-3E5754DBFD01}"/>
              </a:ext>
            </a:extLst>
          </p:cNvPr>
          <p:cNvSpPr/>
          <p:nvPr/>
        </p:nvSpPr>
        <p:spPr>
          <a:xfrm>
            <a:off x="0" y="1385767"/>
            <a:ext cx="12192000" cy="2043233"/>
          </a:xfrm>
          <a:prstGeom prst="rect">
            <a:avLst/>
          </a:prstGeom>
          <a:solidFill>
            <a:srgbClr val="193441"/>
          </a:solidFill>
          <a:ln>
            <a:solidFill>
              <a:srgbClr val="19344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B19F5EE-AD5C-B446-B22F-362C48C27EAB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9446941" y="6495740"/>
            <a:ext cx="2743200" cy="365125"/>
          </a:xfrm>
        </p:spPr>
        <p:txBody>
          <a:bodyPr/>
          <a:lstStyle/>
          <a:p>
            <a:fld id="{841F6FF3-F43A-6246-B559-B57933611B21}" type="slidenum">
              <a:rPr lang="en-US" smtClean="0"/>
              <a:t>24</a:t>
            </a:fld>
            <a:endParaRPr lang="en-US"/>
          </a:p>
        </p:txBody>
      </p:sp>
      <p:sp>
        <p:nvSpPr>
          <p:cNvPr id="7" name="Title 7">
            <a:extLst>
              <a:ext uri="{FF2B5EF4-FFF2-40B4-BE49-F238E27FC236}">
                <a16:creationId xmlns:a16="http://schemas.microsoft.com/office/drawing/2014/main" id="{33DF9F44-A72E-3546-8B9F-6DC2EE8052DF}"/>
              </a:ext>
            </a:extLst>
          </p:cNvPr>
          <p:cNvSpPr txBox="1">
            <a:spLocks/>
          </p:cNvSpPr>
          <p:nvPr/>
        </p:nvSpPr>
        <p:spPr>
          <a:xfrm>
            <a:off x="1603800" y="622167"/>
            <a:ext cx="8984400" cy="763600"/>
          </a:xfrm>
          <a:prstGeom prst="rect">
            <a:avLst/>
          </a:prstGeom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/>
            <a:r>
              <a:rPr lang="en-US" sz="4000" b="1">
                <a:solidFill>
                  <a:srgbClr val="193441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Solutions</a:t>
            </a:r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7D470D37-9845-524A-A204-BC963DA6EEEB}"/>
              </a:ext>
            </a:extLst>
          </p:cNvPr>
          <p:cNvGrpSpPr/>
          <p:nvPr/>
        </p:nvGrpSpPr>
        <p:grpSpPr>
          <a:xfrm>
            <a:off x="4796409" y="1684838"/>
            <a:ext cx="4946681" cy="1481050"/>
            <a:chOff x="4796409" y="1552608"/>
            <a:chExt cx="4946681" cy="1481050"/>
          </a:xfrm>
        </p:grpSpPr>
        <p:sp>
          <p:nvSpPr>
            <p:cNvPr id="8" name="Google Shape;217;p39">
              <a:extLst>
                <a:ext uri="{FF2B5EF4-FFF2-40B4-BE49-F238E27FC236}">
                  <a16:creationId xmlns:a16="http://schemas.microsoft.com/office/drawing/2014/main" id="{F4D1E05A-F0FB-D74D-A259-D725E042EF54}"/>
                </a:ext>
              </a:extLst>
            </p:cNvPr>
            <p:cNvSpPr txBox="1">
              <a:spLocks/>
            </p:cNvSpPr>
            <p:nvPr/>
          </p:nvSpPr>
          <p:spPr>
            <a:xfrm>
              <a:off x="4796409" y="2039658"/>
              <a:ext cx="4946681" cy="994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21900" tIns="121900" rIns="121900" bIns="121900" anchor="t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ctr" rtl="0" ea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858585"/>
                </a:buClr>
                <a:buSzPts val="1200"/>
                <a:buFont typeface="Roboto"/>
                <a:buNone/>
                <a:defRPr sz="1600" b="0" i="0" u="none" strike="noStrike" cap="none">
                  <a:solidFill>
                    <a:srgbClr val="858585"/>
                  </a:solidFill>
                  <a:latin typeface="Roboto"/>
                  <a:ea typeface="Roboto"/>
                  <a:cs typeface="Roboto"/>
                  <a:sym typeface="Roboto"/>
                </a:defRPr>
              </a:lvl1pPr>
              <a:lvl2pPr marR="0" lvl="1" algn="ctr" rtl="0" ea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200"/>
                <a:buFont typeface="Roboto Medium"/>
                <a:buNone/>
                <a:defRPr sz="1600" b="0" i="0" u="none" strike="noStrike" cap="none">
                  <a:solidFill>
                    <a:srgbClr val="3E606F"/>
                  </a:solidFill>
                  <a:latin typeface="Roboto Medium"/>
                  <a:ea typeface="Roboto Medium"/>
                  <a:cs typeface="Roboto Medium"/>
                  <a:sym typeface="Roboto Medium"/>
                </a:defRPr>
              </a:lvl2pPr>
              <a:lvl3pPr marR="0" lvl="2" algn="ctr" rtl="0" ea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200"/>
                <a:buFont typeface="Roboto Medium"/>
                <a:buNone/>
                <a:defRPr sz="1600" b="0" i="0" u="none" strike="noStrike" cap="none">
                  <a:solidFill>
                    <a:srgbClr val="3E606F"/>
                  </a:solidFill>
                  <a:latin typeface="Roboto Medium"/>
                  <a:ea typeface="Roboto Medium"/>
                  <a:cs typeface="Roboto Medium"/>
                  <a:sym typeface="Roboto Medium"/>
                </a:defRPr>
              </a:lvl3pPr>
              <a:lvl4pPr marR="0" lvl="3" algn="ctr" rtl="0" ea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200"/>
                <a:buFont typeface="Roboto Medium"/>
                <a:buNone/>
                <a:defRPr sz="1600" b="0" i="0" u="none" strike="noStrike" cap="none">
                  <a:solidFill>
                    <a:srgbClr val="3E606F"/>
                  </a:solidFill>
                  <a:latin typeface="Roboto Medium"/>
                  <a:ea typeface="Roboto Medium"/>
                  <a:cs typeface="Roboto Medium"/>
                  <a:sym typeface="Roboto Medium"/>
                </a:defRPr>
              </a:lvl4pPr>
              <a:lvl5pPr marR="0" lvl="4" algn="ctr" rtl="0" ea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200"/>
                <a:buFont typeface="Roboto Medium"/>
                <a:buNone/>
                <a:defRPr sz="1600" b="0" i="0" u="none" strike="noStrike" cap="none">
                  <a:solidFill>
                    <a:srgbClr val="3E606F"/>
                  </a:solidFill>
                  <a:latin typeface="Roboto Medium"/>
                  <a:ea typeface="Roboto Medium"/>
                  <a:cs typeface="Roboto Medium"/>
                  <a:sym typeface="Roboto Medium"/>
                </a:defRPr>
              </a:lvl5pPr>
              <a:lvl6pPr marR="0" lvl="5" algn="ctr" rtl="0" ea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200"/>
                <a:buFont typeface="Roboto Medium"/>
                <a:buNone/>
                <a:defRPr sz="1600" b="0" i="0" u="none" strike="noStrike" cap="none">
                  <a:solidFill>
                    <a:srgbClr val="3E606F"/>
                  </a:solidFill>
                  <a:latin typeface="Roboto Medium"/>
                  <a:ea typeface="Roboto Medium"/>
                  <a:cs typeface="Roboto Medium"/>
                  <a:sym typeface="Roboto Medium"/>
                </a:defRPr>
              </a:lvl6pPr>
              <a:lvl7pPr marR="0" lvl="6" algn="ctr" rtl="0" ea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200"/>
                <a:buFont typeface="Roboto Medium"/>
                <a:buNone/>
                <a:defRPr sz="1600" b="0" i="0" u="none" strike="noStrike" cap="none">
                  <a:solidFill>
                    <a:srgbClr val="3E606F"/>
                  </a:solidFill>
                  <a:latin typeface="Roboto Medium"/>
                  <a:ea typeface="Roboto Medium"/>
                  <a:cs typeface="Roboto Medium"/>
                  <a:sym typeface="Roboto Medium"/>
                </a:defRPr>
              </a:lvl7pPr>
              <a:lvl8pPr marR="0" lvl="7" algn="ctr" rtl="0" ea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200"/>
                <a:buFont typeface="Roboto Medium"/>
                <a:buNone/>
                <a:defRPr sz="1600" b="0" i="0" u="none" strike="noStrike" cap="none">
                  <a:solidFill>
                    <a:srgbClr val="3E606F"/>
                  </a:solidFill>
                  <a:latin typeface="Roboto Medium"/>
                  <a:ea typeface="Roboto Medium"/>
                  <a:cs typeface="Roboto Medium"/>
                  <a:sym typeface="Roboto Medium"/>
                </a:defRPr>
              </a:lvl8pPr>
              <a:lvl9pPr marR="0" lvl="8" algn="ctr" rtl="0" ea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200"/>
                <a:buFont typeface="Roboto Medium"/>
                <a:buNone/>
                <a:defRPr sz="1600" b="0" i="0" u="none" strike="noStrike" cap="none">
                  <a:solidFill>
                    <a:srgbClr val="3E606F"/>
                  </a:solidFill>
                  <a:latin typeface="Roboto Medium"/>
                  <a:ea typeface="Roboto Medium"/>
                  <a:cs typeface="Roboto Medium"/>
                  <a:sym typeface="Roboto Medium"/>
                </a:defRPr>
              </a:lvl9pPr>
            </a:lstStyle>
            <a:p>
              <a:pPr algn="l"/>
              <a:r>
                <a:rPr lang="en-CA">
                  <a:solidFill>
                    <a:schemeClr val="bg1"/>
                  </a:solidFill>
                </a:rPr>
                <a:t>Instacart’s platform would be used by restaurants chefs and staff to stock ingredients </a:t>
              </a:r>
            </a:p>
            <a:p>
              <a:pPr algn="l"/>
              <a:endParaRPr lang="en-CA">
                <a:solidFill>
                  <a:schemeClr val="bg1"/>
                </a:solidFill>
              </a:endParaRPr>
            </a:p>
          </p:txBody>
        </p:sp>
        <p:sp>
          <p:nvSpPr>
            <p:cNvPr id="9" name="Google Shape;224;p39">
              <a:extLst>
                <a:ext uri="{FF2B5EF4-FFF2-40B4-BE49-F238E27FC236}">
                  <a16:creationId xmlns:a16="http://schemas.microsoft.com/office/drawing/2014/main" id="{47B28CF1-0E99-884D-AB40-994AE5A7FB5E}"/>
                </a:ext>
              </a:extLst>
            </p:cNvPr>
            <p:cNvSpPr txBox="1">
              <a:spLocks/>
            </p:cNvSpPr>
            <p:nvPr/>
          </p:nvSpPr>
          <p:spPr>
            <a:xfrm>
              <a:off x="4796410" y="1552608"/>
              <a:ext cx="4228497" cy="603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21900" tIns="121900" rIns="121900" bIns="121900" anchor="b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ctr" rtl="0" ea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A5B7C6"/>
                </a:buClr>
                <a:buSzPts val="1800"/>
                <a:buFont typeface="Roboto Medium"/>
                <a:buNone/>
                <a:defRPr sz="2400" b="1" i="0" u="none" strike="noStrike" cap="none">
                  <a:solidFill>
                    <a:srgbClr val="A5B7C6"/>
                  </a:solidFill>
                  <a:latin typeface="Roboto"/>
                  <a:ea typeface="Roboto"/>
                  <a:cs typeface="Roboto"/>
                  <a:sym typeface="Roboto"/>
                </a:defRPr>
              </a:lvl1pPr>
              <a:lvl2pPr marR="0" lvl="1" algn="ctr" rtl="0" ea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800"/>
                <a:buFont typeface="Roboto Medium"/>
                <a:buNone/>
                <a:defRPr sz="3200" b="0" i="0" u="none" strike="noStrike" cap="none">
                  <a:solidFill>
                    <a:schemeClr val="dk1"/>
                  </a:solidFill>
                  <a:latin typeface="Roboto Medium"/>
                  <a:ea typeface="Roboto Medium"/>
                  <a:cs typeface="Roboto Medium"/>
                  <a:sym typeface="Roboto Medium"/>
                </a:defRPr>
              </a:lvl2pPr>
              <a:lvl3pPr marR="0" lvl="2" algn="ctr" rtl="0" ea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800"/>
                <a:buFont typeface="Roboto Medium"/>
                <a:buNone/>
                <a:defRPr sz="3200" b="0" i="0" u="none" strike="noStrike" cap="none">
                  <a:solidFill>
                    <a:schemeClr val="dk1"/>
                  </a:solidFill>
                  <a:latin typeface="Roboto Medium"/>
                  <a:ea typeface="Roboto Medium"/>
                  <a:cs typeface="Roboto Medium"/>
                  <a:sym typeface="Roboto Medium"/>
                </a:defRPr>
              </a:lvl3pPr>
              <a:lvl4pPr marR="0" lvl="3" algn="ctr" rtl="0" ea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800"/>
                <a:buFont typeface="Roboto Medium"/>
                <a:buNone/>
                <a:defRPr sz="3200" b="0" i="0" u="none" strike="noStrike" cap="none">
                  <a:solidFill>
                    <a:schemeClr val="dk1"/>
                  </a:solidFill>
                  <a:latin typeface="Roboto Medium"/>
                  <a:ea typeface="Roboto Medium"/>
                  <a:cs typeface="Roboto Medium"/>
                  <a:sym typeface="Roboto Medium"/>
                </a:defRPr>
              </a:lvl4pPr>
              <a:lvl5pPr marR="0" lvl="4" algn="ctr" rtl="0" ea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800"/>
                <a:buFont typeface="Roboto Medium"/>
                <a:buNone/>
                <a:defRPr sz="3200" b="0" i="0" u="none" strike="noStrike" cap="none">
                  <a:solidFill>
                    <a:schemeClr val="dk1"/>
                  </a:solidFill>
                  <a:latin typeface="Roboto Medium"/>
                  <a:ea typeface="Roboto Medium"/>
                  <a:cs typeface="Roboto Medium"/>
                  <a:sym typeface="Roboto Medium"/>
                </a:defRPr>
              </a:lvl5pPr>
              <a:lvl6pPr marR="0" lvl="5" algn="ctr" rtl="0" ea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800"/>
                <a:buFont typeface="Roboto Medium"/>
                <a:buNone/>
                <a:defRPr sz="3200" b="0" i="0" u="none" strike="noStrike" cap="none">
                  <a:solidFill>
                    <a:schemeClr val="dk1"/>
                  </a:solidFill>
                  <a:latin typeface="Roboto Medium"/>
                  <a:ea typeface="Roboto Medium"/>
                  <a:cs typeface="Roboto Medium"/>
                  <a:sym typeface="Roboto Medium"/>
                </a:defRPr>
              </a:lvl6pPr>
              <a:lvl7pPr marR="0" lvl="6" algn="ctr" rtl="0" ea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800"/>
                <a:buFont typeface="Roboto Medium"/>
                <a:buNone/>
                <a:defRPr sz="3200" b="0" i="0" u="none" strike="noStrike" cap="none">
                  <a:solidFill>
                    <a:schemeClr val="dk1"/>
                  </a:solidFill>
                  <a:latin typeface="Roboto Medium"/>
                  <a:ea typeface="Roboto Medium"/>
                  <a:cs typeface="Roboto Medium"/>
                  <a:sym typeface="Roboto Medium"/>
                </a:defRPr>
              </a:lvl7pPr>
              <a:lvl8pPr marR="0" lvl="7" algn="ctr" rtl="0" ea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800"/>
                <a:buFont typeface="Roboto Medium"/>
                <a:buNone/>
                <a:defRPr sz="3200" b="0" i="0" u="none" strike="noStrike" cap="none">
                  <a:solidFill>
                    <a:schemeClr val="dk1"/>
                  </a:solidFill>
                  <a:latin typeface="Roboto Medium"/>
                  <a:ea typeface="Roboto Medium"/>
                  <a:cs typeface="Roboto Medium"/>
                  <a:sym typeface="Roboto Medium"/>
                </a:defRPr>
              </a:lvl8pPr>
              <a:lvl9pPr marR="0" lvl="8" algn="ctr" rtl="0" ea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800"/>
                <a:buFont typeface="Roboto Medium"/>
                <a:buNone/>
                <a:defRPr sz="3200" b="0" i="0" u="none" strike="noStrike" cap="none">
                  <a:solidFill>
                    <a:schemeClr val="dk1"/>
                  </a:solidFill>
                  <a:latin typeface="Roboto Medium"/>
                  <a:ea typeface="Roboto Medium"/>
                  <a:cs typeface="Roboto Medium"/>
                  <a:sym typeface="Roboto Medium"/>
                </a:defRPr>
              </a:lvl9pPr>
            </a:lstStyle>
            <a:p>
              <a:pPr algn="l"/>
              <a:r>
                <a:rPr lang="en-CA"/>
                <a:t>Restaurant Suppliers</a:t>
              </a:r>
            </a:p>
          </p:txBody>
        </p:sp>
      </p:grpSp>
      <p:sp>
        <p:nvSpPr>
          <p:cNvPr id="23" name="Title 1">
            <a:extLst>
              <a:ext uri="{FF2B5EF4-FFF2-40B4-BE49-F238E27FC236}">
                <a16:creationId xmlns:a16="http://schemas.microsoft.com/office/drawing/2014/main" id="{F4DF17F4-C25F-B84A-B92B-4B2D491F49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3000" y="3645867"/>
            <a:ext cx="5090000" cy="763600"/>
          </a:xfrm>
        </p:spPr>
        <p:txBody>
          <a:bodyPr/>
          <a:lstStyle/>
          <a:p>
            <a:r>
              <a:rPr lang="en-US"/>
              <a:t>Pros</a:t>
            </a:r>
          </a:p>
        </p:txBody>
      </p:sp>
      <p:sp>
        <p:nvSpPr>
          <p:cNvPr id="24" name="Title 2">
            <a:extLst>
              <a:ext uri="{FF2B5EF4-FFF2-40B4-BE49-F238E27FC236}">
                <a16:creationId xmlns:a16="http://schemas.microsoft.com/office/drawing/2014/main" id="{8EEF3D62-9CEC-5841-A3E6-2F4FA0FA3D50}"/>
              </a:ext>
            </a:extLst>
          </p:cNvPr>
          <p:cNvSpPr>
            <a:spLocks noGrp="1"/>
          </p:cNvSpPr>
          <p:nvPr>
            <p:ph type="title" idx="2"/>
          </p:nvPr>
        </p:nvSpPr>
        <p:spPr>
          <a:xfrm>
            <a:off x="6599000" y="3645867"/>
            <a:ext cx="5090000" cy="763600"/>
          </a:xfrm>
        </p:spPr>
        <p:txBody>
          <a:bodyPr/>
          <a:lstStyle/>
          <a:p>
            <a:r>
              <a:rPr lang="en-US"/>
              <a:t>Cons</a:t>
            </a:r>
          </a:p>
        </p:txBody>
      </p:sp>
      <p:sp>
        <p:nvSpPr>
          <p:cNvPr id="25" name="Title 3">
            <a:extLst>
              <a:ext uri="{FF2B5EF4-FFF2-40B4-BE49-F238E27FC236}">
                <a16:creationId xmlns:a16="http://schemas.microsoft.com/office/drawing/2014/main" id="{0EB5B642-3D43-2A40-8595-B29CB7AB093D}"/>
              </a:ext>
            </a:extLst>
          </p:cNvPr>
          <p:cNvSpPr>
            <a:spLocks noGrp="1"/>
          </p:cNvSpPr>
          <p:nvPr>
            <p:ph type="title" idx="3"/>
          </p:nvPr>
        </p:nvSpPr>
        <p:spPr>
          <a:xfrm>
            <a:off x="899800" y="4170382"/>
            <a:ext cx="4296400" cy="455952"/>
          </a:xfrm>
        </p:spPr>
        <p:txBody>
          <a:bodyPr/>
          <a:lstStyle/>
          <a:p>
            <a:r>
              <a:rPr lang="en-US" sz="1400"/>
              <a:t>Easy ordering service</a:t>
            </a:r>
            <a:br>
              <a:rPr lang="en-US" sz="1400"/>
            </a:br>
            <a:br>
              <a:rPr lang="en-US" sz="1400"/>
            </a:br>
            <a:r>
              <a:rPr lang="en-US" sz="1400"/>
              <a:t>Produce, meats, and other ingredients would be delivered directly to the restaurant </a:t>
            </a:r>
            <a:br>
              <a:rPr lang="en-US" sz="1400"/>
            </a:br>
            <a:br>
              <a:rPr lang="en-US" sz="1400"/>
            </a:br>
            <a:r>
              <a:rPr lang="en-US" sz="1400"/>
              <a:t>Time and energy efficient service </a:t>
            </a:r>
            <a:br>
              <a:rPr lang="en-US" sz="1400"/>
            </a:br>
            <a:br>
              <a:rPr lang="en-US" sz="1400"/>
            </a:br>
            <a:r>
              <a:rPr lang="en-US" sz="1400"/>
              <a:t>“First-mover advantage”</a:t>
            </a:r>
            <a:br>
              <a:rPr lang="en-US" sz="1400"/>
            </a:br>
            <a:br>
              <a:rPr lang="en-US" sz="1400"/>
            </a:br>
            <a:br>
              <a:rPr lang="en-US"/>
            </a:br>
            <a:br>
              <a:rPr lang="en-US"/>
            </a:br>
            <a:endParaRPr lang="en-US"/>
          </a:p>
        </p:txBody>
      </p:sp>
      <p:sp>
        <p:nvSpPr>
          <p:cNvPr id="27" name="Title 3">
            <a:extLst>
              <a:ext uri="{FF2B5EF4-FFF2-40B4-BE49-F238E27FC236}">
                <a16:creationId xmlns:a16="http://schemas.microsoft.com/office/drawing/2014/main" id="{F8C3A196-3125-CD49-850B-03A157CF3888}"/>
              </a:ext>
            </a:extLst>
          </p:cNvPr>
          <p:cNvSpPr txBox="1">
            <a:spLocks/>
          </p:cNvSpPr>
          <p:nvPr/>
        </p:nvSpPr>
        <p:spPr>
          <a:xfrm>
            <a:off x="6995800" y="4343021"/>
            <a:ext cx="4296400" cy="45595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58585"/>
              </a:buClr>
              <a:buSzPts val="1400"/>
              <a:buFont typeface="Roboto"/>
              <a:buNone/>
              <a:defRPr sz="1867" b="0" i="0" u="none" strike="noStrike" cap="none">
                <a:solidFill>
                  <a:srgbClr val="858585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marR="0" lvl="1" algn="ctr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 Medium"/>
              <a:buNone/>
              <a:defRPr sz="1867" b="0" i="0" u="none" strike="noStrike" cap="none">
                <a:solidFill>
                  <a:srgbClr val="3E606F"/>
                </a:solidFill>
                <a:latin typeface="Roboto Medium"/>
                <a:ea typeface="Roboto Medium"/>
                <a:cs typeface="Roboto Medium"/>
                <a:sym typeface="Roboto Medium"/>
              </a:defRPr>
            </a:lvl2pPr>
            <a:lvl3pPr marR="0" lvl="2" algn="ctr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 Medium"/>
              <a:buNone/>
              <a:defRPr sz="1867" b="0" i="0" u="none" strike="noStrike" cap="none">
                <a:solidFill>
                  <a:srgbClr val="3E606F"/>
                </a:solidFill>
                <a:latin typeface="Roboto Medium"/>
                <a:ea typeface="Roboto Medium"/>
                <a:cs typeface="Roboto Medium"/>
                <a:sym typeface="Roboto Medium"/>
              </a:defRPr>
            </a:lvl3pPr>
            <a:lvl4pPr marR="0" lvl="3" algn="ctr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 Medium"/>
              <a:buNone/>
              <a:defRPr sz="1867" b="0" i="0" u="none" strike="noStrike" cap="none">
                <a:solidFill>
                  <a:srgbClr val="3E606F"/>
                </a:solidFill>
                <a:latin typeface="Roboto Medium"/>
                <a:ea typeface="Roboto Medium"/>
                <a:cs typeface="Roboto Medium"/>
                <a:sym typeface="Roboto Medium"/>
              </a:defRPr>
            </a:lvl4pPr>
            <a:lvl5pPr marR="0" lvl="4" algn="ctr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 Medium"/>
              <a:buNone/>
              <a:defRPr sz="1867" b="0" i="0" u="none" strike="noStrike" cap="none">
                <a:solidFill>
                  <a:srgbClr val="3E606F"/>
                </a:solidFill>
                <a:latin typeface="Roboto Medium"/>
                <a:ea typeface="Roboto Medium"/>
                <a:cs typeface="Roboto Medium"/>
                <a:sym typeface="Roboto Medium"/>
              </a:defRPr>
            </a:lvl5pPr>
            <a:lvl6pPr marR="0" lvl="5" algn="ctr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 Medium"/>
              <a:buNone/>
              <a:defRPr sz="1867" b="0" i="0" u="none" strike="noStrike" cap="none">
                <a:solidFill>
                  <a:srgbClr val="3E606F"/>
                </a:solidFill>
                <a:latin typeface="Roboto Medium"/>
                <a:ea typeface="Roboto Medium"/>
                <a:cs typeface="Roboto Medium"/>
                <a:sym typeface="Roboto Medium"/>
              </a:defRPr>
            </a:lvl6pPr>
            <a:lvl7pPr marR="0" lvl="6" algn="ctr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 Medium"/>
              <a:buNone/>
              <a:defRPr sz="1867" b="0" i="0" u="none" strike="noStrike" cap="none">
                <a:solidFill>
                  <a:srgbClr val="3E606F"/>
                </a:solidFill>
                <a:latin typeface="Roboto Medium"/>
                <a:ea typeface="Roboto Medium"/>
                <a:cs typeface="Roboto Medium"/>
                <a:sym typeface="Roboto Medium"/>
              </a:defRPr>
            </a:lvl7pPr>
            <a:lvl8pPr marR="0" lvl="7" algn="ctr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 Medium"/>
              <a:buNone/>
              <a:defRPr sz="1867" b="0" i="0" u="none" strike="noStrike" cap="none">
                <a:solidFill>
                  <a:srgbClr val="3E606F"/>
                </a:solidFill>
                <a:latin typeface="Roboto Medium"/>
                <a:ea typeface="Roboto Medium"/>
                <a:cs typeface="Roboto Medium"/>
                <a:sym typeface="Roboto Medium"/>
              </a:defRPr>
            </a:lvl8pPr>
            <a:lvl9pPr marR="0" lvl="8" algn="ctr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 Medium"/>
              <a:buNone/>
              <a:defRPr sz="1867" b="0" i="0" u="none" strike="noStrike" cap="none">
                <a:solidFill>
                  <a:srgbClr val="3E606F"/>
                </a:solidFill>
                <a:latin typeface="Roboto Medium"/>
                <a:ea typeface="Roboto Medium"/>
                <a:cs typeface="Roboto Medium"/>
                <a:sym typeface="Roboto Medium"/>
              </a:defRPr>
            </a:lvl9pPr>
          </a:lstStyle>
          <a:p>
            <a:r>
              <a:rPr lang="en-US" sz="1400"/>
              <a:t>Limited to specific suppliers only </a:t>
            </a:r>
          </a:p>
          <a:p>
            <a:endParaRPr lang="en-US" sz="1400"/>
          </a:p>
          <a:p>
            <a:r>
              <a:rPr lang="en-US" sz="1400"/>
              <a:t>High competition: Sysco</a:t>
            </a:r>
          </a:p>
          <a:p>
            <a:endParaRPr lang="en-US" sz="1400"/>
          </a:p>
          <a:p>
            <a:r>
              <a:rPr lang="en-US" sz="1400"/>
              <a:t>Does not address key issue of gig workers and unions </a:t>
            </a:r>
            <a:br>
              <a:rPr lang="en-US"/>
            </a:br>
            <a:endParaRPr lang="en-US"/>
          </a:p>
        </p:txBody>
      </p:sp>
      <p:grpSp>
        <p:nvGrpSpPr>
          <p:cNvPr id="28" name="Group 27">
            <a:extLst>
              <a:ext uri="{FF2B5EF4-FFF2-40B4-BE49-F238E27FC236}">
                <a16:creationId xmlns:a16="http://schemas.microsoft.com/office/drawing/2014/main" id="{4AC2CDB5-763D-A845-B043-B7383DF20116}"/>
              </a:ext>
            </a:extLst>
          </p:cNvPr>
          <p:cNvGrpSpPr/>
          <p:nvPr/>
        </p:nvGrpSpPr>
        <p:grpSpPr>
          <a:xfrm>
            <a:off x="348695" y="6382430"/>
            <a:ext cx="10603050" cy="291710"/>
            <a:chOff x="348695" y="6382430"/>
            <a:chExt cx="10603050" cy="291710"/>
          </a:xfrm>
        </p:grpSpPr>
        <p:sp>
          <p:nvSpPr>
            <p:cNvPr id="29" name="Rectangle: Rounded Corners 3">
              <a:extLst>
                <a:ext uri="{FF2B5EF4-FFF2-40B4-BE49-F238E27FC236}">
                  <a16:creationId xmlns:a16="http://schemas.microsoft.com/office/drawing/2014/main" id="{4D652C72-44D7-B54F-8EA0-26426057DDBB}"/>
                </a:ext>
              </a:extLst>
            </p:cNvPr>
            <p:cNvSpPr/>
            <p:nvPr/>
          </p:nvSpPr>
          <p:spPr>
            <a:xfrm>
              <a:off x="348695" y="6382430"/>
              <a:ext cx="1356826" cy="291710"/>
            </a:xfrm>
            <a:prstGeom prst="roundRect">
              <a:avLst/>
            </a:prstGeom>
            <a:ln/>
          </p:spPr>
          <p:style>
            <a:lnRef idx="2">
              <a:schemeClr val="accent3"/>
            </a:lnRef>
            <a:fillRef idx="1">
              <a:schemeClr val="lt1"/>
            </a:fillRef>
            <a:effectRef idx="0">
              <a:schemeClr val="accent3"/>
            </a:effectRef>
            <a:fontRef idx="minor">
              <a:schemeClr val="dk1"/>
            </a:fontRef>
          </p:style>
          <p:txBody>
            <a:bodyPr lIns="121920" tIns="60960" rIns="121920" bIns="60960" rtlCol="0" anchor="ctr"/>
            <a:lstStyle/>
            <a:p>
              <a:pPr algn="ctr"/>
              <a:r>
                <a:rPr lang="en-US" sz="1200">
                  <a:latin typeface="Roboto" panose="02000000000000000000" pitchFamily="2" charset="0"/>
                  <a:ea typeface="Roboto" panose="02000000000000000000" pitchFamily="2" charset="0"/>
                  <a:cs typeface="Arial"/>
                </a:rPr>
                <a:t>Introduction</a:t>
              </a:r>
            </a:p>
          </p:txBody>
        </p:sp>
        <p:sp>
          <p:nvSpPr>
            <p:cNvPr id="30" name="Rectangle: Rounded Corners 27">
              <a:extLst>
                <a:ext uri="{FF2B5EF4-FFF2-40B4-BE49-F238E27FC236}">
                  <a16:creationId xmlns:a16="http://schemas.microsoft.com/office/drawing/2014/main" id="{0D52DDD4-412D-1841-9877-844A96183444}"/>
                </a:ext>
              </a:extLst>
            </p:cNvPr>
            <p:cNvSpPr/>
            <p:nvPr/>
          </p:nvSpPr>
          <p:spPr>
            <a:xfrm>
              <a:off x="1889732" y="6382430"/>
              <a:ext cx="1356826" cy="291710"/>
            </a:xfrm>
            <a:prstGeom prst="roundRect">
              <a:avLst/>
            </a:prstGeom>
            <a:ln/>
          </p:spPr>
          <p:style>
            <a:lnRef idx="2">
              <a:schemeClr val="accent3"/>
            </a:lnRef>
            <a:fillRef idx="1">
              <a:schemeClr val="lt1"/>
            </a:fillRef>
            <a:effectRef idx="0">
              <a:schemeClr val="accent3"/>
            </a:effectRef>
            <a:fontRef idx="minor">
              <a:schemeClr val="dk1"/>
            </a:fontRef>
          </p:style>
          <p:txBody>
            <a:bodyPr lIns="121920" tIns="60960" rIns="121920" bIns="60960" rtlCol="0" anchor="ctr"/>
            <a:lstStyle/>
            <a:p>
              <a:pPr algn="ctr"/>
              <a:r>
                <a:rPr lang="en-US" sz="1200">
                  <a:solidFill>
                    <a:schemeClr val="tx1"/>
                  </a:solidFill>
                  <a:latin typeface="Roboto" panose="02000000000000000000" pitchFamily="2" charset="0"/>
                  <a:ea typeface="Roboto" panose="02000000000000000000" pitchFamily="2" charset="0"/>
                  <a:cs typeface="Arial"/>
                </a:rPr>
                <a:t>Key Issues</a:t>
              </a:r>
            </a:p>
          </p:txBody>
        </p:sp>
        <p:sp>
          <p:nvSpPr>
            <p:cNvPr id="31" name="Rectangle: Rounded Corners 28">
              <a:extLst>
                <a:ext uri="{FF2B5EF4-FFF2-40B4-BE49-F238E27FC236}">
                  <a16:creationId xmlns:a16="http://schemas.microsoft.com/office/drawing/2014/main" id="{75386AE3-C005-F24D-AA49-B03DEF8C19A4}"/>
                </a:ext>
              </a:extLst>
            </p:cNvPr>
            <p:cNvSpPr/>
            <p:nvPr/>
          </p:nvSpPr>
          <p:spPr>
            <a:xfrm>
              <a:off x="3430769" y="6382430"/>
              <a:ext cx="1356826" cy="291710"/>
            </a:xfrm>
            <a:prstGeom prst="roundRect">
              <a:avLst/>
            </a:prstGeom>
            <a:ln/>
          </p:spPr>
          <p:style>
            <a:lnRef idx="2">
              <a:schemeClr val="accent3"/>
            </a:lnRef>
            <a:fillRef idx="1">
              <a:schemeClr val="lt1"/>
            </a:fillRef>
            <a:effectRef idx="0">
              <a:schemeClr val="accent3"/>
            </a:effectRef>
            <a:fontRef idx="minor">
              <a:schemeClr val="dk1"/>
            </a:fontRef>
          </p:style>
          <p:txBody>
            <a:bodyPr lIns="121920" tIns="60960" rIns="121920" bIns="60960" rtlCol="0" anchor="ctr"/>
            <a:lstStyle/>
            <a:p>
              <a:pPr algn="ctr"/>
              <a:r>
                <a:rPr lang="en-US" sz="1200">
                  <a:solidFill>
                    <a:schemeClr val="tx1"/>
                  </a:solidFill>
                  <a:latin typeface="Roboto" panose="02000000000000000000" pitchFamily="2" charset="0"/>
                  <a:ea typeface="Roboto" panose="02000000000000000000" pitchFamily="2" charset="0"/>
                  <a:cs typeface="Arial"/>
                </a:rPr>
                <a:t>Analysis</a:t>
              </a:r>
            </a:p>
          </p:txBody>
        </p:sp>
        <p:sp>
          <p:nvSpPr>
            <p:cNvPr id="32" name="Rectangle: Rounded Corners 29">
              <a:extLst>
                <a:ext uri="{FF2B5EF4-FFF2-40B4-BE49-F238E27FC236}">
                  <a16:creationId xmlns:a16="http://schemas.microsoft.com/office/drawing/2014/main" id="{22D8F3C9-CC68-D94A-A599-0287A3721A9B}"/>
                </a:ext>
              </a:extLst>
            </p:cNvPr>
            <p:cNvSpPr/>
            <p:nvPr/>
          </p:nvSpPr>
          <p:spPr>
            <a:xfrm>
              <a:off x="6512843" y="6382430"/>
              <a:ext cx="1356826" cy="291710"/>
            </a:xfrm>
            <a:prstGeom prst="roundRect">
              <a:avLst/>
            </a:prstGeom>
            <a:ln/>
          </p:spPr>
          <p:style>
            <a:lnRef idx="2">
              <a:schemeClr val="accent3"/>
            </a:lnRef>
            <a:fillRef idx="1">
              <a:schemeClr val="lt1"/>
            </a:fillRef>
            <a:effectRef idx="0">
              <a:schemeClr val="accent3"/>
            </a:effectRef>
            <a:fontRef idx="minor">
              <a:schemeClr val="dk1"/>
            </a:fontRef>
          </p:style>
          <p:txBody>
            <a:bodyPr lIns="121920" tIns="60960" rIns="121920" bIns="60960" rtlCol="0" anchor="ctr"/>
            <a:lstStyle/>
            <a:p>
              <a:pPr algn="ctr"/>
              <a:r>
                <a:rPr lang="en-US" sz="1200">
                  <a:solidFill>
                    <a:schemeClr val="tx1"/>
                  </a:solidFill>
                  <a:latin typeface="Roboto" panose="02000000000000000000" pitchFamily="2" charset="0"/>
                  <a:ea typeface="Roboto" panose="02000000000000000000" pitchFamily="2" charset="0"/>
                  <a:cs typeface="Arial"/>
                </a:rPr>
                <a:t>Solution</a:t>
              </a:r>
            </a:p>
          </p:txBody>
        </p:sp>
        <p:sp>
          <p:nvSpPr>
            <p:cNvPr id="33" name="Rectangle: Rounded Corners 30">
              <a:extLst>
                <a:ext uri="{FF2B5EF4-FFF2-40B4-BE49-F238E27FC236}">
                  <a16:creationId xmlns:a16="http://schemas.microsoft.com/office/drawing/2014/main" id="{32D662A9-D420-CC49-9280-3A4F93E3583C}"/>
                </a:ext>
              </a:extLst>
            </p:cNvPr>
            <p:cNvSpPr/>
            <p:nvPr/>
          </p:nvSpPr>
          <p:spPr>
            <a:xfrm>
              <a:off x="8053880" y="6382430"/>
              <a:ext cx="1356826" cy="291710"/>
            </a:xfrm>
            <a:prstGeom prst="roundRect">
              <a:avLst/>
            </a:prstGeom>
            <a:noFill/>
            <a:ln>
              <a:solidFill>
                <a:srgbClr val="78909C"/>
              </a:solidFill>
            </a:ln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lIns="121920" tIns="60960" rIns="121920" bIns="60960" rtlCol="0" anchor="ctr"/>
            <a:lstStyle/>
            <a:p>
              <a:pPr algn="ctr"/>
              <a:r>
                <a:rPr lang="en-US" sz="1200">
                  <a:solidFill>
                    <a:schemeClr val="tx1"/>
                  </a:solidFill>
                  <a:latin typeface="Roboto" panose="02000000000000000000" pitchFamily="2" charset="0"/>
                  <a:ea typeface="Roboto" panose="02000000000000000000" pitchFamily="2" charset="0"/>
                  <a:cs typeface="Arial"/>
                </a:rPr>
                <a:t>Implementation</a:t>
              </a:r>
            </a:p>
          </p:txBody>
        </p:sp>
        <p:sp>
          <p:nvSpPr>
            <p:cNvPr id="34" name="Rectangle: Rounded Corners 29">
              <a:extLst>
                <a:ext uri="{FF2B5EF4-FFF2-40B4-BE49-F238E27FC236}">
                  <a16:creationId xmlns:a16="http://schemas.microsoft.com/office/drawing/2014/main" id="{5E34DC22-B63C-BC4D-A372-F31AB1EFA09D}"/>
                </a:ext>
              </a:extLst>
            </p:cNvPr>
            <p:cNvSpPr/>
            <p:nvPr/>
          </p:nvSpPr>
          <p:spPr>
            <a:xfrm>
              <a:off x="4971806" y="6382430"/>
              <a:ext cx="1356826" cy="291710"/>
            </a:xfrm>
            <a:prstGeom prst="roundRect">
              <a:avLst/>
            </a:prstGeom>
            <a:solidFill>
              <a:srgbClr val="78909C"/>
            </a:solidFill>
            <a:ln/>
          </p:spPr>
          <p:style>
            <a:lnRef idx="2">
              <a:schemeClr val="accent3"/>
            </a:lnRef>
            <a:fillRef idx="1">
              <a:schemeClr val="lt1"/>
            </a:fillRef>
            <a:effectRef idx="0">
              <a:schemeClr val="accent3"/>
            </a:effectRef>
            <a:fontRef idx="minor">
              <a:schemeClr val="dk1"/>
            </a:fontRef>
          </p:style>
          <p:txBody>
            <a:bodyPr lIns="121920" tIns="60960" rIns="121920" bIns="60960" rtlCol="0" anchor="ctr"/>
            <a:lstStyle/>
            <a:p>
              <a:pPr algn="ctr"/>
              <a:r>
                <a:rPr lang="en-US" sz="1200">
                  <a:solidFill>
                    <a:schemeClr val="bg1"/>
                  </a:solidFill>
                  <a:latin typeface="Roboto" panose="02000000000000000000" pitchFamily="2" charset="0"/>
                  <a:ea typeface="Roboto" panose="02000000000000000000" pitchFamily="2" charset="0"/>
                  <a:cs typeface="Arial"/>
                </a:rPr>
                <a:t>Opportunities</a:t>
              </a:r>
            </a:p>
          </p:txBody>
        </p:sp>
        <p:sp>
          <p:nvSpPr>
            <p:cNvPr id="35" name="Rectangle: Rounded Corners 29">
              <a:extLst>
                <a:ext uri="{FF2B5EF4-FFF2-40B4-BE49-F238E27FC236}">
                  <a16:creationId xmlns:a16="http://schemas.microsoft.com/office/drawing/2014/main" id="{4266AF58-1029-9F49-B3CA-61D74E3F53D7}"/>
                </a:ext>
              </a:extLst>
            </p:cNvPr>
            <p:cNvSpPr/>
            <p:nvPr/>
          </p:nvSpPr>
          <p:spPr>
            <a:xfrm>
              <a:off x="9594919" y="6382430"/>
              <a:ext cx="1356826" cy="291710"/>
            </a:xfrm>
            <a:prstGeom prst="roundRect">
              <a:avLst/>
            </a:prstGeom>
            <a:noFill/>
            <a:ln/>
          </p:spPr>
          <p:style>
            <a:lnRef idx="2">
              <a:schemeClr val="accent3"/>
            </a:lnRef>
            <a:fillRef idx="1">
              <a:schemeClr val="lt1"/>
            </a:fillRef>
            <a:effectRef idx="0">
              <a:schemeClr val="accent3"/>
            </a:effectRef>
            <a:fontRef idx="minor">
              <a:schemeClr val="dk1"/>
            </a:fontRef>
          </p:style>
          <p:txBody>
            <a:bodyPr lIns="121920" tIns="60960" rIns="121920" bIns="60960" rtlCol="0" anchor="ctr"/>
            <a:lstStyle/>
            <a:p>
              <a:pPr algn="ctr"/>
              <a:r>
                <a:rPr lang="en-US" sz="1200">
                  <a:solidFill>
                    <a:schemeClr val="tx1"/>
                  </a:solidFill>
                  <a:latin typeface="Roboto" panose="02000000000000000000" pitchFamily="2" charset="0"/>
                  <a:ea typeface="Roboto" panose="02000000000000000000" pitchFamily="2" charset="0"/>
                  <a:cs typeface="Arial"/>
                </a:rPr>
                <a:t>Risks</a:t>
              </a:r>
            </a:p>
          </p:txBody>
        </p:sp>
      </p:grpSp>
      <p:pic>
        <p:nvPicPr>
          <p:cNvPr id="21" name="Graphic 20" descr="Catering with solid fill">
            <a:extLst>
              <a:ext uri="{FF2B5EF4-FFF2-40B4-BE49-F238E27FC236}">
                <a16:creationId xmlns:a16="http://schemas.microsoft.com/office/drawing/2014/main" id="{76FD133B-77DC-0D47-8316-97A485187D7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430769" y="1775282"/>
            <a:ext cx="1087200" cy="1087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222917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E36905A1-C76B-014C-A570-3E5754DBFD01}"/>
              </a:ext>
            </a:extLst>
          </p:cNvPr>
          <p:cNvSpPr/>
          <p:nvPr/>
        </p:nvSpPr>
        <p:spPr>
          <a:xfrm>
            <a:off x="0" y="1385767"/>
            <a:ext cx="12192000" cy="2043233"/>
          </a:xfrm>
          <a:prstGeom prst="rect">
            <a:avLst/>
          </a:prstGeom>
          <a:solidFill>
            <a:srgbClr val="193441"/>
          </a:solidFill>
          <a:ln>
            <a:solidFill>
              <a:srgbClr val="19344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B19F5EE-AD5C-B446-B22F-362C48C27EAB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9446941" y="6495740"/>
            <a:ext cx="2743200" cy="365125"/>
          </a:xfrm>
        </p:spPr>
        <p:txBody>
          <a:bodyPr/>
          <a:lstStyle/>
          <a:p>
            <a:fld id="{841F6FF3-F43A-6246-B559-B57933611B21}" type="slidenum">
              <a:rPr lang="en-US" smtClean="0"/>
              <a:t>25</a:t>
            </a:fld>
            <a:endParaRPr lang="en-US"/>
          </a:p>
        </p:txBody>
      </p:sp>
      <p:sp>
        <p:nvSpPr>
          <p:cNvPr id="7" name="Title 7">
            <a:extLst>
              <a:ext uri="{FF2B5EF4-FFF2-40B4-BE49-F238E27FC236}">
                <a16:creationId xmlns:a16="http://schemas.microsoft.com/office/drawing/2014/main" id="{33DF9F44-A72E-3546-8B9F-6DC2EE8052DF}"/>
              </a:ext>
            </a:extLst>
          </p:cNvPr>
          <p:cNvSpPr txBox="1">
            <a:spLocks/>
          </p:cNvSpPr>
          <p:nvPr/>
        </p:nvSpPr>
        <p:spPr>
          <a:xfrm>
            <a:off x="1603800" y="622167"/>
            <a:ext cx="8984400" cy="763600"/>
          </a:xfrm>
          <a:prstGeom prst="rect">
            <a:avLst/>
          </a:prstGeom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/>
            <a:r>
              <a:rPr lang="en-US" sz="4000" b="1">
                <a:solidFill>
                  <a:srgbClr val="193441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Solutions</a:t>
            </a:r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7D470D37-9845-524A-A204-BC963DA6EEEB}"/>
              </a:ext>
            </a:extLst>
          </p:cNvPr>
          <p:cNvGrpSpPr/>
          <p:nvPr/>
        </p:nvGrpSpPr>
        <p:grpSpPr>
          <a:xfrm>
            <a:off x="4796410" y="1684838"/>
            <a:ext cx="6334046" cy="1481050"/>
            <a:chOff x="4796410" y="1552608"/>
            <a:chExt cx="6334046" cy="1481050"/>
          </a:xfrm>
        </p:grpSpPr>
        <p:sp>
          <p:nvSpPr>
            <p:cNvPr id="8" name="Google Shape;217;p39">
              <a:extLst>
                <a:ext uri="{FF2B5EF4-FFF2-40B4-BE49-F238E27FC236}">
                  <a16:creationId xmlns:a16="http://schemas.microsoft.com/office/drawing/2014/main" id="{F4D1E05A-F0FB-D74D-A259-D725E042EF54}"/>
                </a:ext>
              </a:extLst>
            </p:cNvPr>
            <p:cNvSpPr txBox="1">
              <a:spLocks/>
            </p:cNvSpPr>
            <p:nvPr/>
          </p:nvSpPr>
          <p:spPr>
            <a:xfrm>
              <a:off x="4796410" y="2039658"/>
              <a:ext cx="6334046" cy="994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21900" tIns="121900" rIns="121900" bIns="121900" anchor="t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ctr" rtl="0" ea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858585"/>
                </a:buClr>
                <a:buSzPts val="1200"/>
                <a:buFont typeface="Roboto"/>
                <a:buNone/>
                <a:defRPr sz="1600" b="0" i="0" u="none" strike="noStrike" cap="none">
                  <a:solidFill>
                    <a:srgbClr val="858585"/>
                  </a:solidFill>
                  <a:latin typeface="Roboto"/>
                  <a:ea typeface="Roboto"/>
                  <a:cs typeface="Roboto"/>
                  <a:sym typeface="Roboto"/>
                </a:defRPr>
              </a:lvl1pPr>
              <a:lvl2pPr marR="0" lvl="1" algn="ctr" rtl="0" ea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200"/>
                <a:buFont typeface="Roboto Medium"/>
                <a:buNone/>
                <a:defRPr sz="1600" b="0" i="0" u="none" strike="noStrike" cap="none">
                  <a:solidFill>
                    <a:srgbClr val="3E606F"/>
                  </a:solidFill>
                  <a:latin typeface="Roboto Medium"/>
                  <a:ea typeface="Roboto Medium"/>
                  <a:cs typeface="Roboto Medium"/>
                  <a:sym typeface="Roboto Medium"/>
                </a:defRPr>
              </a:lvl2pPr>
              <a:lvl3pPr marR="0" lvl="2" algn="ctr" rtl="0" ea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200"/>
                <a:buFont typeface="Roboto Medium"/>
                <a:buNone/>
                <a:defRPr sz="1600" b="0" i="0" u="none" strike="noStrike" cap="none">
                  <a:solidFill>
                    <a:srgbClr val="3E606F"/>
                  </a:solidFill>
                  <a:latin typeface="Roboto Medium"/>
                  <a:ea typeface="Roboto Medium"/>
                  <a:cs typeface="Roboto Medium"/>
                  <a:sym typeface="Roboto Medium"/>
                </a:defRPr>
              </a:lvl3pPr>
              <a:lvl4pPr marR="0" lvl="3" algn="ctr" rtl="0" ea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200"/>
                <a:buFont typeface="Roboto Medium"/>
                <a:buNone/>
                <a:defRPr sz="1600" b="0" i="0" u="none" strike="noStrike" cap="none">
                  <a:solidFill>
                    <a:srgbClr val="3E606F"/>
                  </a:solidFill>
                  <a:latin typeface="Roboto Medium"/>
                  <a:ea typeface="Roboto Medium"/>
                  <a:cs typeface="Roboto Medium"/>
                  <a:sym typeface="Roboto Medium"/>
                </a:defRPr>
              </a:lvl4pPr>
              <a:lvl5pPr marR="0" lvl="4" algn="ctr" rtl="0" ea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200"/>
                <a:buFont typeface="Roboto Medium"/>
                <a:buNone/>
                <a:defRPr sz="1600" b="0" i="0" u="none" strike="noStrike" cap="none">
                  <a:solidFill>
                    <a:srgbClr val="3E606F"/>
                  </a:solidFill>
                  <a:latin typeface="Roboto Medium"/>
                  <a:ea typeface="Roboto Medium"/>
                  <a:cs typeface="Roboto Medium"/>
                  <a:sym typeface="Roboto Medium"/>
                </a:defRPr>
              </a:lvl5pPr>
              <a:lvl6pPr marR="0" lvl="5" algn="ctr" rtl="0" ea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200"/>
                <a:buFont typeface="Roboto Medium"/>
                <a:buNone/>
                <a:defRPr sz="1600" b="0" i="0" u="none" strike="noStrike" cap="none">
                  <a:solidFill>
                    <a:srgbClr val="3E606F"/>
                  </a:solidFill>
                  <a:latin typeface="Roboto Medium"/>
                  <a:ea typeface="Roboto Medium"/>
                  <a:cs typeface="Roboto Medium"/>
                  <a:sym typeface="Roboto Medium"/>
                </a:defRPr>
              </a:lvl6pPr>
              <a:lvl7pPr marR="0" lvl="6" algn="ctr" rtl="0" ea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200"/>
                <a:buFont typeface="Roboto Medium"/>
                <a:buNone/>
                <a:defRPr sz="1600" b="0" i="0" u="none" strike="noStrike" cap="none">
                  <a:solidFill>
                    <a:srgbClr val="3E606F"/>
                  </a:solidFill>
                  <a:latin typeface="Roboto Medium"/>
                  <a:ea typeface="Roboto Medium"/>
                  <a:cs typeface="Roboto Medium"/>
                  <a:sym typeface="Roboto Medium"/>
                </a:defRPr>
              </a:lvl7pPr>
              <a:lvl8pPr marR="0" lvl="7" algn="ctr" rtl="0" ea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200"/>
                <a:buFont typeface="Roboto Medium"/>
                <a:buNone/>
                <a:defRPr sz="1600" b="0" i="0" u="none" strike="noStrike" cap="none">
                  <a:solidFill>
                    <a:srgbClr val="3E606F"/>
                  </a:solidFill>
                  <a:latin typeface="Roboto Medium"/>
                  <a:ea typeface="Roboto Medium"/>
                  <a:cs typeface="Roboto Medium"/>
                  <a:sym typeface="Roboto Medium"/>
                </a:defRPr>
              </a:lvl8pPr>
              <a:lvl9pPr marR="0" lvl="8" algn="ctr" rtl="0" ea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200"/>
                <a:buFont typeface="Roboto Medium"/>
                <a:buNone/>
                <a:defRPr sz="1600" b="0" i="0" u="none" strike="noStrike" cap="none">
                  <a:solidFill>
                    <a:srgbClr val="3E606F"/>
                  </a:solidFill>
                  <a:latin typeface="Roboto Medium"/>
                  <a:ea typeface="Roboto Medium"/>
                  <a:cs typeface="Roboto Medium"/>
                  <a:sym typeface="Roboto Medium"/>
                </a:defRPr>
              </a:lvl9pPr>
            </a:lstStyle>
            <a:p>
              <a:pPr algn="l"/>
              <a:r>
                <a:rPr lang="en-CA">
                  <a:solidFill>
                    <a:schemeClr val="bg1"/>
                  </a:solidFill>
                </a:rPr>
                <a:t>Instacart would provide services to those individual who may not have access to extensive grocery options (</a:t>
              </a:r>
              <a:r>
                <a:rPr lang="en-CA" err="1">
                  <a:solidFill>
                    <a:schemeClr val="bg1"/>
                  </a:solidFill>
                </a:rPr>
                <a:t>i.e</a:t>
              </a:r>
              <a:r>
                <a:rPr lang="en-CA">
                  <a:solidFill>
                    <a:schemeClr val="bg1"/>
                  </a:solidFill>
                </a:rPr>
                <a:t> those living in rural areas) at a lower cost through government subsidies </a:t>
              </a:r>
            </a:p>
          </p:txBody>
        </p:sp>
        <p:sp>
          <p:nvSpPr>
            <p:cNvPr id="9" name="Google Shape;224;p39">
              <a:extLst>
                <a:ext uri="{FF2B5EF4-FFF2-40B4-BE49-F238E27FC236}">
                  <a16:creationId xmlns:a16="http://schemas.microsoft.com/office/drawing/2014/main" id="{47B28CF1-0E99-884D-AB40-994AE5A7FB5E}"/>
                </a:ext>
              </a:extLst>
            </p:cNvPr>
            <p:cNvSpPr txBox="1">
              <a:spLocks/>
            </p:cNvSpPr>
            <p:nvPr/>
          </p:nvSpPr>
          <p:spPr>
            <a:xfrm>
              <a:off x="4796410" y="1552608"/>
              <a:ext cx="4228497" cy="603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21900" tIns="121900" rIns="121900" bIns="121900" anchor="b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ctr" rtl="0" ea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A5B7C6"/>
                </a:buClr>
                <a:buSzPts val="1800"/>
                <a:buFont typeface="Roboto Medium"/>
                <a:buNone/>
                <a:defRPr sz="2400" b="1" i="0" u="none" strike="noStrike" cap="none">
                  <a:solidFill>
                    <a:srgbClr val="A5B7C6"/>
                  </a:solidFill>
                  <a:latin typeface="Roboto"/>
                  <a:ea typeface="Roboto"/>
                  <a:cs typeface="Roboto"/>
                  <a:sym typeface="Roboto"/>
                </a:defRPr>
              </a:lvl1pPr>
              <a:lvl2pPr marR="0" lvl="1" algn="ctr" rtl="0" ea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800"/>
                <a:buFont typeface="Roboto Medium"/>
                <a:buNone/>
                <a:defRPr sz="3200" b="0" i="0" u="none" strike="noStrike" cap="none">
                  <a:solidFill>
                    <a:schemeClr val="dk1"/>
                  </a:solidFill>
                  <a:latin typeface="Roboto Medium"/>
                  <a:ea typeface="Roboto Medium"/>
                  <a:cs typeface="Roboto Medium"/>
                  <a:sym typeface="Roboto Medium"/>
                </a:defRPr>
              </a:lvl2pPr>
              <a:lvl3pPr marR="0" lvl="2" algn="ctr" rtl="0" ea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800"/>
                <a:buFont typeface="Roboto Medium"/>
                <a:buNone/>
                <a:defRPr sz="3200" b="0" i="0" u="none" strike="noStrike" cap="none">
                  <a:solidFill>
                    <a:schemeClr val="dk1"/>
                  </a:solidFill>
                  <a:latin typeface="Roboto Medium"/>
                  <a:ea typeface="Roboto Medium"/>
                  <a:cs typeface="Roboto Medium"/>
                  <a:sym typeface="Roboto Medium"/>
                </a:defRPr>
              </a:lvl3pPr>
              <a:lvl4pPr marR="0" lvl="3" algn="ctr" rtl="0" ea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800"/>
                <a:buFont typeface="Roboto Medium"/>
                <a:buNone/>
                <a:defRPr sz="3200" b="0" i="0" u="none" strike="noStrike" cap="none">
                  <a:solidFill>
                    <a:schemeClr val="dk1"/>
                  </a:solidFill>
                  <a:latin typeface="Roboto Medium"/>
                  <a:ea typeface="Roboto Medium"/>
                  <a:cs typeface="Roboto Medium"/>
                  <a:sym typeface="Roboto Medium"/>
                </a:defRPr>
              </a:lvl4pPr>
              <a:lvl5pPr marR="0" lvl="4" algn="ctr" rtl="0" ea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800"/>
                <a:buFont typeface="Roboto Medium"/>
                <a:buNone/>
                <a:defRPr sz="3200" b="0" i="0" u="none" strike="noStrike" cap="none">
                  <a:solidFill>
                    <a:schemeClr val="dk1"/>
                  </a:solidFill>
                  <a:latin typeface="Roboto Medium"/>
                  <a:ea typeface="Roboto Medium"/>
                  <a:cs typeface="Roboto Medium"/>
                  <a:sym typeface="Roboto Medium"/>
                </a:defRPr>
              </a:lvl5pPr>
              <a:lvl6pPr marR="0" lvl="5" algn="ctr" rtl="0" ea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800"/>
                <a:buFont typeface="Roboto Medium"/>
                <a:buNone/>
                <a:defRPr sz="3200" b="0" i="0" u="none" strike="noStrike" cap="none">
                  <a:solidFill>
                    <a:schemeClr val="dk1"/>
                  </a:solidFill>
                  <a:latin typeface="Roboto Medium"/>
                  <a:ea typeface="Roboto Medium"/>
                  <a:cs typeface="Roboto Medium"/>
                  <a:sym typeface="Roboto Medium"/>
                </a:defRPr>
              </a:lvl6pPr>
              <a:lvl7pPr marR="0" lvl="6" algn="ctr" rtl="0" ea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800"/>
                <a:buFont typeface="Roboto Medium"/>
                <a:buNone/>
                <a:defRPr sz="3200" b="0" i="0" u="none" strike="noStrike" cap="none">
                  <a:solidFill>
                    <a:schemeClr val="dk1"/>
                  </a:solidFill>
                  <a:latin typeface="Roboto Medium"/>
                  <a:ea typeface="Roboto Medium"/>
                  <a:cs typeface="Roboto Medium"/>
                  <a:sym typeface="Roboto Medium"/>
                </a:defRPr>
              </a:lvl7pPr>
              <a:lvl8pPr marR="0" lvl="7" algn="ctr" rtl="0" ea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800"/>
                <a:buFont typeface="Roboto Medium"/>
                <a:buNone/>
                <a:defRPr sz="3200" b="0" i="0" u="none" strike="noStrike" cap="none">
                  <a:solidFill>
                    <a:schemeClr val="dk1"/>
                  </a:solidFill>
                  <a:latin typeface="Roboto Medium"/>
                  <a:ea typeface="Roboto Medium"/>
                  <a:cs typeface="Roboto Medium"/>
                  <a:sym typeface="Roboto Medium"/>
                </a:defRPr>
              </a:lvl8pPr>
              <a:lvl9pPr marR="0" lvl="8" algn="ctr" rtl="0" ea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800"/>
                <a:buFont typeface="Roboto Medium"/>
                <a:buNone/>
                <a:defRPr sz="3200" b="0" i="0" u="none" strike="noStrike" cap="none">
                  <a:solidFill>
                    <a:schemeClr val="dk1"/>
                  </a:solidFill>
                  <a:latin typeface="Roboto Medium"/>
                  <a:ea typeface="Roboto Medium"/>
                  <a:cs typeface="Roboto Medium"/>
                  <a:sym typeface="Roboto Medium"/>
                </a:defRPr>
              </a:lvl9pPr>
            </a:lstStyle>
            <a:p>
              <a:pPr algn="l"/>
              <a:r>
                <a:rPr lang="en-CA"/>
                <a:t>Government (Food Security)</a:t>
              </a:r>
            </a:p>
          </p:txBody>
        </p:sp>
      </p:grpSp>
      <p:grpSp>
        <p:nvGrpSpPr>
          <p:cNvPr id="30" name="Group 29">
            <a:extLst>
              <a:ext uri="{FF2B5EF4-FFF2-40B4-BE49-F238E27FC236}">
                <a16:creationId xmlns:a16="http://schemas.microsoft.com/office/drawing/2014/main" id="{F8AA683F-DDD8-EB41-8AED-2903E6D33F4B}"/>
              </a:ext>
            </a:extLst>
          </p:cNvPr>
          <p:cNvGrpSpPr/>
          <p:nvPr/>
        </p:nvGrpSpPr>
        <p:grpSpPr>
          <a:xfrm>
            <a:off x="348695" y="6382430"/>
            <a:ext cx="10603050" cy="291710"/>
            <a:chOff x="348695" y="6382430"/>
            <a:chExt cx="10603050" cy="291710"/>
          </a:xfrm>
        </p:grpSpPr>
        <p:sp>
          <p:nvSpPr>
            <p:cNvPr id="31" name="Rectangle: Rounded Corners 3">
              <a:extLst>
                <a:ext uri="{FF2B5EF4-FFF2-40B4-BE49-F238E27FC236}">
                  <a16:creationId xmlns:a16="http://schemas.microsoft.com/office/drawing/2014/main" id="{EDC4F709-1423-7D42-9634-13420F43E32D}"/>
                </a:ext>
              </a:extLst>
            </p:cNvPr>
            <p:cNvSpPr/>
            <p:nvPr/>
          </p:nvSpPr>
          <p:spPr>
            <a:xfrm>
              <a:off x="348695" y="6382430"/>
              <a:ext cx="1356826" cy="291710"/>
            </a:xfrm>
            <a:prstGeom prst="roundRect">
              <a:avLst/>
            </a:prstGeom>
            <a:ln/>
          </p:spPr>
          <p:style>
            <a:lnRef idx="2">
              <a:schemeClr val="accent3"/>
            </a:lnRef>
            <a:fillRef idx="1">
              <a:schemeClr val="lt1"/>
            </a:fillRef>
            <a:effectRef idx="0">
              <a:schemeClr val="accent3"/>
            </a:effectRef>
            <a:fontRef idx="minor">
              <a:schemeClr val="dk1"/>
            </a:fontRef>
          </p:style>
          <p:txBody>
            <a:bodyPr lIns="121920" tIns="60960" rIns="121920" bIns="60960" rtlCol="0" anchor="ctr"/>
            <a:lstStyle/>
            <a:p>
              <a:pPr algn="ctr"/>
              <a:r>
                <a:rPr lang="en-US" sz="1200">
                  <a:latin typeface="Roboto" panose="02000000000000000000" pitchFamily="2" charset="0"/>
                  <a:ea typeface="Roboto" panose="02000000000000000000" pitchFamily="2" charset="0"/>
                  <a:cs typeface="Arial"/>
                </a:rPr>
                <a:t>Introduction</a:t>
              </a:r>
            </a:p>
          </p:txBody>
        </p:sp>
        <p:sp>
          <p:nvSpPr>
            <p:cNvPr id="32" name="Rectangle: Rounded Corners 27">
              <a:extLst>
                <a:ext uri="{FF2B5EF4-FFF2-40B4-BE49-F238E27FC236}">
                  <a16:creationId xmlns:a16="http://schemas.microsoft.com/office/drawing/2014/main" id="{66D29E78-C85B-BC46-84A2-9F95F2C8E71E}"/>
                </a:ext>
              </a:extLst>
            </p:cNvPr>
            <p:cNvSpPr/>
            <p:nvPr/>
          </p:nvSpPr>
          <p:spPr>
            <a:xfrm>
              <a:off x="1889732" y="6382430"/>
              <a:ext cx="1356826" cy="291710"/>
            </a:xfrm>
            <a:prstGeom prst="roundRect">
              <a:avLst/>
            </a:prstGeom>
            <a:ln/>
          </p:spPr>
          <p:style>
            <a:lnRef idx="2">
              <a:schemeClr val="accent3"/>
            </a:lnRef>
            <a:fillRef idx="1">
              <a:schemeClr val="lt1"/>
            </a:fillRef>
            <a:effectRef idx="0">
              <a:schemeClr val="accent3"/>
            </a:effectRef>
            <a:fontRef idx="minor">
              <a:schemeClr val="dk1"/>
            </a:fontRef>
          </p:style>
          <p:txBody>
            <a:bodyPr lIns="121920" tIns="60960" rIns="121920" bIns="60960" rtlCol="0" anchor="ctr"/>
            <a:lstStyle/>
            <a:p>
              <a:pPr algn="ctr"/>
              <a:r>
                <a:rPr lang="en-US" sz="1200">
                  <a:solidFill>
                    <a:schemeClr val="tx1"/>
                  </a:solidFill>
                  <a:latin typeface="Roboto" panose="02000000000000000000" pitchFamily="2" charset="0"/>
                  <a:ea typeface="Roboto" panose="02000000000000000000" pitchFamily="2" charset="0"/>
                  <a:cs typeface="Arial"/>
                </a:rPr>
                <a:t>Key Issues</a:t>
              </a:r>
            </a:p>
          </p:txBody>
        </p:sp>
        <p:sp>
          <p:nvSpPr>
            <p:cNvPr id="33" name="Rectangle: Rounded Corners 28">
              <a:extLst>
                <a:ext uri="{FF2B5EF4-FFF2-40B4-BE49-F238E27FC236}">
                  <a16:creationId xmlns:a16="http://schemas.microsoft.com/office/drawing/2014/main" id="{006AD7C5-6BFB-EA41-8393-A7A07E54A526}"/>
                </a:ext>
              </a:extLst>
            </p:cNvPr>
            <p:cNvSpPr/>
            <p:nvPr/>
          </p:nvSpPr>
          <p:spPr>
            <a:xfrm>
              <a:off x="3430769" y="6382430"/>
              <a:ext cx="1356826" cy="291710"/>
            </a:xfrm>
            <a:prstGeom prst="roundRect">
              <a:avLst/>
            </a:prstGeom>
            <a:ln/>
          </p:spPr>
          <p:style>
            <a:lnRef idx="2">
              <a:schemeClr val="accent3"/>
            </a:lnRef>
            <a:fillRef idx="1">
              <a:schemeClr val="lt1"/>
            </a:fillRef>
            <a:effectRef idx="0">
              <a:schemeClr val="accent3"/>
            </a:effectRef>
            <a:fontRef idx="minor">
              <a:schemeClr val="dk1"/>
            </a:fontRef>
          </p:style>
          <p:txBody>
            <a:bodyPr lIns="121920" tIns="60960" rIns="121920" bIns="60960" rtlCol="0" anchor="ctr"/>
            <a:lstStyle/>
            <a:p>
              <a:pPr algn="ctr"/>
              <a:r>
                <a:rPr lang="en-US" sz="1200">
                  <a:solidFill>
                    <a:schemeClr val="tx1"/>
                  </a:solidFill>
                  <a:latin typeface="Roboto" panose="02000000000000000000" pitchFamily="2" charset="0"/>
                  <a:ea typeface="Roboto" panose="02000000000000000000" pitchFamily="2" charset="0"/>
                  <a:cs typeface="Arial"/>
                </a:rPr>
                <a:t>Analysis</a:t>
              </a:r>
            </a:p>
          </p:txBody>
        </p:sp>
        <p:sp>
          <p:nvSpPr>
            <p:cNvPr id="34" name="Rectangle: Rounded Corners 29">
              <a:extLst>
                <a:ext uri="{FF2B5EF4-FFF2-40B4-BE49-F238E27FC236}">
                  <a16:creationId xmlns:a16="http://schemas.microsoft.com/office/drawing/2014/main" id="{6EAA515E-D195-624E-9897-7DF507EAFCD4}"/>
                </a:ext>
              </a:extLst>
            </p:cNvPr>
            <p:cNvSpPr/>
            <p:nvPr/>
          </p:nvSpPr>
          <p:spPr>
            <a:xfrm>
              <a:off x="6512843" y="6382430"/>
              <a:ext cx="1356826" cy="291710"/>
            </a:xfrm>
            <a:prstGeom prst="roundRect">
              <a:avLst/>
            </a:prstGeom>
            <a:ln/>
          </p:spPr>
          <p:style>
            <a:lnRef idx="2">
              <a:schemeClr val="accent3"/>
            </a:lnRef>
            <a:fillRef idx="1">
              <a:schemeClr val="lt1"/>
            </a:fillRef>
            <a:effectRef idx="0">
              <a:schemeClr val="accent3"/>
            </a:effectRef>
            <a:fontRef idx="minor">
              <a:schemeClr val="dk1"/>
            </a:fontRef>
          </p:style>
          <p:txBody>
            <a:bodyPr lIns="121920" tIns="60960" rIns="121920" bIns="60960" rtlCol="0" anchor="ctr"/>
            <a:lstStyle/>
            <a:p>
              <a:pPr algn="ctr"/>
              <a:r>
                <a:rPr lang="en-US" sz="1200">
                  <a:solidFill>
                    <a:schemeClr val="tx1"/>
                  </a:solidFill>
                  <a:latin typeface="Roboto" panose="02000000000000000000" pitchFamily="2" charset="0"/>
                  <a:ea typeface="Roboto" panose="02000000000000000000" pitchFamily="2" charset="0"/>
                  <a:cs typeface="Arial"/>
                </a:rPr>
                <a:t>Solution</a:t>
              </a:r>
            </a:p>
          </p:txBody>
        </p:sp>
        <p:sp>
          <p:nvSpPr>
            <p:cNvPr id="35" name="Rectangle: Rounded Corners 30">
              <a:extLst>
                <a:ext uri="{FF2B5EF4-FFF2-40B4-BE49-F238E27FC236}">
                  <a16:creationId xmlns:a16="http://schemas.microsoft.com/office/drawing/2014/main" id="{9E8307AF-6590-C943-B69F-9232980C4CC0}"/>
                </a:ext>
              </a:extLst>
            </p:cNvPr>
            <p:cNvSpPr/>
            <p:nvPr/>
          </p:nvSpPr>
          <p:spPr>
            <a:xfrm>
              <a:off x="8053880" y="6382430"/>
              <a:ext cx="1356826" cy="291710"/>
            </a:xfrm>
            <a:prstGeom prst="roundRect">
              <a:avLst/>
            </a:prstGeom>
            <a:noFill/>
            <a:ln>
              <a:solidFill>
                <a:srgbClr val="78909C"/>
              </a:solidFill>
            </a:ln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lIns="121920" tIns="60960" rIns="121920" bIns="60960" rtlCol="0" anchor="ctr"/>
            <a:lstStyle/>
            <a:p>
              <a:pPr algn="ctr"/>
              <a:r>
                <a:rPr lang="en-US" sz="1200">
                  <a:solidFill>
                    <a:schemeClr val="tx1"/>
                  </a:solidFill>
                  <a:latin typeface="Roboto" panose="02000000000000000000" pitchFamily="2" charset="0"/>
                  <a:ea typeface="Roboto" panose="02000000000000000000" pitchFamily="2" charset="0"/>
                  <a:cs typeface="Arial"/>
                </a:rPr>
                <a:t>Implementation</a:t>
              </a:r>
            </a:p>
          </p:txBody>
        </p:sp>
        <p:sp>
          <p:nvSpPr>
            <p:cNvPr id="36" name="Rectangle: Rounded Corners 29">
              <a:extLst>
                <a:ext uri="{FF2B5EF4-FFF2-40B4-BE49-F238E27FC236}">
                  <a16:creationId xmlns:a16="http://schemas.microsoft.com/office/drawing/2014/main" id="{18195DA4-F86C-2145-8A87-31AA4A38EE8C}"/>
                </a:ext>
              </a:extLst>
            </p:cNvPr>
            <p:cNvSpPr/>
            <p:nvPr/>
          </p:nvSpPr>
          <p:spPr>
            <a:xfrm>
              <a:off x="4971806" y="6382430"/>
              <a:ext cx="1356826" cy="291710"/>
            </a:xfrm>
            <a:prstGeom prst="roundRect">
              <a:avLst/>
            </a:prstGeom>
            <a:solidFill>
              <a:srgbClr val="78909C"/>
            </a:solidFill>
            <a:ln/>
          </p:spPr>
          <p:style>
            <a:lnRef idx="2">
              <a:schemeClr val="accent3"/>
            </a:lnRef>
            <a:fillRef idx="1">
              <a:schemeClr val="lt1"/>
            </a:fillRef>
            <a:effectRef idx="0">
              <a:schemeClr val="accent3"/>
            </a:effectRef>
            <a:fontRef idx="minor">
              <a:schemeClr val="dk1"/>
            </a:fontRef>
          </p:style>
          <p:txBody>
            <a:bodyPr lIns="121920" tIns="60960" rIns="121920" bIns="60960" rtlCol="0" anchor="ctr"/>
            <a:lstStyle/>
            <a:p>
              <a:pPr algn="ctr"/>
              <a:r>
                <a:rPr lang="en-US" sz="1200">
                  <a:solidFill>
                    <a:schemeClr val="bg1"/>
                  </a:solidFill>
                  <a:latin typeface="Roboto" panose="02000000000000000000" pitchFamily="2" charset="0"/>
                  <a:ea typeface="Roboto" panose="02000000000000000000" pitchFamily="2" charset="0"/>
                  <a:cs typeface="Arial"/>
                </a:rPr>
                <a:t>Opportunities</a:t>
              </a:r>
            </a:p>
          </p:txBody>
        </p:sp>
        <p:sp>
          <p:nvSpPr>
            <p:cNvPr id="37" name="Rectangle: Rounded Corners 29">
              <a:extLst>
                <a:ext uri="{FF2B5EF4-FFF2-40B4-BE49-F238E27FC236}">
                  <a16:creationId xmlns:a16="http://schemas.microsoft.com/office/drawing/2014/main" id="{5B904DFB-A187-7F4E-9F4D-18803787618E}"/>
                </a:ext>
              </a:extLst>
            </p:cNvPr>
            <p:cNvSpPr/>
            <p:nvPr/>
          </p:nvSpPr>
          <p:spPr>
            <a:xfrm>
              <a:off x="9594919" y="6382430"/>
              <a:ext cx="1356826" cy="291710"/>
            </a:xfrm>
            <a:prstGeom prst="roundRect">
              <a:avLst/>
            </a:prstGeom>
            <a:noFill/>
            <a:ln/>
          </p:spPr>
          <p:style>
            <a:lnRef idx="2">
              <a:schemeClr val="accent3"/>
            </a:lnRef>
            <a:fillRef idx="1">
              <a:schemeClr val="lt1"/>
            </a:fillRef>
            <a:effectRef idx="0">
              <a:schemeClr val="accent3"/>
            </a:effectRef>
            <a:fontRef idx="minor">
              <a:schemeClr val="dk1"/>
            </a:fontRef>
          </p:style>
          <p:txBody>
            <a:bodyPr lIns="121920" tIns="60960" rIns="121920" bIns="60960" rtlCol="0" anchor="ctr"/>
            <a:lstStyle/>
            <a:p>
              <a:pPr algn="ctr"/>
              <a:r>
                <a:rPr lang="en-US" sz="1200">
                  <a:solidFill>
                    <a:schemeClr val="tx1"/>
                  </a:solidFill>
                  <a:latin typeface="Roboto" panose="02000000000000000000" pitchFamily="2" charset="0"/>
                  <a:ea typeface="Roboto" panose="02000000000000000000" pitchFamily="2" charset="0"/>
                  <a:cs typeface="Arial"/>
                </a:rPr>
                <a:t>Risks</a:t>
              </a:r>
            </a:p>
          </p:txBody>
        </p:sp>
      </p:grpSp>
      <p:pic>
        <p:nvPicPr>
          <p:cNvPr id="17" name="Graphic 16" descr="Table setting with solid fill">
            <a:extLst>
              <a:ext uri="{FF2B5EF4-FFF2-40B4-BE49-F238E27FC236}">
                <a16:creationId xmlns:a16="http://schemas.microsoft.com/office/drawing/2014/main" id="{ED96FD9D-5E4D-114C-8559-6A22EC227E7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565582" y="1775282"/>
            <a:ext cx="1087200" cy="1087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3118697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E36905A1-C76B-014C-A570-3E5754DBFD01}"/>
              </a:ext>
            </a:extLst>
          </p:cNvPr>
          <p:cNvSpPr/>
          <p:nvPr/>
        </p:nvSpPr>
        <p:spPr>
          <a:xfrm>
            <a:off x="0" y="1385767"/>
            <a:ext cx="12192000" cy="2043233"/>
          </a:xfrm>
          <a:prstGeom prst="rect">
            <a:avLst/>
          </a:prstGeom>
          <a:solidFill>
            <a:srgbClr val="193441"/>
          </a:solidFill>
          <a:ln>
            <a:solidFill>
              <a:srgbClr val="19344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B19F5EE-AD5C-B446-B22F-362C48C27EAB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9446941" y="6495740"/>
            <a:ext cx="2743200" cy="365125"/>
          </a:xfrm>
        </p:spPr>
        <p:txBody>
          <a:bodyPr/>
          <a:lstStyle/>
          <a:p>
            <a:fld id="{841F6FF3-F43A-6246-B559-B57933611B21}" type="slidenum">
              <a:rPr lang="en-US" smtClean="0"/>
              <a:t>26</a:t>
            </a:fld>
            <a:endParaRPr lang="en-US"/>
          </a:p>
        </p:txBody>
      </p:sp>
      <p:sp>
        <p:nvSpPr>
          <p:cNvPr id="7" name="Title 7">
            <a:extLst>
              <a:ext uri="{FF2B5EF4-FFF2-40B4-BE49-F238E27FC236}">
                <a16:creationId xmlns:a16="http://schemas.microsoft.com/office/drawing/2014/main" id="{33DF9F44-A72E-3546-8B9F-6DC2EE8052DF}"/>
              </a:ext>
            </a:extLst>
          </p:cNvPr>
          <p:cNvSpPr txBox="1">
            <a:spLocks/>
          </p:cNvSpPr>
          <p:nvPr/>
        </p:nvSpPr>
        <p:spPr>
          <a:xfrm>
            <a:off x="1603800" y="622167"/>
            <a:ext cx="8984400" cy="763600"/>
          </a:xfrm>
          <a:prstGeom prst="rect">
            <a:avLst/>
          </a:prstGeom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/>
            <a:r>
              <a:rPr lang="en-US" sz="4000" b="1">
                <a:solidFill>
                  <a:srgbClr val="193441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Solutions</a:t>
            </a:r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7D470D37-9845-524A-A204-BC963DA6EEEB}"/>
              </a:ext>
            </a:extLst>
          </p:cNvPr>
          <p:cNvGrpSpPr/>
          <p:nvPr/>
        </p:nvGrpSpPr>
        <p:grpSpPr>
          <a:xfrm>
            <a:off x="4796409" y="1684838"/>
            <a:ext cx="7015839" cy="1481050"/>
            <a:chOff x="4796409" y="1552608"/>
            <a:chExt cx="7015839" cy="1481050"/>
          </a:xfrm>
        </p:grpSpPr>
        <p:sp>
          <p:nvSpPr>
            <p:cNvPr id="8" name="Google Shape;217;p39">
              <a:extLst>
                <a:ext uri="{FF2B5EF4-FFF2-40B4-BE49-F238E27FC236}">
                  <a16:creationId xmlns:a16="http://schemas.microsoft.com/office/drawing/2014/main" id="{F4D1E05A-F0FB-D74D-A259-D725E042EF54}"/>
                </a:ext>
              </a:extLst>
            </p:cNvPr>
            <p:cNvSpPr txBox="1">
              <a:spLocks/>
            </p:cNvSpPr>
            <p:nvPr/>
          </p:nvSpPr>
          <p:spPr>
            <a:xfrm>
              <a:off x="4796409" y="2039658"/>
              <a:ext cx="7015839" cy="994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21900" tIns="121900" rIns="121900" bIns="121900" anchor="t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ctr" rtl="0" ea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858585"/>
                </a:buClr>
                <a:buSzPts val="1200"/>
                <a:buFont typeface="Roboto"/>
                <a:buNone/>
                <a:defRPr sz="1600" b="0" i="0" u="none" strike="noStrike" cap="none">
                  <a:solidFill>
                    <a:srgbClr val="858585"/>
                  </a:solidFill>
                  <a:latin typeface="Roboto"/>
                  <a:ea typeface="Roboto"/>
                  <a:cs typeface="Roboto"/>
                  <a:sym typeface="Roboto"/>
                </a:defRPr>
              </a:lvl1pPr>
              <a:lvl2pPr marR="0" lvl="1" algn="ctr" rtl="0" ea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200"/>
                <a:buFont typeface="Roboto Medium"/>
                <a:buNone/>
                <a:defRPr sz="1600" b="0" i="0" u="none" strike="noStrike" cap="none">
                  <a:solidFill>
                    <a:srgbClr val="3E606F"/>
                  </a:solidFill>
                  <a:latin typeface="Roboto Medium"/>
                  <a:ea typeface="Roboto Medium"/>
                  <a:cs typeface="Roboto Medium"/>
                  <a:sym typeface="Roboto Medium"/>
                </a:defRPr>
              </a:lvl2pPr>
              <a:lvl3pPr marR="0" lvl="2" algn="ctr" rtl="0" ea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200"/>
                <a:buFont typeface="Roboto Medium"/>
                <a:buNone/>
                <a:defRPr sz="1600" b="0" i="0" u="none" strike="noStrike" cap="none">
                  <a:solidFill>
                    <a:srgbClr val="3E606F"/>
                  </a:solidFill>
                  <a:latin typeface="Roboto Medium"/>
                  <a:ea typeface="Roboto Medium"/>
                  <a:cs typeface="Roboto Medium"/>
                  <a:sym typeface="Roboto Medium"/>
                </a:defRPr>
              </a:lvl3pPr>
              <a:lvl4pPr marR="0" lvl="3" algn="ctr" rtl="0" ea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200"/>
                <a:buFont typeface="Roboto Medium"/>
                <a:buNone/>
                <a:defRPr sz="1600" b="0" i="0" u="none" strike="noStrike" cap="none">
                  <a:solidFill>
                    <a:srgbClr val="3E606F"/>
                  </a:solidFill>
                  <a:latin typeface="Roboto Medium"/>
                  <a:ea typeface="Roboto Medium"/>
                  <a:cs typeface="Roboto Medium"/>
                  <a:sym typeface="Roboto Medium"/>
                </a:defRPr>
              </a:lvl4pPr>
              <a:lvl5pPr marR="0" lvl="4" algn="ctr" rtl="0" ea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200"/>
                <a:buFont typeface="Roboto Medium"/>
                <a:buNone/>
                <a:defRPr sz="1600" b="0" i="0" u="none" strike="noStrike" cap="none">
                  <a:solidFill>
                    <a:srgbClr val="3E606F"/>
                  </a:solidFill>
                  <a:latin typeface="Roboto Medium"/>
                  <a:ea typeface="Roboto Medium"/>
                  <a:cs typeface="Roboto Medium"/>
                  <a:sym typeface="Roboto Medium"/>
                </a:defRPr>
              </a:lvl5pPr>
              <a:lvl6pPr marR="0" lvl="5" algn="ctr" rtl="0" ea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200"/>
                <a:buFont typeface="Roboto Medium"/>
                <a:buNone/>
                <a:defRPr sz="1600" b="0" i="0" u="none" strike="noStrike" cap="none">
                  <a:solidFill>
                    <a:srgbClr val="3E606F"/>
                  </a:solidFill>
                  <a:latin typeface="Roboto Medium"/>
                  <a:ea typeface="Roboto Medium"/>
                  <a:cs typeface="Roboto Medium"/>
                  <a:sym typeface="Roboto Medium"/>
                </a:defRPr>
              </a:lvl6pPr>
              <a:lvl7pPr marR="0" lvl="6" algn="ctr" rtl="0" ea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200"/>
                <a:buFont typeface="Roboto Medium"/>
                <a:buNone/>
                <a:defRPr sz="1600" b="0" i="0" u="none" strike="noStrike" cap="none">
                  <a:solidFill>
                    <a:srgbClr val="3E606F"/>
                  </a:solidFill>
                  <a:latin typeface="Roboto Medium"/>
                  <a:ea typeface="Roboto Medium"/>
                  <a:cs typeface="Roboto Medium"/>
                  <a:sym typeface="Roboto Medium"/>
                </a:defRPr>
              </a:lvl7pPr>
              <a:lvl8pPr marR="0" lvl="7" algn="ctr" rtl="0" ea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200"/>
                <a:buFont typeface="Roboto Medium"/>
                <a:buNone/>
                <a:defRPr sz="1600" b="0" i="0" u="none" strike="noStrike" cap="none">
                  <a:solidFill>
                    <a:srgbClr val="3E606F"/>
                  </a:solidFill>
                  <a:latin typeface="Roboto Medium"/>
                  <a:ea typeface="Roboto Medium"/>
                  <a:cs typeface="Roboto Medium"/>
                  <a:sym typeface="Roboto Medium"/>
                </a:defRPr>
              </a:lvl8pPr>
              <a:lvl9pPr marR="0" lvl="8" algn="ctr" rtl="0" ea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200"/>
                <a:buFont typeface="Roboto Medium"/>
                <a:buNone/>
                <a:defRPr sz="1600" b="0" i="0" u="none" strike="noStrike" cap="none">
                  <a:solidFill>
                    <a:srgbClr val="3E606F"/>
                  </a:solidFill>
                  <a:latin typeface="Roboto Medium"/>
                  <a:ea typeface="Roboto Medium"/>
                  <a:cs typeface="Roboto Medium"/>
                  <a:sym typeface="Roboto Medium"/>
                </a:defRPr>
              </a:lvl9pPr>
            </a:lstStyle>
            <a:p>
              <a:pPr algn="l"/>
              <a:r>
                <a:rPr lang="en-CA">
                  <a:solidFill>
                    <a:schemeClr val="bg1"/>
                  </a:solidFill>
                </a:rPr>
                <a:t>Instacart would provide services to those individual who may not have access to extensive grocery options (</a:t>
              </a:r>
              <a:r>
                <a:rPr lang="en-CA" err="1">
                  <a:solidFill>
                    <a:schemeClr val="bg1"/>
                  </a:solidFill>
                </a:rPr>
                <a:t>i.e</a:t>
              </a:r>
              <a:r>
                <a:rPr lang="en-CA">
                  <a:solidFill>
                    <a:schemeClr val="bg1"/>
                  </a:solidFill>
                </a:rPr>
                <a:t> those living in rural areas) at a lower cost through government subsidies </a:t>
              </a:r>
            </a:p>
            <a:p>
              <a:pPr algn="l"/>
              <a:endParaRPr lang="en-CA">
                <a:solidFill>
                  <a:schemeClr val="bg1"/>
                </a:solidFill>
              </a:endParaRPr>
            </a:p>
          </p:txBody>
        </p:sp>
        <p:sp>
          <p:nvSpPr>
            <p:cNvPr id="9" name="Google Shape;224;p39">
              <a:extLst>
                <a:ext uri="{FF2B5EF4-FFF2-40B4-BE49-F238E27FC236}">
                  <a16:creationId xmlns:a16="http://schemas.microsoft.com/office/drawing/2014/main" id="{47B28CF1-0E99-884D-AB40-994AE5A7FB5E}"/>
                </a:ext>
              </a:extLst>
            </p:cNvPr>
            <p:cNvSpPr txBox="1">
              <a:spLocks/>
            </p:cNvSpPr>
            <p:nvPr/>
          </p:nvSpPr>
          <p:spPr>
            <a:xfrm>
              <a:off x="4796410" y="1552608"/>
              <a:ext cx="4228497" cy="603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21900" tIns="121900" rIns="121900" bIns="121900" anchor="b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ctr" rtl="0" ea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A5B7C6"/>
                </a:buClr>
                <a:buSzPts val="1800"/>
                <a:buFont typeface="Roboto Medium"/>
                <a:buNone/>
                <a:defRPr sz="2400" b="1" i="0" u="none" strike="noStrike" cap="none">
                  <a:solidFill>
                    <a:srgbClr val="A5B7C6"/>
                  </a:solidFill>
                  <a:latin typeface="Roboto"/>
                  <a:ea typeface="Roboto"/>
                  <a:cs typeface="Roboto"/>
                  <a:sym typeface="Roboto"/>
                </a:defRPr>
              </a:lvl1pPr>
              <a:lvl2pPr marR="0" lvl="1" algn="ctr" rtl="0" ea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800"/>
                <a:buFont typeface="Roboto Medium"/>
                <a:buNone/>
                <a:defRPr sz="3200" b="0" i="0" u="none" strike="noStrike" cap="none">
                  <a:solidFill>
                    <a:schemeClr val="dk1"/>
                  </a:solidFill>
                  <a:latin typeface="Roboto Medium"/>
                  <a:ea typeface="Roboto Medium"/>
                  <a:cs typeface="Roboto Medium"/>
                  <a:sym typeface="Roboto Medium"/>
                </a:defRPr>
              </a:lvl2pPr>
              <a:lvl3pPr marR="0" lvl="2" algn="ctr" rtl="0" ea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800"/>
                <a:buFont typeface="Roboto Medium"/>
                <a:buNone/>
                <a:defRPr sz="3200" b="0" i="0" u="none" strike="noStrike" cap="none">
                  <a:solidFill>
                    <a:schemeClr val="dk1"/>
                  </a:solidFill>
                  <a:latin typeface="Roboto Medium"/>
                  <a:ea typeface="Roboto Medium"/>
                  <a:cs typeface="Roboto Medium"/>
                  <a:sym typeface="Roboto Medium"/>
                </a:defRPr>
              </a:lvl3pPr>
              <a:lvl4pPr marR="0" lvl="3" algn="ctr" rtl="0" ea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800"/>
                <a:buFont typeface="Roboto Medium"/>
                <a:buNone/>
                <a:defRPr sz="3200" b="0" i="0" u="none" strike="noStrike" cap="none">
                  <a:solidFill>
                    <a:schemeClr val="dk1"/>
                  </a:solidFill>
                  <a:latin typeface="Roboto Medium"/>
                  <a:ea typeface="Roboto Medium"/>
                  <a:cs typeface="Roboto Medium"/>
                  <a:sym typeface="Roboto Medium"/>
                </a:defRPr>
              </a:lvl4pPr>
              <a:lvl5pPr marR="0" lvl="4" algn="ctr" rtl="0" ea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800"/>
                <a:buFont typeface="Roboto Medium"/>
                <a:buNone/>
                <a:defRPr sz="3200" b="0" i="0" u="none" strike="noStrike" cap="none">
                  <a:solidFill>
                    <a:schemeClr val="dk1"/>
                  </a:solidFill>
                  <a:latin typeface="Roboto Medium"/>
                  <a:ea typeface="Roboto Medium"/>
                  <a:cs typeface="Roboto Medium"/>
                  <a:sym typeface="Roboto Medium"/>
                </a:defRPr>
              </a:lvl5pPr>
              <a:lvl6pPr marR="0" lvl="5" algn="ctr" rtl="0" ea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800"/>
                <a:buFont typeface="Roboto Medium"/>
                <a:buNone/>
                <a:defRPr sz="3200" b="0" i="0" u="none" strike="noStrike" cap="none">
                  <a:solidFill>
                    <a:schemeClr val="dk1"/>
                  </a:solidFill>
                  <a:latin typeface="Roboto Medium"/>
                  <a:ea typeface="Roboto Medium"/>
                  <a:cs typeface="Roboto Medium"/>
                  <a:sym typeface="Roboto Medium"/>
                </a:defRPr>
              </a:lvl6pPr>
              <a:lvl7pPr marR="0" lvl="6" algn="ctr" rtl="0" ea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800"/>
                <a:buFont typeface="Roboto Medium"/>
                <a:buNone/>
                <a:defRPr sz="3200" b="0" i="0" u="none" strike="noStrike" cap="none">
                  <a:solidFill>
                    <a:schemeClr val="dk1"/>
                  </a:solidFill>
                  <a:latin typeface="Roboto Medium"/>
                  <a:ea typeface="Roboto Medium"/>
                  <a:cs typeface="Roboto Medium"/>
                  <a:sym typeface="Roboto Medium"/>
                </a:defRPr>
              </a:lvl7pPr>
              <a:lvl8pPr marR="0" lvl="7" algn="ctr" rtl="0" ea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800"/>
                <a:buFont typeface="Roboto Medium"/>
                <a:buNone/>
                <a:defRPr sz="3200" b="0" i="0" u="none" strike="noStrike" cap="none">
                  <a:solidFill>
                    <a:schemeClr val="dk1"/>
                  </a:solidFill>
                  <a:latin typeface="Roboto Medium"/>
                  <a:ea typeface="Roboto Medium"/>
                  <a:cs typeface="Roboto Medium"/>
                  <a:sym typeface="Roboto Medium"/>
                </a:defRPr>
              </a:lvl8pPr>
              <a:lvl9pPr marR="0" lvl="8" algn="ctr" rtl="0" ea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800"/>
                <a:buFont typeface="Roboto Medium"/>
                <a:buNone/>
                <a:defRPr sz="3200" b="0" i="0" u="none" strike="noStrike" cap="none">
                  <a:solidFill>
                    <a:schemeClr val="dk1"/>
                  </a:solidFill>
                  <a:latin typeface="Roboto Medium"/>
                  <a:ea typeface="Roboto Medium"/>
                  <a:cs typeface="Roboto Medium"/>
                  <a:sym typeface="Roboto Medium"/>
                </a:defRPr>
              </a:lvl9pPr>
            </a:lstStyle>
            <a:p>
              <a:pPr algn="l"/>
              <a:r>
                <a:rPr lang="en-CA"/>
                <a:t>Government (Food Security)</a:t>
              </a:r>
            </a:p>
          </p:txBody>
        </p:sp>
      </p:grpSp>
      <p:sp>
        <p:nvSpPr>
          <p:cNvPr id="24" name="Title 1">
            <a:extLst>
              <a:ext uri="{FF2B5EF4-FFF2-40B4-BE49-F238E27FC236}">
                <a16:creationId xmlns:a16="http://schemas.microsoft.com/office/drawing/2014/main" id="{DC44654F-6036-6346-A59B-8030E5CE80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1585" y="3478599"/>
            <a:ext cx="5090000" cy="763600"/>
          </a:xfrm>
        </p:spPr>
        <p:txBody>
          <a:bodyPr/>
          <a:lstStyle/>
          <a:p>
            <a:r>
              <a:rPr lang="en-US"/>
              <a:t>Pros</a:t>
            </a:r>
          </a:p>
        </p:txBody>
      </p:sp>
      <p:sp>
        <p:nvSpPr>
          <p:cNvPr id="25" name="Title 2">
            <a:extLst>
              <a:ext uri="{FF2B5EF4-FFF2-40B4-BE49-F238E27FC236}">
                <a16:creationId xmlns:a16="http://schemas.microsoft.com/office/drawing/2014/main" id="{062729A9-7747-A747-9D00-DACAF9C4E1B4}"/>
              </a:ext>
            </a:extLst>
          </p:cNvPr>
          <p:cNvSpPr>
            <a:spLocks noGrp="1"/>
          </p:cNvSpPr>
          <p:nvPr>
            <p:ph type="title" idx="2"/>
          </p:nvPr>
        </p:nvSpPr>
        <p:spPr>
          <a:xfrm>
            <a:off x="6617585" y="3478599"/>
            <a:ext cx="5090000" cy="763600"/>
          </a:xfrm>
        </p:spPr>
        <p:txBody>
          <a:bodyPr/>
          <a:lstStyle/>
          <a:p>
            <a:r>
              <a:rPr lang="en-US"/>
              <a:t>Cons</a:t>
            </a:r>
          </a:p>
        </p:txBody>
      </p:sp>
      <p:sp>
        <p:nvSpPr>
          <p:cNvPr id="26" name="Title 4">
            <a:extLst>
              <a:ext uri="{FF2B5EF4-FFF2-40B4-BE49-F238E27FC236}">
                <a16:creationId xmlns:a16="http://schemas.microsoft.com/office/drawing/2014/main" id="{EDD0425E-5C0B-A543-A5F6-09B1E8EB55B2}"/>
              </a:ext>
            </a:extLst>
          </p:cNvPr>
          <p:cNvSpPr txBox="1">
            <a:spLocks/>
          </p:cNvSpPr>
          <p:nvPr/>
        </p:nvSpPr>
        <p:spPr>
          <a:xfrm>
            <a:off x="6876707" y="4067793"/>
            <a:ext cx="4296400" cy="155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58585"/>
              </a:buClr>
              <a:buSzPts val="1400"/>
              <a:buFont typeface="Roboto"/>
              <a:buNone/>
              <a:defRPr sz="1867" b="0" i="0" u="none" strike="noStrike" cap="none">
                <a:solidFill>
                  <a:srgbClr val="858585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marR="0" lvl="1" algn="ctr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 Medium"/>
              <a:buNone/>
              <a:defRPr sz="1867" b="0" i="0" u="none" strike="noStrike" cap="none">
                <a:solidFill>
                  <a:srgbClr val="3E606F"/>
                </a:solidFill>
                <a:latin typeface="Roboto Medium"/>
                <a:ea typeface="Roboto Medium"/>
                <a:cs typeface="Roboto Medium"/>
                <a:sym typeface="Roboto Medium"/>
              </a:defRPr>
            </a:lvl2pPr>
            <a:lvl3pPr marR="0" lvl="2" algn="ctr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 Medium"/>
              <a:buNone/>
              <a:defRPr sz="1867" b="0" i="0" u="none" strike="noStrike" cap="none">
                <a:solidFill>
                  <a:srgbClr val="3E606F"/>
                </a:solidFill>
                <a:latin typeface="Roboto Medium"/>
                <a:ea typeface="Roboto Medium"/>
                <a:cs typeface="Roboto Medium"/>
                <a:sym typeface="Roboto Medium"/>
              </a:defRPr>
            </a:lvl3pPr>
            <a:lvl4pPr marR="0" lvl="3" algn="ctr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 Medium"/>
              <a:buNone/>
              <a:defRPr sz="1867" b="0" i="0" u="none" strike="noStrike" cap="none">
                <a:solidFill>
                  <a:srgbClr val="3E606F"/>
                </a:solidFill>
                <a:latin typeface="Roboto Medium"/>
                <a:ea typeface="Roboto Medium"/>
                <a:cs typeface="Roboto Medium"/>
                <a:sym typeface="Roboto Medium"/>
              </a:defRPr>
            </a:lvl4pPr>
            <a:lvl5pPr marR="0" lvl="4" algn="ctr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 Medium"/>
              <a:buNone/>
              <a:defRPr sz="1867" b="0" i="0" u="none" strike="noStrike" cap="none">
                <a:solidFill>
                  <a:srgbClr val="3E606F"/>
                </a:solidFill>
                <a:latin typeface="Roboto Medium"/>
                <a:ea typeface="Roboto Medium"/>
                <a:cs typeface="Roboto Medium"/>
                <a:sym typeface="Roboto Medium"/>
              </a:defRPr>
            </a:lvl5pPr>
            <a:lvl6pPr marR="0" lvl="5" algn="ctr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 Medium"/>
              <a:buNone/>
              <a:defRPr sz="1867" b="0" i="0" u="none" strike="noStrike" cap="none">
                <a:solidFill>
                  <a:srgbClr val="3E606F"/>
                </a:solidFill>
                <a:latin typeface="Roboto Medium"/>
                <a:ea typeface="Roboto Medium"/>
                <a:cs typeface="Roboto Medium"/>
                <a:sym typeface="Roboto Medium"/>
              </a:defRPr>
            </a:lvl6pPr>
            <a:lvl7pPr marR="0" lvl="6" algn="ctr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 Medium"/>
              <a:buNone/>
              <a:defRPr sz="1867" b="0" i="0" u="none" strike="noStrike" cap="none">
                <a:solidFill>
                  <a:srgbClr val="3E606F"/>
                </a:solidFill>
                <a:latin typeface="Roboto Medium"/>
                <a:ea typeface="Roboto Medium"/>
                <a:cs typeface="Roboto Medium"/>
                <a:sym typeface="Roboto Medium"/>
              </a:defRPr>
            </a:lvl7pPr>
            <a:lvl8pPr marR="0" lvl="7" algn="ctr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 Medium"/>
              <a:buNone/>
              <a:defRPr sz="1867" b="0" i="0" u="none" strike="noStrike" cap="none">
                <a:solidFill>
                  <a:srgbClr val="3E606F"/>
                </a:solidFill>
                <a:latin typeface="Roboto Medium"/>
                <a:ea typeface="Roboto Medium"/>
                <a:cs typeface="Roboto Medium"/>
                <a:sym typeface="Roboto Medium"/>
              </a:defRPr>
            </a:lvl8pPr>
            <a:lvl9pPr marR="0" lvl="8" algn="ctr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 Medium"/>
              <a:buNone/>
              <a:defRPr sz="1867" b="0" i="0" u="none" strike="noStrike" cap="none">
                <a:solidFill>
                  <a:srgbClr val="3E606F"/>
                </a:solidFill>
                <a:latin typeface="Roboto Medium"/>
                <a:ea typeface="Roboto Medium"/>
                <a:cs typeface="Roboto Medium"/>
                <a:sym typeface="Roboto Medium"/>
              </a:defRPr>
            </a:lvl9pPr>
          </a:lstStyle>
          <a:p>
            <a:r>
              <a:rPr lang="en-US"/>
              <a:t>Long-term </a:t>
            </a:r>
          </a:p>
          <a:p>
            <a:endParaRPr lang="en-US"/>
          </a:p>
          <a:p>
            <a:r>
              <a:rPr lang="en-US"/>
              <a:t>Government Lobbying </a:t>
            </a:r>
          </a:p>
          <a:p>
            <a:endParaRPr lang="en-US"/>
          </a:p>
          <a:p>
            <a:r>
              <a:rPr lang="en-US"/>
              <a:t>Reliance on having access to mobile phones/internet </a:t>
            </a:r>
          </a:p>
          <a:p>
            <a:endParaRPr lang="en-US"/>
          </a:p>
        </p:txBody>
      </p:sp>
      <p:sp>
        <p:nvSpPr>
          <p:cNvPr id="27" name="Title 4">
            <a:extLst>
              <a:ext uri="{FF2B5EF4-FFF2-40B4-BE49-F238E27FC236}">
                <a16:creationId xmlns:a16="http://schemas.microsoft.com/office/drawing/2014/main" id="{9F407CAE-290E-904D-A086-F6EE2F75DB6B}"/>
              </a:ext>
            </a:extLst>
          </p:cNvPr>
          <p:cNvSpPr txBox="1">
            <a:spLocks/>
          </p:cNvSpPr>
          <p:nvPr/>
        </p:nvSpPr>
        <p:spPr>
          <a:xfrm>
            <a:off x="881215" y="4242199"/>
            <a:ext cx="4296400" cy="155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58585"/>
              </a:buClr>
              <a:buSzPts val="1400"/>
              <a:buFont typeface="Roboto"/>
              <a:buNone/>
              <a:defRPr sz="1867" b="0" i="0" u="none" strike="noStrike" cap="none">
                <a:solidFill>
                  <a:srgbClr val="858585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marR="0" lvl="1" algn="ctr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 Medium"/>
              <a:buNone/>
              <a:defRPr sz="1867" b="0" i="0" u="none" strike="noStrike" cap="none">
                <a:solidFill>
                  <a:srgbClr val="3E606F"/>
                </a:solidFill>
                <a:latin typeface="Roboto Medium"/>
                <a:ea typeface="Roboto Medium"/>
                <a:cs typeface="Roboto Medium"/>
                <a:sym typeface="Roboto Medium"/>
              </a:defRPr>
            </a:lvl2pPr>
            <a:lvl3pPr marR="0" lvl="2" algn="ctr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 Medium"/>
              <a:buNone/>
              <a:defRPr sz="1867" b="0" i="0" u="none" strike="noStrike" cap="none">
                <a:solidFill>
                  <a:srgbClr val="3E606F"/>
                </a:solidFill>
                <a:latin typeface="Roboto Medium"/>
                <a:ea typeface="Roboto Medium"/>
                <a:cs typeface="Roboto Medium"/>
                <a:sym typeface="Roboto Medium"/>
              </a:defRPr>
            </a:lvl3pPr>
            <a:lvl4pPr marR="0" lvl="3" algn="ctr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 Medium"/>
              <a:buNone/>
              <a:defRPr sz="1867" b="0" i="0" u="none" strike="noStrike" cap="none">
                <a:solidFill>
                  <a:srgbClr val="3E606F"/>
                </a:solidFill>
                <a:latin typeface="Roboto Medium"/>
                <a:ea typeface="Roboto Medium"/>
                <a:cs typeface="Roboto Medium"/>
                <a:sym typeface="Roboto Medium"/>
              </a:defRPr>
            </a:lvl4pPr>
            <a:lvl5pPr marR="0" lvl="4" algn="ctr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 Medium"/>
              <a:buNone/>
              <a:defRPr sz="1867" b="0" i="0" u="none" strike="noStrike" cap="none">
                <a:solidFill>
                  <a:srgbClr val="3E606F"/>
                </a:solidFill>
                <a:latin typeface="Roboto Medium"/>
                <a:ea typeface="Roboto Medium"/>
                <a:cs typeface="Roboto Medium"/>
                <a:sym typeface="Roboto Medium"/>
              </a:defRPr>
            </a:lvl5pPr>
            <a:lvl6pPr marR="0" lvl="5" algn="ctr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 Medium"/>
              <a:buNone/>
              <a:defRPr sz="1867" b="0" i="0" u="none" strike="noStrike" cap="none">
                <a:solidFill>
                  <a:srgbClr val="3E606F"/>
                </a:solidFill>
                <a:latin typeface="Roboto Medium"/>
                <a:ea typeface="Roboto Medium"/>
                <a:cs typeface="Roboto Medium"/>
                <a:sym typeface="Roboto Medium"/>
              </a:defRPr>
            </a:lvl6pPr>
            <a:lvl7pPr marR="0" lvl="6" algn="ctr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 Medium"/>
              <a:buNone/>
              <a:defRPr sz="1867" b="0" i="0" u="none" strike="noStrike" cap="none">
                <a:solidFill>
                  <a:srgbClr val="3E606F"/>
                </a:solidFill>
                <a:latin typeface="Roboto Medium"/>
                <a:ea typeface="Roboto Medium"/>
                <a:cs typeface="Roboto Medium"/>
                <a:sym typeface="Roboto Medium"/>
              </a:defRPr>
            </a:lvl7pPr>
            <a:lvl8pPr marR="0" lvl="7" algn="ctr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 Medium"/>
              <a:buNone/>
              <a:defRPr sz="1867" b="0" i="0" u="none" strike="noStrike" cap="none">
                <a:solidFill>
                  <a:srgbClr val="3E606F"/>
                </a:solidFill>
                <a:latin typeface="Roboto Medium"/>
                <a:ea typeface="Roboto Medium"/>
                <a:cs typeface="Roboto Medium"/>
                <a:sym typeface="Roboto Medium"/>
              </a:defRPr>
            </a:lvl8pPr>
            <a:lvl9pPr marR="0" lvl="8" algn="ctr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 Medium"/>
              <a:buNone/>
              <a:defRPr sz="1867" b="0" i="0" u="none" strike="noStrike" cap="none">
                <a:solidFill>
                  <a:srgbClr val="3E606F"/>
                </a:solidFill>
                <a:latin typeface="Roboto Medium"/>
                <a:ea typeface="Roboto Medium"/>
                <a:cs typeface="Roboto Medium"/>
                <a:sym typeface="Roboto Medium"/>
              </a:defRPr>
            </a:lvl9pPr>
          </a:lstStyle>
          <a:p>
            <a:r>
              <a:rPr lang="en-US"/>
              <a:t>Create food security </a:t>
            </a:r>
          </a:p>
          <a:p>
            <a:endParaRPr lang="en-US"/>
          </a:p>
          <a:p>
            <a:r>
              <a:rPr lang="en-US"/>
              <a:t>Increase grocery access in rural areas</a:t>
            </a:r>
          </a:p>
          <a:p>
            <a:endParaRPr lang="en-US"/>
          </a:p>
          <a:p>
            <a:r>
              <a:rPr lang="en-US"/>
              <a:t>Support gig workers and unions  </a:t>
            </a:r>
          </a:p>
        </p:txBody>
      </p:sp>
      <p:grpSp>
        <p:nvGrpSpPr>
          <p:cNvPr id="32" name="Group 31">
            <a:extLst>
              <a:ext uri="{FF2B5EF4-FFF2-40B4-BE49-F238E27FC236}">
                <a16:creationId xmlns:a16="http://schemas.microsoft.com/office/drawing/2014/main" id="{CA1AAF0B-59C8-BB42-9F53-9DEE3FC438BC}"/>
              </a:ext>
            </a:extLst>
          </p:cNvPr>
          <p:cNvGrpSpPr/>
          <p:nvPr/>
        </p:nvGrpSpPr>
        <p:grpSpPr>
          <a:xfrm>
            <a:off x="348695" y="6382430"/>
            <a:ext cx="10603050" cy="291710"/>
            <a:chOff x="348695" y="6382430"/>
            <a:chExt cx="10603050" cy="291710"/>
          </a:xfrm>
        </p:grpSpPr>
        <p:sp>
          <p:nvSpPr>
            <p:cNvPr id="33" name="Rectangle: Rounded Corners 3">
              <a:extLst>
                <a:ext uri="{FF2B5EF4-FFF2-40B4-BE49-F238E27FC236}">
                  <a16:creationId xmlns:a16="http://schemas.microsoft.com/office/drawing/2014/main" id="{7B58D901-190E-0443-BB51-E91D1A07E64F}"/>
                </a:ext>
              </a:extLst>
            </p:cNvPr>
            <p:cNvSpPr/>
            <p:nvPr/>
          </p:nvSpPr>
          <p:spPr>
            <a:xfrm>
              <a:off x="348695" y="6382430"/>
              <a:ext cx="1356826" cy="291710"/>
            </a:xfrm>
            <a:prstGeom prst="roundRect">
              <a:avLst/>
            </a:prstGeom>
            <a:ln/>
          </p:spPr>
          <p:style>
            <a:lnRef idx="2">
              <a:schemeClr val="accent3"/>
            </a:lnRef>
            <a:fillRef idx="1">
              <a:schemeClr val="lt1"/>
            </a:fillRef>
            <a:effectRef idx="0">
              <a:schemeClr val="accent3"/>
            </a:effectRef>
            <a:fontRef idx="minor">
              <a:schemeClr val="dk1"/>
            </a:fontRef>
          </p:style>
          <p:txBody>
            <a:bodyPr lIns="121920" tIns="60960" rIns="121920" bIns="60960" rtlCol="0" anchor="ctr"/>
            <a:lstStyle/>
            <a:p>
              <a:pPr algn="ctr"/>
              <a:r>
                <a:rPr lang="en-US" sz="1200">
                  <a:latin typeface="Roboto" panose="02000000000000000000" pitchFamily="2" charset="0"/>
                  <a:ea typeface="Roboto" panose="02000000000000000000" pitchFamily="2" charset="0"/>
                  <a:cs typeface="Arial"/>
                </a:rPr>
                <a:t>Introduction</a:t>
              </a:r>
            </a:p>
          </p:txBody>
        </p:sp>
        <p:sp>
          <p:nvSpPr>
            <p:cNvPr id="34" name="Rectangle: Rounded Corners 27">
              <a:extLst>
                <a:ext uri="{FF2B5EF4-FFF2-40B4-BE49-F238E27FC236}">
                  <a16:creationId xmlns:a16="http://schemas.microsoft.com/office/drawing/2014/main" id="{50C5A730-2CA3-174D-99C2-C588B2A3A59D}"/>
                </a:ext>
              </a:extLst>
            </p:cNvPr>
            <p:cNvSpPr/>
            <p:nvPr/>
          </p:nvSpPr>
          <p:spPr>
            <a:xfrm>
              <a:off x="1889732" y="6382430"/>
              <a:ext cx="1356826" cy="291710"/>
            </a:xfrm>
            <a:prstGeom prst="roundRect">
              <a:avLst/>
            </a:prstGeom>
            <a:ln/>
          </p:spPr>
          <p:style>
            <a:lnRef idx="2">
              <a:schemeClr val="accent3"/>
            </a:lnRef>
            <a:fillRef idx="1">
              <a:schemeClr val="lt1"/>
            </a:fillRef>
            <a:effectRef idx="0">
              <a:schemeClr val="accent3"/>
            </a:effectRef>
            <a:fontRef idx="minor">
              <a:schemeClr val="dk1"/>
            </a:fontRef>
          </p:style>
          <p:txBody>
            <a:bodyPr lIns="121920" tIns="60960" rIns="121920" bIns="60960" rtlCol="0" anchor="ctr"/>
            <a:lstStyle/>
            <a:p>
              <a:pPr algn="ctr"/>
              <a:r>
                <a:rPr lang="en-US" sz="1200">
                  <a:solidFill>
                    <a:schemeClr val="tx1"/>
                  </a:solidFill>
                  <a:latin typeface="Roboto" panose="02000000000000000000" pitchFamily="2" charset="0"/>
                  <a:ea typeface="Roboto" panose="02000000000000000000" pitchFamily="2" charset="0"/>
                  <a:cs typeface="Arial"/>
                </a:rPr>
                <a:t>Key Issues</a:t>
              </a:r>
            </a:p>
          </p:txBody>
        </p:sp>
        <p:sp>
          <p:nvSpPr>
            <p:cNvPr id="35" name="Rectangle: Rounded Corners 28">
              <a:extLst>
                <a:ext uri="{FF2B5EF4-FFF2-40B4-BE49-F238E27FC236}">
                  <a16:creationId xmlns:a16="http://schemas.microsoft.com/office/drawing/2014/main" id="{882EDCE1-FD2B-0D41-84F8-08AC00735FCC}"/>
                </a:ext>
              </a:extLst>
            </p:cNvPr>
            <p:cNvSpPr/>
            <p:nvPr/>
          </p:nvSpPr>
          <p:spPr>
            <a:xfrm>
              <a:off x="3430769" y="6382430"/>
              <a:ext cx="1356826" cy="291710"/>
            </a:xfrm>
            <a:prstGeom prst="roundRect">
              <a:avLst/>
            </a:prstGeom>
            <a:ln/>
          </p:spPr>
          <p:style>
            <a:lnRef idx="2">
              <a:schemeClr val="accent3"/>
            </a:lnRef>
            <a:fillRef idx="1">
              <a:schemeClr val="lt1"/>
            </a:fillRef>
            <a:effectRef idx="0">
              <a:schemeClr val="accent3"/>
            </a:effectRef>
            <a:fontRef idx="minor">
              <a:schemeClr val="dk1"/>
            </a:fontRef>
          </p:style>
          <p:txBody>
            <a:bodyPr lIns="121920" tIns="60960" rIns="121920" bIns="60960" rtlCol="0" anchor="ctr"/>
            <a:lstStyle/>
            <a:p>
              <a:pPr algn="ctr"/>
              <a:r>
                <a:rPr lang="en-US" sz="1200">
                  <a:solidFill>
                    <a:schemeClr val="tx1"/>
                  </a:solidFill>
                  <a:latin typeface="Roboto" panose="02000000000000000000" pitchFamily="2" charset="0"/>
                  <a:ea typeface="Roboto" panose="02000000000000000000" pitchFamily="2" charset="0"/>
                  <a:cs typeface="Arial"/>
                </a:rPr>
                <a:t>Analysis</a:t>
              </a:r>
            </a:p>
          </p:txBody>
        </p:sp>
        <p:sp>
          <p:nvSpPr>
            <p:cNvPr id="36" name="Rectangle: Rounded Corners 29">
              <a:extLst>
                <a:ext uri="{FF2B5EF4-FFF2-40B4-BE49-F238E27FC236}">
                  <a16:creationId xmlns:a16="http://schemas.microsoft.com/office/drawing/2014/main" id="{047282B7-1CD3-6F44-BE1E-25633F6A203C}"/>
                </a:ext>
              </a:extLst>
            </p:cNvPr>
            <p:cNvSpPr/>
            <p:nvPr/>
          </p:nvSpPr>
          <p:spPr>
            <a:xfrm>
              <a:off x="6512843" y="6382430"/>
              <a:ext cx="1356826" cy="291710"/>
            </a:xfrm>
            <a:prstGeom prst="roundRect">
              <a:avLst/>
            </a:prstGeom>
            <a:ln/>
          </p:spPr>
          <p:style>
            <a:lnRef idx="2">
              <a:schemeClr val="accent3"/>
            </a:lnRef>
            <a:fillRef idx="1">
              <a:schemeClr val="lt1"/>
            </a:fillRef>
            <a:effectRef idx="0">
              <a:schemeClr val="accent3"/>
            </a:effectRef>
            <a:fontRef idx="minor">
              <a:schemeClr val="dk1"/>
            </a:fontRef>
          </p:style>
          <p:txBody>
            <a:bodyPr lIns="121920" tIns="60960" rIns="121920" bIns="60960" rtlCol="0" anchor="ctr"/>
            <a:lstStyle/>
            <a:p>
              <a:pPr algn="ctr"/>
              <a:r>
                <a:rPr lang="en-US" sz="1200">
                  <a:solidFill>
                    <a:schemeClr val="tx1"/>
                  </a:solidFill>
                  <a:latin typeface="Roboto" panose="02000000000000000000" pitchFamily="2" charset="0"/>
                  <a:ea typeface="Roboto" panose="02000000000000000000" pitchFamily="2" charset="0"/>
                  <a:cs typeface="Arial"/>
                </a:rPr>
                <a:t>Solution</a:t>
              </a:r>
            </a:p>
          </p:txBody>
        </p:sp>
        <p:sp>
          <p:nvSpPr>
            <p:cNvPr id="37" name="Rectangle: Rounded Corners 30">
              <a:extLst>
                <a:ext uri="{FF2B5EF4-FFF2-40B4-BE49-F238E27FC236}">
                  <a16:creationId xmlns:a16="http://schemas.microsoft.com/office/drawing/2014/main" id="{897EC5F5-B2E1-9D42-B640-7E03814CAABE}"/>
                </a:ext>
              </a:extLst>
            </p:cNvPr>
            <p:cNvSpPr/>
            <p:nvPr/>
          </p:nvSpPr>
          <p:spPr>
            <a:xfrm>
              <a:off x="8053880" y="6382430"/>
              <a:ext cx="1356826" cy="291710"/>
            </a:xfrm>
            <a:prstGeom prst="roundRect">
              <a:avLst/>
            </a:prstGeom>
            <a:noFill/>
            <a:ln>
              <a:solidFill>
                <a:srgbClr val="78909C"/>
              </a:solidFill>
            </a:ln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lIns="121920" tIns="60960" rIns="121920" bIns="60960" rtlCol="0" anchor="ctr"/>
            <a:lstStyle/>
            <a:p>
              <a:pPr algn="ctr"/>
              <a:r>
                <a:rPr lang="en-US" sz="1200">
                  <a:solidFill>
                    <a:schemeClr val="tx1"/>
                  </a:solidFill>
                  <a:latin typeface="Roboto" panose="02000000000000000000" pitchFamily="2" charset="0"/>
                  <a:ea typeface="Roboto" panose="02000000000000000000" pitchFamily="2" charset="0"/>
                  <a:cs typeface="Arial"/>
                </a:rPr>
                <a:t>Implementation</a:t>
              </a:r>
            </a:p>
          </p:txBody>
        </p:sp>
        <p:sp>
          <p:nvSpPr>
            <p:cNvPr id="38" name="Rectangle: Rounded Corners 29">
              <a:extLst>
                <a:ext uri="{FF2B5EF4-FFF2-40B4-BE49-F238E27FC236}">
                  <a16:creationId xmlns:a16="http://schemas.microsoft.com/office/drawing/2014/main" id="{26CA8D34-D807-494D-96D3-8B18448F5474}"/>
                </a:ext>
              </a:extLst>
            </p:cNvPr>
            <p:cNvSpPr/>
            <p:nvPr/>
          </p:nvSpPr>
          <p:spPr>
            <a:xfrm>
              <a:off x="4971806" y="6382430"/>
              <a:ext cx="1356826" cy="291710"/>
            </a:xfrm>
            <a:prstGeom prst="roundRect">
              <a:avLst/>
            </a:prstGeom>
            <a:solidFill>
              <a:srgbClr val="78909C"/>
            </a:solidFill>
            <a:ln/>
          </p:spPr>
          <p:style>
            <a:lnRef idx="2">
              <a:schemeClr val="accent3"/>
            </a:lnRef>
            <a:fillRef idx="1">
              <a:schemeClr val="lt1"/>
            </a:fillRef>
            <a:effectRef idx="0">
              <a:schemeClr val="accent3"/>
            </a:effectRef>
            <a:fontRef idx="minor">
              <a:schemeClr val="dk1"/>
            </a:fontRef>
          </p:style>
          <p:txBody>
            <a:bodyPr lIns="121920" tIns="60960" rIns="121920" bIns="60960" rtlCol="0" anchor="ctr"/>
            <a:lstStyle/>
            <a:p>
              <a:pPr algn="ctr"/>
              <a:r>
                <a:rPr lang="en-US" sz="1200">
                  <a:solidFill>
                    <a:schemeClr val="bg1"/>
                  </a:solidFill>
                  <a:latin typeface="Roboto" panose="02000000000000000000" pitchFamily="2" charset="0"/>
                  <a:ea typeface="Roboto" panose="02000000000000000000" pitchFamily="2" charset="0"/>
                  <a:cs typeface="Arial"/>
                </a:rPr>
                <a:t>Opportunities</a:t>
              </a:r>
            </a:p>
          </p:txBody>
        </p:sp>
        <p:sp>
          <p:nvSpPr>
            <p:cNvPr id="39" name="Rectangle: Rounded Corners 29">
              <a:extLst>
                <a:ext uri="{FF2B5EF4-FFF2-40B4-BE49-F238E27FC236}">
                  <a16:creationId xmlns:a16="http://schemas.microsoft.com/office/drawing/2014/main" id="{CBEADBB5-3C01-5649-B540-DD1DD248E2D5}"/>
                </a:ext>
              </a:extLst>
            </p:cNvPr>
            <p:cNvSpPr/>
            <p:nvPr/>
          </p:nvSpPr>
          <p:spPr>
            <a:xfrm>
              <a:off x="9594919" y="6382430"/>
              <a:ext cx="1356826" cy="291710"/>
            </a:xfrm>
            <a:prstGeom prst="roundRect">
              <a:avLst/>
            </a:prstGeom>
            <a:noFill/>
            <a:ln/>
          </p:spPr>
          <p:style>
            <a:lnRef idx="2">
              <a:schemeClr val="accent3"/>
            </a:lnRef>
            <a:fillRef idx="1">
              <a:schemeClr val="lt1"/>
            </a:fillRef>
            <a:effectRef idx="0">
              <a:schemeClr val="accent3"/>
            </a:effectRef>
            <a:fontRef idx="minor">
              <a:schemeClr val="dk1"/>
            </a:fontRef>
          </p:style>
          <p:txBody>
            <a:bodyPr lIns="121920" tIns="60960" rIns="121920" bIns="60960" rtlCol="0" anchor="ctr"/>
            <a:lstStyle/>
            <a:p>
              <a:pPr algn="ctr"/>
              <a:r>
                <a:rPr lang="en-US" sz="1200">
                  <a:solidFill>
                    <a:schemeClr val="tx1"/>
                  </a:solidFill>
                  <a:latin typeface="Roboto" panose="02000000000000000000" pitchFamily="2" charset="0"/>
                  <a:ea typeface="Roboto" panose="02000000000000000000" pitchFamily="2" charset="0"/>
                  <a:cs typeface="Arial"/>
                </a:rPr>
                <a:t>Risks</a:t>
              </a:r>
            </a:p>
          </p:txBody>
        </p:sp>
      </p:grpSp>
      <p:pic>
        <p:nvPicPr>
          <p:cNvPr id="21" name="Graphic 20" descr="Table setting with solid fill">
            <a:extLst>
              <a:ext uri="{FF2B5EF4-FFF2-40B4-BE49-F238E27FC236}">
                <a16:creationId xmlns:a16="http://schemas.microsoft.com/office/drawing/2014/main" id="{B0C9115A-FE60-9140-8C99-54E99B6F46E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565582" y="1775282"/>
            <a:ext cx="1087200" cy="1087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06248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CDB726-4985-7340-80EA-385BC911B3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0400" y="701940"/>
            <a:ext cx="10071200" cy="763600"/>
          </a:xfrm>
        </p:spPr>
        <p:txBody>
          <a:bodyPr/>
          <a:lstStyle/>
          <a:p>
            <a:r>
              <a:rPr lang="en-US"/>
              <a:t>Decision Matrix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F1DF1225-F67B-6B46-B454-0EDFD41C65B0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9446941" y="6495740"/>
            <a:ext cx="2743200" cy="365125"/>
          </a:xfrm>
        </p:spPr>
        <p:txBody>
          <a:bodyPr/>
          <a:lstStyle/>
          <a:p>
            <a:fld id="{841F6FF3-F43A-6246-B559-B57933611B21}" type="slidenum">
              <a:rPr lang="en-US" smtClean="0"/>
              <a:t>27</a:t>
            </a:fld>
            <a:endParaRPr lang="en-US"/>
          </a:p>
        </p:txBody>
      </p:sp>
      <p:graphicFrame>
        <p:nvGraphicFramePr>
          <p:cNvPr id="4" name="Google Shape;5191;p46">
            <a:extLst>
              <a:ext uri="{FF2B5EF4-FFF2-40B4-BE49-F238E27FC236}">
                <a16:creationId xmlns:a16="http://schemas.microsoft.com/office/drawing/2014/main" id="{AC01BC1E-227D-E04B-B803-94BE9BBFB1E3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156677890"/>
              </p:ext>
            </p:extLst>
          </p:nvPr>
        </p:nvGraphicFramePr>
        <p:xfrm>
          <a:off x="1185667" y="1947860"/>
          <a:ext cx="9820666" cy="3604161"/>
        </p:xfrm>
        <a:graphic>
          <a:graphicData uri="http://schemas.openxmlformats.org/drawingml/2006/table">
            <a:tbl>
              <a:tblPr>
                <a:noFill/>
              </a:tblPr>
              <a:tblGrid>
                <a:gridCol w="312026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17822">
                  <a:extLst>
                    <a:ext uri="{9D8B030D-6E8A-4147-A177-3AD203B41FA5}">
                      <a16:colId xmlns:a16="http://schemas.microsoft.com/office/drawing/2014/main" val="1787856473"/>
                    </a:ext>
                  </a:extLst>
                </a:gridCol>
                <a:gridCol w="175431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96413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964133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693607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CA" sz="1400" u="none" strike="noStrike" cap="none">
                          <a:latin typeface="Roboto" panose="02000000000000000000" pitchFamily="2" charset="0"/>
                          <a:ea typeface="Roboto" panose="02000000000000000000" pitchFamily="2" charset="0"/>
                          <a:cs typeface="Roboto"/>
                          <a:sym typeface="Roboto"/>
                        </a:rPr>
                        <a:t>Factor</a:t>
                      </a:r>
                      <a:endParaRPr sz="1400" u="none" strike="noStrike" cap="none">
                        <a:latin typeface="Roboto" panose="02000000000000000000" pitchFamily="2" charset="0"/>
                        <a:ea typeface="Roboto" panose="02000000000000000000" pitchFamily="2" charset="0"/>
                        <a:cs typeface="Roboto"/>
                        <a:sym typeface="Roboto"/>
                      </a:endParaRPr>
                    </a:p>
                  </a:txBody>
                  <a:tcPr marL="121900" marR="121900" marT="121900" marB="121900" anchor="b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CA" sz="1400" u="none" strike="noStrike" cap="none">
                          <a:solidFill>
                            <a:schemeClr val="bg1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  <a:cs typeface="Roboto"/>
                          <a:sym typeface="Roboto"/>
                        </a:rPr>
                        <a:t>Weight</a:t>
                      </a:r>
                    </a:p>
                  </a:txBody>
                  <a:tcPr marL="121900" marR="121900" marT="121900" marB="121900" anchor="b">
                    <a:lnL w="9525" cap="flat" cmpd="sng" algn="ctr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E606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600" b="1" u="none" strike="noStrike" cap="none">
                        <a:solidFill>
                          <a:srgbClr val="FFFFFF"/>
                        </a:solidFill>
                        <a:latin typeface="Roboto" panose="02000000000000000000" pitchFamily="2" charset="0"/>
                        <a:ea typeface="Roboto" panose="02000000000000000000" pitchFamily="2" charset="0"/>
                        <a:cs typeface="Roboto"/>
                        <a:sym typeface="Roboto"/>
                      </a:endParaRPr>
                    </a:p>
                  </a:txBody>
                  <a:tcPr marL="121900" marR="121900" marT="121900" marB="121900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A5B7C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5B7C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CA" sz="1600" b="1" u="none" strike="noStrike" cap="none">
                          <a:solidFill>
                            <a:srgbClr val="FFFFFF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  <a:cs typeface="Roboto"/>
                          <a:sym typeface="Roboto"/>
                        </a:rPr>
                        <a:t>Restaurant Suppliers</a:t>
                      </a:r>
                      <a:endParaRPr sz="1600" b="1" u="none" strike="noStrike" cap="none">
                        <a:solidFill>
                          <a:srgbClr val="FFFFFF"/>
                        </a:solidFill>
                        <a:latin typeface="Roboto" panose="02000000000000000000" pitchFamily="2" charset="0"/>
                        <a:ea typeface="Roboto" panose="02000000000000000000" pitchFamily="2" charset="0"/>
                        <a:cs typeface="Roboto"/>
                        <a:sym typeface="Roboto"/>
                      </a:endParaRPr>
                    </a:p>
                  </a:txBody>
                  <a:tcPr marL="121900" marR="121900" marT="121900" marB="121900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A5B7C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5B7C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CA" sz="1600" b="1" u="none" strike="noStrike" cap="none">
                          <a:solidFill>
                            <a:srgbClr val="FFFFFF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  <a:cs typeface="Roboto"/>
                          <a:sym typeface="Roboto"/>
                        </a:rPr>
                        <a:t>Government (Food Security)</a:t>
                      </a:r>
                      <a:endParaRPr sz="1600" b="1" u="none" strike="noStrike" cap="none">
                        <a:solidFill>
                          <a:srgbClr val="FFFFFF"/>
                        </a:solidFill>
                        <a:latin typeface="Roboto" panose="02000000000000000000" pitchFamily="2" charset="0"/>
                        <a:ea typeface="Roboto" panose="02000000000000000000" pitchFamily="2" charset="0"/>
                        <a:cs typeface="Roboto"/>
                        <a:sym typeface="Roboto"/>
                      </a:endParaRPr>
                    </a:p>
                  </a:txBody>
                  <a:tcPr marL="121900" marR="121900" marT="121900" marB="121900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A5B7C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5B7C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39241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CA" sz="1900" b="1" u="none" strike="noStrike" cap="none">
                          <a:solidFill>
                            <a:srgbClr val="FFFFFF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  <a:cs typeface="Roboto"/>
                          <a:sym typeface="Roboto"/>
                        </a:rPr>
                        <a:t>Gig Workers and Unions</a:t>
                      </a:r>
                      <a:endParaRPr sz="1900" b="1" u="none" strike="noStrike" cap="none">
                        <a:solidFill>
                          <a:srgbClr val="FFFFFF"/>
                        </a:solidFill>
                        <a:latin typeface="Roboto" panose="02000000000000000000" pitchFamily="2" charset="0"/>
                        <a:ea typeface="Roboto" panose="02000000000000000000" pitchFamily="2" charset="0"/>
                        <a:cs typeface="Roboto"/>
                        <a:sym typeface="Roboto"/>
                      </a:endParaRPr>
                    </a:p>
                  </a:txBody>
                  <a:tcPr marL="121900" marR="121900" marT="121900" marB="121900"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9344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CA" sz="1900" b="1" u="none" strike="noStrike" cap="none">
                          <a:solidFill>
                            <a:srgbClr val="FFFFFF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  <a:cs typeface="Roboto"/>
                          <a:sym typeface="Roboto"/>
                        </a:rPr>
                        <a:t>0.1</a:t>
                      </a:r>
                      <a:endParaRPr sz="1900" b="1" u="none" strike="noStrike" cap="none">
                        <a:solidFill>
                          <a:srgbClr val="FFFFFF"/>
                        </a:solidFill>
                        <a:latin typeface="Roboto" panose="02000000000000000000" pitchFamily="2" charset="0"/>
                        <a:ea typeface="Roboto" panose="02000000000000000000" pitchFamily="2" charset="0"/>
                        <a:cs typeface="Roboto"/>
                        <a:sym typeface="Roboto"/>
                      </a:endParaRPr>
                    </a:p>
                  </a:txBody>
                  <a:tcPr marL="121900" marR="121900" marT="121900" marB="121900"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9344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CA" sz="1900" u="none" strike="noStrike" cap="none">
                          <a:latin typeface="Roboto" panose="02000000000000000000" pitchFamily="2" charset="0"/>
                          <a:ea typeface="Roboto" panose="02000000000000000000" pitchFamily="2" charset="0"/>
                          <a:cs typeface="Roboto"/>
                          <a:sym typeface="Roboto"/>
                        </a:rPr>
                        <a:t>1</a:t>
                      </a:r>
                      <a:endParaRPr sz="1900" u="none" strike="noStrike" cap="none">
                        <a:latin typeface="Roboto" panose="02000000000000000000" pitchFamily="2" charset="0"/>
                        <a:ea typeface="Roboto" panose="02000000000000000000" pitchFamily="2" charset="0"/>
                        <a:cs typeface="Roboto"/>
                        <a:sym typeface="Roboto"/>
                      </a:endParaRPr>
                    </a:p>
                  </a:txBody>
                  <a:tcPr marL="121900" marR="121900" marT="121900" marB="121900"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A5B7C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rgbClr val="A5B7C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A5B7C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CA" sz="1900" u="none" strike="noStrike" cap="none">
                          <a:latin typeface="Roboto" panose="02000000000000000000" pitchFamily="2" charset="0"/>
                          <a:ea typeface="Roboto" panose="02000000000000000000" pitchFamily="2" charset="0"/>
                          <a:cs typeface="Roboto"/>
                          <a:sym typeface="Roboto"/>
                        </a:rPr>
                        <a:t>1</a:t>
                      </a:r>
                      <a:endParaRPr sz="1900" u="none" strike="noStrike" cap="none">
                        <a:latin typeface="Roboto" panose="02000000000000000000" pitchFamily="2" charset="0"/>
                        <a:ea typeface="Roboto" panose="02000000000000000000" pitchFamily="2" charset="0"/>
                        <a:cs typeface="Roboto"/>
                        <a:sym typeface="Roboto"/>
                      </a:endParaRPr>
                    </a:p>
                  </a:txBody>
                  <a:tcPr marL="121900" marR="121900" marT="121900" marB="121900">
                    <a:lnL w="9525" cap="flat" cmpd="sng" algn="ctr">
                      <a:solidFill>
                        <a:srgbClr val="A5B7C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rgbClr val="A5B7C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rgbClr val="A5B7C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A5B7C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CA" sz="1900" u="none" strike="noStrike" cap="none">
                          <a:latin typeface="Roboto" panose="02000000000000000000" pitchFamily="2" charset="0"/>
                          <a:ea typeface="Roboto" panose="02000000000000000000" pitchFamily="2" charset="0"/>
                          <a:cs typeface="Roboto"/>
                          <a:sym typeface="Roboto"/>
                        </a:rPr>
                        <a:t>4</a:t>
                      </a:r>
                      <a:endParaRPr sz="1900" u="none" strike="noStrike" cap="none">
                        <a:latin typeface="Roboto" panose="02000000000000000000" pitchFamily="2" charset="0"/>
                        <a:ea typeface="Roboto" panose="02000000000000000000" pitchFamily="2" charset="0"/>
                        <a:cs typeface="Roboto"/>
                        <a:sym typeface="Roboto"/>
                      </a:endParaRPr>
                    </a:p>
                  </a:txBody>
                  <a:tcPr marL="121900" marR="121900" marT="121900" marB="121900">
                    <a:lnL w="9525" cap="flat" cmpd="sng" algn="ctr">
                      <a:solidFill>
                        <a:srgbClr val="A5B7C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rgbClr val="A5B7C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rgbClr val="A5B7C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A5B7C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7912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CA" sz="1900" b="1" u="none" strike="noStrike" cap="none">
                          <a:solidFill>
                            <a:srgbClr val="FFFFFF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  <a:cs typeface="Roboto"/>
                          <a:sym typeface="Roboto"/>
                        </a:rPr>
                        <a:t>Supermarket Relations</a:t>
                      </a:r>
                      <a:endParaRPr sz="1900" b="1" u="none" strike="noStrike" cap="none">
                        <a:solidFill>
                          <a:srgbClr val="FFFFFF"/>
                        </a:solidFill>
                        <a:latin typeface="Roboto" panose="02000000000000000000" pitchFamily="2" charset="0"/>
                        <a:ea typeface="Roboto" panose="02000000000000000000" pitchFamily="2" charset="0"/>
                        <a:cs typeface="Roboto"/>
                        <a:sym typeface="Roboto"/>
                      </a:endParaRPr>
                    </a:p>
                  </a:txBody>
                  <a:tcPr marL="121900" marR="121900" marT="121900" marB="121900"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9344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CA" sz="1900" b="1" u="none" strike="noStrike" cap="none">
                          <a:solidFill>
                            <a:srgbClr val="FFFFFF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  <a:cs typeface="Roboto"/>
                          <a:sym typeface="Roboto"/>
                        </a:rPr>
                        <a:t>0.35</a:t>
                      </a:r>
                      <a:endParaRPr sz="1900" b="1" u="none" strike="noStrike" cap="none">
                        <a:solidFill>
                          <a:srgbClr val="FFFFFF"/>
                        </a:solidFill>
                        <a:latin typeface="Roboto" panose="02000000000000000000" pitchFamily="2" charset="0"/>
                        <a:ea typeface="Roboto" panose="02000000000000000000" pitchFamily="2" charset="0"/>
                        <a:cs typeface="Roboto"/>
                        <a:sym typeface="Roboto"/>
                      </a:endParaRPr>
                    </a:p>
                  </a:txBody>
                  <a:tcPr marL="121900" marR="121900" marT="121900" marB="121900"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9344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CA" sz="1900" u="none" strike="noStrike" cap="none">
                          <a:latin typeface="Roboto" panose="02000000000000000000" pitchFamily="2" charset="0"/>
                          <a:ea typeface="Roboto" panose="02000000000000000000" pitchFamily="2" charset="0"/>
                          <a:cs typeface="Roboto"/>
                          <a:sym typeface="Roboto"/>
                        </a:rPr>
                        <a:t>4</a:t>
                      </a:r>
                      <a:endParaRPr sz="1900" u="none" strike="noStrike" cap="none">
                        <a:latin typeface="Roboto" panose="02000000000000000000" pitchFamily="2" charset="0"/>
                        <a:ea typeface="Roboto" panose="02000000000000000000" pitchFamily="2" charset="0"/>
                        <a:cs typeface="Roboto"/>
                        <a:sym typeface="Roboto"/>
                      </a:endParaRPr>
                    </a:p>
                  </a:txBody>
                  <a:tcPr marL="121900" marR="121900" marT="121900" marB="121900"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A5B7C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A5B7C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A5B7C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CA" sz="1900" u="none" strike="noStrike" cap="none">
                          <a:latin typeface="Roboto" panose="02000000000000000000" pitchFamily="2" charset="0"/>
                          <a:ea typeface="Roboto" panose="02000000000000000000" pitchFamily="2" charset="0"/>
                          <a:cs typeface="Roboto"/>
                          <a:sym typeface="Roboto"/>
                        </a:rPr>
                        <a:t>3</a:t>
                      </a:r>
                      <a:endParaRPr sz="1900" u="none" strike="noStrike" cap="none">
                        <a:latin typeface="Roboto" panose="02000000000000000000" pitchFamily="2" charset="0"/>
                        <a:ea typeface="Roboto" panose="02000000000000000000" pitchFamily="2" charset="0"/>
                        <a:cs typeface="Roboto"/>
                        <a:sym typeface="Roboto"/>
                      </a:endParaRPr>
                    </a:p>
                  </a:txBody>
                  <a:tcPr marL="121900" marR="121900" marT="121900" marB="121900">
                    <a:lnL w="9525" cap="flat" cmpd="sng">
                      <a:solidFill>
                        <a:srgbClr val="A5B7C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A5B7C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A5B7C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A5B7C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CA" sz="1900" u="none" strike="noStrike" cap="none">
                          <a:latin typeface="Roboto" panose="02000000000000000000" pitchFamily="2" charset="0"/>
                          <a:ea typeface="Roboto" panose="02000000000000000000" pitchFamily="2" charset="0"/>
                          <a:cs typeface="Roboto"/>
                          <a:sym typeface="Roboto"/>
                        </a:rPr>
                        <a:t>2</a:t>
                      </a:r>
                      <a:endParaRPr sz="1900" u="none" strike="noStrike" cap="none">
                        <a:latin typeface="Roboto" panose="02000000000000000000" pitchFamily="2" charset="0"/>
                        <a:ea typeface="Roboto" panose="02000000000000000000" pitchFamily="2" charset="0"/>
                        <a:cs typeface="Roboto"/>
                        <a:sym typeface="Roboto"/>
                      </a:endParaRPr>
                    </a:p>
                  </a:txBody>
                  <a:tcPr marL="121900" marR="121900" marT="121900" marB="121900">
                    <a:lnL w="9525" cap="flat" cmpd="sng">
                      <a:solidFill>
                        <a:srgbClr val="A5B7C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rgbClr val="A5B7C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A5B7C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A5B7C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7912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CA" sz="1900" b="1" u="none" strike="noStrike" cap="none">
                          <a:solidFill>
                            <a:srgbClr val="FFFFFF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  <a:cs typeface="Roboto"/>
                          <a:sym typeface="Roboto"/>
                        </a:rPr>
                        <a:t>Competition </a:t>
                      </a:r>
                      <a:endParaRPr sz="1900" b="1" u="none" strike="noStrike" cap="none">
                        <a:solidFill>
                          <a:srgbClr val="FFFFFF"/>
                        </a:solidFill>
                        <a:latin typeface="Roboto" panose="02000000000000000000" pitchFamily="2" charset="0"/>
                        <a:ea typeface="Roboto" panose="02000000000000000000" pitchFamily="2" charset="0"/>
                        <a:cs typeface="Roboto"/>
                        <a:sym typeface="Roboto"/>
                      </a:endParaRPr>
                    </a:p>
                  </a:txBody>
                  <a:tcPr marL="121900" marR="121900" marT="121900" marB="121900"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9344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CA" sz="1900" b="1" u="none" strike="noStrike" cap="none">
                          <a:solidFill>
                            <a:srgbClr val="FFFFFF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  <a:cs typeface="Roboto"/>
                          <a:sym typeface="Roboto"/>
                        </a:rPr>
                        <a:t>0.2</a:t>
                      </a:r>
                      <a:endParaRPr sz="1900" b="1" u="none" strike="noStrike" cap="none">
                        <a:solidFill>
                          <a:srgbClr val="FFFFFF"/>
                        </a:solidFill>
                        <a:latin typeface="Roboto" panose="02000000000000000000" pitchFamily="2" charset="0"/>
                        <a:ea typeface="Roboto" panose="02000000000000000000" pitchFamily="2" charset="0"/>
                        <a:cs typeface="Roboto"/>
                        <a:sym typeface="Roboto"/>
                      </a:endParaRPr>
                    </a:p>
                  </a:txBody>
                  <a:tcPr marL="121900" marR="121900" marT="121900" marB="121900"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9344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CA" sz="1900" u="none" strike="noStrike" cap="none">
                          <a:latin typeface="Roboto" panose="02000000000000000000" pitchFamily="2" charset="0"/>
                          <a:ea typeface="Roboto" panose="02000000000000000000" pitchFamily="2" charset="0"/>
                          <a:cs typeface="Roboto"/>
                          <a:sym typeface="Roboto"/>
                        </a:rPr>
                        <a:t>5</a:t>
                      </a:r>
                      <a:endParaRPr sz="1900" u="none" strike="noStrike" cap="none">
                        <a:latin typeface="Roboto" panose="02000000000000000000" pitchFamily="2" charset="0"/>
                        <a:ea typeface="Roboto" panose="02000000000000000000" pitchFamily="2" charset="0"/>
                        <a:cs typeface="Roboto"/>
                        <a:sym typeface="Roboto"/>
                      </a:endParaRPr>
                    </a:p>
                  </a:txBody>
                  <a:tcPr marL="121900" marR="121900" marT="121900" marB="121900"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A5B7C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A5B7C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rgbClr val="A5B7C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CA" sz="1900" u="none" strike="noStrike" cap="none">
                          <a:latin typeface="Roboto" panose="02000000000000000000" pitchFamily="2" charset="0"/>
                          <a:ea typeface="Roboto" panose="02000000000000000000" pitchFamily="2" charset="0"/>
                          <a:cs typeface="Roboto"/>
                          <a:sym typeface="Roboto"/>
                        </a:rPr>
                        <a:t>3</a:t>
                      </a:r>
                      <a:endParaRPr sz="1900" u="none" strike="noStrike" cap="none">
                        <a:latin typeface="Roboto" panose="02000000000000000000" pitchFamily="2" charset="0"/>
                        <a:ea typeface="Roboto" panose="02000000000000000000" pitchFamily="2" charset="0"/>
                        <a:cs typeface="Roboto"/>
                        <a:sym typeface="Roboto"/>
                      </a:endParaRPr>
                    </a:p>
                  </a:txBody>
                  <a:tcPr marL="121900" marR="121900" marT="121900" marB="121900">
                    <a:lnL w="9525" cap="flat" cmpd="sng">
                      <a:solidFill>
                        <a:srgbClr val="A5B7C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A5B7C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A5B7C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rgbClr val="A5B7C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CA" sz="1900" u="none" strike="noStrike" cap="none">
                          <a:latin typeface="Roboto" panose="02000000000000000000" pitchFamily="2" charset="0"/>
                          <a:ea typeface="Roboto" panose="02000000000000000000" pitchFamily="2" charset="0"/>
                          <a:cs typeface="Roboto"/>
                          <a:sym typeface="Roboto"/>
                        </a:rPr>
                        <a:t>2</a:t>
                      </a:r>
                      <a:endParaRPr sz="1900" u="none" strike="noStrike" cap="none">
                        <a:latin typeface="Roboto" panose="02000000000000000000" pitchFamily="2" charset="0"/>
                        <a:ea typeface="Roboto" panose="02000000000000000000" pitchFamily="2" charset="0"/>
                        <a:cs typeface="Roboto"/>
                        <a:sym typeface="Roboto"/>
                      </a:endParaRPr>
                    </a:p>
                  </a:txBody>
                  <a:tcPr marL="121900" marR="121900" marT="121900" marB="121900">
                    <a:lnL w="9525" cap="flat" cmpd="sng">
                      <a:solidFill>
                        <a:srgbClr val="A5B7C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rgbClr val="A5B7C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A5B7C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rgbClr val="A5B7C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7912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CA" sz="1900" b="1" u="none" strike="noStrike" cap="none">
                          <a:solidFill>
                            <a:srgbClr val="FFFFFF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  <a:cs typeface="Roboto"/>
                          <a:sym typeface="Roboto"/>
                        </a:rPr>
                        <a:t>Long-term Growth</a:t>
                      </a:r>
                      <a:endParaRPr sz="1900" b="1" u="none" strike="noStrike" cap="none">
                        <a:solidFill>
                          <a:srgbClr val="FFFFFF"/>
                        </a:solidFill>
                        <a:latin typeface="Roboto" panose="02000000000000000000" pitchFamily="2" charset="0"/>
                        <a:ea typeface="Roboto" panose="02000000000000000000" pitchFamily="2" charset="0"/>
                        <a:cs typeface="Roboto"/>
                        <a:sym typeface="Roboto"/>
                      </a:endParaRPr>
                    </a:p>
                  </a:txBody>
                  <a:tcPr marL="121900" marR="121900" marT="121900" marB="121900"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9344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CA" sz="1900" b="1" u="none" strike="noStrike" cap="none">
                          <a:solidFill>
                            <a:srgbClr val="FFFFFF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  <a:cs typeface="Roboto"/>
                          <a:sym typeface="Roboto"/>
                        </a:rPr>
                        <a:t>0.35</a:t>
                      </a:r>
                      <a:endParaRPr sz="1900" b="1" u="none" strike="noStrike" cap="none">
                        <a:solidFill>
                          <a:srgbClr val="FFFFFF"/>
                        </a:solidFill>
                        <a:latin typeface="Roboto" panose="02000000000000000000" pitchFamily="2" charset="0"/>
                        <a:ea typeface="Roboto" panose="02000000000000000000" pitchFamily="2" charset="0"/>
                        <a:cs typeface="Roboto"/>
                        <a:sym typeface="Roboto"/>
                      </a:endParaRPr>
                    </a:p>
                  </a:txBody>
                  <a:tcPr marL="121900" marR="121900" marT="121900" marB="121900"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9344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CA" sz="1900" u="none" strike="noStrike" cap="none">
                          <a:latin typeface="Roboto" panose="02000000000000000000" pitchFamily="2" charset="0"/>
                          <a:ea typeface="Roboto" panose="02000000000000000000" pitchFamily="2" charset="0"/>
                          <a:cs typeface="Roboto"/>
                          <a:sym typeface="Roboto"/>
                        </a:rPr>
                        <a:t>4</a:t>
                      </a:r>
                      <a:endParaRPr sz="1900" u="none" strike="noStrike" cap="none">
                        <a:latin typeface="Roboto" panose="02000000000000000000" pitchFamily="2" charset="0"/>
                        <a:ea typeface="Roboto" panose="02000000000000000000" pitchFamily="2" charset="0"/>
                        <a:cs typeface="Roboto"/>
                        <a:sym typeface="Roboto"/>
                      </a:endParaRPr>
                    </a:p>
                  </a:txBody>
                  <a:tcPr marL="121900" marR="121900" marT="121900" marB="121900"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A5B7C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rgbClr val="A5B7C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rgbClr val="A5B7C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CA" sz="1900" u="none" strike="noStrike" cap="none">
                          <a:latin typeface="Roboto" panose="02000000000000000000" pitchFamily="2" charset="0"/>
                          <a:ea typeface="Roboto" panose="02000000000000000000" pitchFamily="2" charset="0"/>
                          <a:cs typeface="Roboto"/>
                          <a:sym typeface="Roboto"/>
                        </a:rPr>
                        <a:t>3</a:t>
                      </a:r>
                      <a:endParaRPr sz="1900" u="none" strike="noStrike" cap="none">
                        <a:latin typeface="Roboto" panose="02000000000000000000" pitchFamily="2" charset="0"/>
                        <a:ea typeface="Roboto" panose="02000000000000000000" pitchFamily="2" charset="0"/>
                        <a:cs typeface="Roboto"/>
                        <a:sym typeface="Roboto"/>
                      </a:endParaRPr>
                    </a:p>
                  </a:txBody>
                  <a:tcPr marL="121900" marR="121900" marT="121900" marB="121900">
                    <a:lnL w="9525" cap="flat" cmpd="sng" algn="ctr">
                      <a:solidFill>
                        <a:srgbClr val="A5B7C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rgbClr val="A5B7C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rgbClr val="A5B7C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rgbClr val="A5B7C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CA" sz="1900" u="none" strike="noStrike" cap="none">
                          <a:latin typeface="Roboto" panose="02000000000000000000" pitchFamily="2" charset="0"/>
                          <a:ea typeface="Roboto" panose="02000000000000000000" pitchFamily="2" charset="0"/>
                          <a:cs typeface="Roboto"/>
                          <a:sym typeface="Roboto"/>
                        </a:rPr>
                        <a:t>4</a:t>
                      </a:r>
                      <a:endParaRPr sz="1900" u="none" strike="noStrike" cap="none">
                        <a:latin typeface="Roboto" panose="02000000000000000000" pitchFamily="2" charset="0"/>
                        <a:ea typeface="Roboto" panose="02000000000000000000" pitchFamily="2" charset="0"/>
                        <a:cs typeface="Roboto"/>
                        <a:sym typeface="Roboto"/>
                      </a:endParaRPr>
                    </a:p>
                  </a:txBody>
                  <a:tcPr marL="121900" marR="121900" marT="121900" marB="121900">
                    <a:lnL w="9525" cap="flat" cmpd="sng" algn="ctr">
                      <a:solidFill>
                        <a:srgbClr val="A5B7C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rgbClr val="A5B7C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rgbClr val="A5B7C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rgbClr val="A5B7C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9942479"/>
                  </a:ext>
                </a:extLst>
              </a:tr>
              <a:tr h="479125">
                <a:tc>
                  <a:txBody>
                    <a:bodyPr/>
                    <a:lstStyle/>
                    <a:p>
                      <a:pPr marL="0" marR="0" lvl="0" indent="0" algn="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CA" sz="1900" b="0" u="none" strike="noStrike" cap="none">
                          <a:solidFill>
                            <a:schemeClr val="tx1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  <a:cs typeface="Roboto"/>
                          <a:sym typeface="Roboto"/>
                        </a:rPr>
                        <a:t>Total</a:t>
                      </a:r>
                      <a:endParaRPr sz="1900" b="0" u="none" strike="noStrike" cap="none">
                        <a:solidFill>
                          <a:schemeClr val="tx1"/>
                        </a:solidFill>
                        <a:latin typeface="Roboto" panose="02000000000000000000" pitchFamily="2" charset="0"/>
                        <a:ea typeface="Roboto" panose="02000000000000000000" pitchFamily="2" charset="0"/>
                        <a:cs typeface="Roboto"/>
                        <a:sym typeface="Roboto"/>
                      </a:endParaRPr>
                    </a:p>
                  </a:txBody>
                  <a:tcPr marL="121900" marR="121900" marT="121900" marB="12190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CA" sz="1900" b="1" u="none" strike="noStrike" cap="none">
                          <a:solidFill>
                            <a:srgbClr val="FFFFFF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  <a:cs typeface="Roboto"/>
                          <a:sym typeface="Roboto"/>
                        </a:rPr>
                        <a:t>1.0</a:t>
                      </a:r>
                      <a:endParaRPr sz="1900" b="1" u="none" strike="noStrike" cap="none">
                        <a:solidFill>
                          <a:srgbClr val="FFFFFF"/>
                        </a:solidFill>
                        <a:latin typeface="Roboto" panose="02000000000000000000" pitchFamily="2" charset="0"/>
                        <a:ea typeface="Roboto" panose="02000000000000000000" pitchFamily="2" charset="0"/>
                        <a:cs typeface="Roboto"/>
                        <a:sym typeface="Roboto"/>
                      </a:endParaRPr>
                    </a:p>
                  </a:txBody>
                  <a:tcPr marL="121900" marR="121900" marT="121900" marB="121900"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9344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CA" sz="1900" u="none" strike="noStrike" cap="none">
                          <a:latin typeface="Roboto" panose="02000000000000000000" pitchFamily="2" charset="0"/>
                          <a:ea typeface="Roboto" panose="02000000000000000000" pitchFamily="2" charset="0"/>
                          <a:cs typeface="Roboto"/>
                          <a:sym typeface="Roboto"/>
                        </a:rPr>
                        <a:t>3.9</a:t>
                      </a:r>
                      <a:endParaRPr sz="1900" u="none" strike="noStrike" cap="none">
                        <a:latin typeface="Roboto" panose="02000000000000000000" pitchFamily="2" charset="0"/>
                        <a:ea typeface="Roboto" panose="02000000000000000000" pitchFamily="2" charset="0"/>
                        <a:cs typeface="Roboto"/>
                        <a:sym typeface="Roboto"/>
                      </a:endParaRPr>
                    </a:p>
                  </a:txBody>
                  <a:tcPr marL="121900" marR="121900" marT="121900" marB="121900"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A5B7C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A5B7C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A5B7C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CA" sz="1900" u="none" strike="noStrike" cap="none">
                          <a:latin typeface="Roboto" panose="02000000000000000000" pitchFamily="2" charset="0"/>
                          <a:ea typeface="Roboto" panose="02000000000000000000" pitchFamily="2" charset="0"/>
                          <a:cs typeface="Roboto"/>
                          <a:sym typeface="Roboto"/>
                        </a:rPr>
                        <a:t>2.8</a:t>
                      </a:r>
                      <a:endParaRPr sz="1900" u="none" strike="noStrike" cap="none">
                        <a:latin typeface="Roboto" panose="02000000000000000000" pitchFamily="2" charset="0"/>
                        <a:ea typeface="Roboto" panose="02000000000000000000" pitchFamily="2" charset="0"/>
                        <a:cs typeface="Roboto"/>
                        <a:sym typeface="Roboto"/>
                      </a:endParaRPr>
                    </a:p>
                  </a:txBody>
                  <a:tcPr marL="121900" marR="121900" marT="121900" marB="121900">
                    <a:lnL w="9525" cap="flat" cmpd="sng" algn="ctr">
                      <a:solidFill>
                        <a:srgbClr val="A5B7C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rgbClr val="A5B7C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A5B7C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A5B7C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CA" sz="1900" u="none" strike="noStrike" cap="none">
                          <a:latin typeface="Roboto" panose="02000000000000000000" pitchFamily="2" charset="0"/>
                          <a:ea typeface="Roboto" panose="02000000000000000000" pitchFamily="2" charset="0"/>
                          <a:cs typeface="Roboto"/>
                          <a:sym typeface="Roboto"/>
                        </a:rPr>
                        <a:t>2.9</a:t>
                      </a:r>
                      <a:endParaRPr sz="1900" u="none" strike="noStrike" cap="none">
                        <a:latin typeface="Roboto" panose="02000000000000000000" pitchFamily="2" charset="0"/>
                        <a:ea typeface="Roboto" panose="02000000000000000000" pitchFamily="2" charset="0"/>
                        <a:cs typeface="Roboto"/>
                        <a:sym typeface="Roboto"/>
                      </a:endParaRPr>
                    </a:p>
                  </a:txBody>
                  <a:tcPr marL="121900" marR="121900" marT="121900" marB="121900">
                    <a:lnL w="9525" cap="flat" cmpd="sng" algn="ctr">
                      <a:solidFill>
                        <a:srgbClr val="A5B7C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rgbClr val="A5B7C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A5B7C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A5B7C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187818918"/>
                  </a:ext>
                </a:extLst>
              </a:tr>
            </a:tbl>
          </a:graphicData>
        </a:graphic>
      </p:graphicFrame>
      <p:sp>
        <p:nvSpPr>
          <p:cNvPr id="5" name="TextBox 4">
            <a:extLst>
              <a:ext uri="{FF2B5EF4-FFF2-40B4-BE49-F238E27FC236}">
                <a16:creationId xmlns:a16="http://schemas.microsoft.com/office/drawing/2014/main" id="{6997EA2A-3C87-674C-8D00-197E91CC515B}"/>
              </a:ext>
            </a:extLst>
          </p:cNvPr>
          <p:cNvSpPr txBox="1"/>
          <p:nvPr/>
        </p:nvSpPr>
        <p:spPr>
          <a:xfrm>
            <a:off x="4279855" y="5552021"/>
            <a:ext cx="116917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i="1"/>
              <a:t>Scale out of 5</a:t>
            </a:r>
          </a:p>
        </p:txBody>
      </p:sp>
      <p:grpSp>
        <p:nvGrpSpPr>
          <p:cNvPr id="21" name="Group 20">
            <a:extLst>
              <a:ext uri="{FF2B5EF4-FFF2-40B4-BE49-F238E27FC236}">
                <a16:creationId xmlns:a16="http://schemas.microsoft.com/office/drawing/2014/main" id="{38BE8904-B5B2-D447-919E-7148BE2257B5}"/>
              </a:ext>
            </a:extLst>
          </p:cNvPr>
          <p:cNvGrpSpPr/>
          <p:nvPr/>
        </p:nvGrpSpPr>
        <p:grpSpPr>
          <a:xfrm>
            <a:off x="348695" y="6382430"/>
            <a:ext cx="10603050" cy="291710"/>
            <a:chOff x="348695" y="6382430"/>
            <a:chExt cx="10603050" cy="291710"/>
          </a:xfrm>
        </p:grpSpPr>
        <p:sp>
          <p:nvSpPr>
            <p:cNvPr id="22" name="Rectangle: Rounded Corners 3">
              <a:extLst>
                <a:ext uri="{FF2B5EF4-FFF2-40B4-BE49-F238E27FC236}">
                  <a16:creationId xmlns:a16="http://schemas.microsoft.com/office/drawing/2014/main" id="{C5A59725-2A1B-504F-B757-1C33F1BBA209}"/>
                </a:ext>
              </a:extLst>
            </p:cNvPr>
            <p:cNvSpPr/>
            <p:nvPr/>
          </p:nvSpPr>
          <p:spPr>
            <a:xfrm>
              <a:off x="348695" y="6382430"/>
              <a:ext cx="1356826" cy="291710"/>
            </a:xfrm>
            <a:prstGeom prst="roundRect">
              <a:avLst/>
            </a:prstGeom>
            <a:ln/>
          </p:spPr>
          <p:style>
            <a:lnRef idx="2">
              <a:schemeClr val="accent3"/>
            </a:lnRef>
            <a:fillRef idx="1">
              <a:schemeClr val="lt1"/>
            </a:fillRef>
            <a:effectRef idx="0">
              <a:schemeClr val="accent3"/>
            </a:effectRef>
            <a:fontRef idx="minor">
              <a:schemeClr val="dk1"/>
            </a:fontRef>
          </p:style>
          <p:txBody>
            <a:bodyPr lIns="121920" tIns="60960" rIns="121920" bIns="60960" rtlCol="0" anchor="ctr"/>
            <a:lstStyle/>
            <a:p>
              <a:pPr algn="ctr"/>
              <a:r>
                <a:rPr lang="en-US" sz="1200">
                  <a:latin typeface="Roboto" panose="02000000000000000000" pitchFamily="2" charset="0"/>
                  <a:ea typeface="Roboto" panose="02000000000000000000" pitchFamily="2" charset="0"/>
                  <a:cs typeface="Arial"/>
                </a:rPr>
                <a:t>Introduction</a:t>
              </a:r>
            </a:p>
          </p:txBody>
        </p:sp>
        <p:sp>
          <p:nvSpPr>
            <p:cNvPr id="23" name="Rectangle: Rounded Corners 27">
              <a:extLst>
                <a:ext uri="{FF2B5EF4-FFF2-40B4-BE49-F238E27FC236}">
                  <a16:creationId xmlns:a16="http://schemas.microsoft.com/office/drawing/2014/main" id="{50136485-A43F-3347-8601-054780600974}"/>
                </a:ext>
              </a:extLst>
            </p:cNvPr>
            <p:cNvSpPr/>
            <p:nvPr/>
          </p:nvSpPr>
          <p:spPr>
            <a:xfrm>
              <a:off x="1889732" y="6382430"/>
              <a:ext cx="1356826" cy="291710"/>
            </a:xfrm>
            <a:prstGeom prst="roundRect">
              <a:avLst/>
            </a:prstGeom>
            <a:ln/>
          </p:spPr>
          <p:style>
            <a:lnRef idx="2">
              <a:schemeClr val="accent3"/>
            </a:lnRef>
            <a:fillRef idx="1">
              <a:schemeClr val="lt1"/>
            </a:fillRef>
            <a:effectRef idx="0">
              <a:schemeClr val="accent3"/>
            </a:effectRef>
            <a:fontRef idx="minor">
              <a:schemeClr val="dk1"/>
            </a:fontRef>
          </p:style>
          <p:txBody>
            <a:bodyPr lIns="121920" tIns="60960" rIns="121920" bIns="60960" rtlCol="0" anchor="ctr"/>
            <a:lstStyle/>
            <a:p>
              <a:pPr algn="ctr"/>
              <a:r>
                <a:rPr lang="en-US" sz="1200">
                  <a:solidFill>
                    <a:schemeClr val="tx1"/>
                  </a:solidFill>
                  <a:latin typeface="Roboto" panose="02000000000000000000" pitchFamily="2" charset="0"/>
                  <a:ea typeface="Roboto" panose="02000000000000000000" pitchFamily="2" charset="0"/>
                  <a:cs typeface="Arial"/>
                </a:rPr>
                <a:t>Key Issues</a:t>
              </a:r>
            </a:p>
          </p:txBody>
        </p:sp>
        <p:sp>
          <p:nvSpPr>
            <p:cNvPr id="24" name="Rectangle: Rounded Corners 28">
              <a:extLst>
                <a:ext uri="{FF2B5EF4-FFF2-40B4-BE49-F238E27FC236}">
                  <a16:creationId xmlns:a16="http://schemas.microsoft.com/office/drawing/2014/main" id="{486F6D9A-9D68-834A-A661-45B51C5C7FAC}"/>
                </a:ext>
              </a:extLst>
            </p:cNvPr>
            <p:cNvSpPr/>
            <p:nvPr/>
          </p:nvSpPr>
          <p:spPr>
            <a:xfrm>
              <a:off x="3430769" y="6382430"/>
              <a:ext cx="1356826" cy="291710"/>
            </a:xfrm>
            <a:prstGeom prst="roundRect">
              <a:avLst/>
            </a:prstGeom>
            <a:ln/>
          </p:spPr>
          <p:style>
            <a:lnRef idx="2">
              <a:schemeClr val="accent3"/>
            </a:lnRef>
            <a:fillRef idx="1">
              <a:schemeClr val="lt1"/>
            </a:fillRef>
            <a:effectRef idx="0">
              <a:schemeClr val="accent3"/>
            </a:effectRef>
            <a:fontRef idx="minor">
              <a:schemeClr val="dk1"/>
            </a:fontRef>
          </p:style>
          <p:txBody>
            <a:bodyPr lIns="121920" tIns="60960" rIns="121920" bIns="60960" rtlCol="0" anchor="ctr"/>
            <a:lstStyle/>
            <a:p>
              <a:pPr algn="ctr"/>
              <a:r>
                <a:rPr lang="en-US" sz="1200">
                  <a:solidFill>
                    <a:schemeClr val="tx1"/>
                  </a:solidFill>
                  <a:latin typeface="Roboto" panose="02000000000000000000" pitchFamily="2" charset="0"/>
                  <a:ea typeface="Roboto" panose="02000000000000000000" pitchFamily="2" charset="0"/>
                  <a:cs typeface="Arial"/>
                </a:rPr>
                <a:t>Analysis</a:t>
              </a:r>
            </a:p>
          </p:txBody>
        </p:sp>
        <p:sp>
          <p:nvSpPr>
            <p:cNvPr id="25" name="Rectangle: Rounded Corners 29">
              <a:extLst>
                <a:ext uri="{FF2B5EF4-FFF2-40B4-BE49-F238E27FC236}">
                  <a16:creationId xmlns:a16="http://schemas.microsoft.com/office/drawing/2014/main" id="{B1306257-8661-4A4C-9710-327BF0F56668}"/>
                </a:ext>
              </a:extLst>
            </p:cNvPr>
            <p:cNvSpPr/>
            <p:nvPr/>
          </p:nvSpPr>
          <p:spPr>
            <a:xfrm>
              <a:off x="6512843" y="6382430"/>
              <a:ext cx="1356826" cy="291710"/>
            </a:xfrm>
            <a:prstGeom prst="roundRect">
              <a:avLst/>
            </a:prstGeom>
            <a:ln/>
          </p:spPr>
          <p:style>
            <a:lnRef idx="2">
              <a:schemeClr val="accent3"/>
            </a:lnRef>
            <a:fillRef idx="1">
              <a:schemeClr val="lt1"/>
            </a:fillRef>
            <a:effectRef idx="0">
              <a:schemeClr val="accent3"/>
            </a:effectRef>
            <a:fontRef idx="minor">
              <a:schemeClr val="dk1"/>
            </a:fontRef>
          </p:style>
          <p:txBody>
            <a:bodyPr lIns="121920" tIns="60960" rIns="121920" bIns="60960" rtlCol="0" anchor="ctr"/>
            <a:lstStyle/>
            <a:p>
              <a:pPr algn="ctr"/>
              <a:r>
                <a:rPr lang="en-US" sz="1200">
                  <a:solidFill>
                    <a:schemeClr val="tx1"/>
                  </a:solidFill>
                  <a:latin typeface="Roboto" panose="02000000000000000000" pitchFamily="2" charset="0"/>
                  <a:ea typeface="Roboto" panose="02000000000000000000" pitchFamily="2" charset="0"/>
                  <a:cs typeface="Arial"/>
                </a:rPr>
                <a:t>Solution</a:t>
              </a:r>
            </a:p>
          </p:txBody>
        </p:sp>
        <p:sp>
          <p:nvSpPr>
            <p:cNvPr id="26" name="Rectangle: Rounded Corners 30">
              <a:extLst>
                <a:ext uri="{FF2B5EF4-FFF2-40B4-BE49-F238E27FC236}">
                  <a16:creationId xmlns:a16="http://schemas.microsoft.com/office/drawing/2014/main" id="{0EA19830-6449-F940-8223-9E1DA57F35F7}"/>
                </a:ext>
              </a:extLst>
            </p:cNvPr>
            <p:cNvSpPr/>
            <p:nvPr/>
          </p:nvSpPr>
          <p:spPr>
            <a:xfrm>
              <a:off x="8053880" y="6382430"/>
              <a:ext cx="1356826" cy="291710"/>
            </a:xfrm>
            <a:prstGeom prst="roundRect">
              <a:avLst/>
            </a:prstGeom>
            <a:noFill/>
            <a:ln>
              <a:solidFill>
                <a:srgbClr val="78909C"/>
              </a:solidFill>
            </a:ln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lIns="121920" tIns="60960" rIns="121920" bIns="60960" rtlCol="0" anchor="ctr"/>
            <a:lstStyle/>
            <a:p>
              <a:pPr algn="ctr"/>
              <a:r>
                <a:rPr lang="en-US" sz="1200">
                  <a:solidFill>
                    <a:schemeClr val="tx1"/>
                  </a:solidFill>
                  <a:latin typeface="Roboto" panose="02000000000000000000" pitchFamily="2" charset="0"/>
                  <a:ea typeface="Roboto" panose="02000000000000000000" pitchFamily="2" charset="0"/>
                  <a:cs typeface="Arial"/>
                </a:rPr>
                <a:t>Implementation</a:t>
              </a:r>
            </a:p>
          </p:txBody>
        </p:sp>
        <p:sp>
          <p:nvSpPr>
            <p:cNvPr id="27" name="Rectangle: Rounded Corners 29">
              <a:extLst>
                <a:ext uri="{FF2B5EF4-FFF2-40B4-BE49-F238E27FC236}">
                  <a16:creationId xmlns:a16="http://schemas.microsoft.com/office/drawing/2014/main" id="{79F07708-0CAF-3440-934A-602466E081CC}"/>
                </a:ext>
              </a:extLst>
            </p:cNvPr>
            <p:cNvSpPr/>
            <p:nvPr/>
          </p:nvSpPr>
          <p:spPr>
            <a:xfrm>
              <a:off x="4971806" y="6382430"/>
              <a:ext cx="1356826" cy="291710"/>
            </a:xfrm>
            <a:prstGeom prst="roundRect">
              <a:avLst/>
            </a:prstGeom>
            <a:solidFill>
              <a:srgbClr val="78909C"/>
            </a:solidFill>
            <a:ln/>
          </p:spPr>
          <p:style>
            <a:lnRef idx="2">
              <a:schemeClr val="accent3"/>
            </a:lnRef>
            <a:fillRef idx="1">
              <a:schemeClr val="lt1"/>
            </a:fillRef>
            <a:effectRef idx="0">
              <a:schemeClr val="accent3"/>
            </a:effectRef>
            <a:fontRef idx="minor">
              <a:schemeClr val="dk1"/>
            </a:fontRef>
          </p:style>
          <p:txBody>
            <a:bodyPr lIns="121920" tIns="60960" rIns="121920" bIns="60960" rtlCol="0" anchor="ctr"/>
            <a:lstStyle/>
            <a:p>
              <a:pPr algn="ctr"/>
              <a:r>
                <a:rPr lang="en-US" sz="1200">
                  <a:solidFill>
                    <a:schemeClr val="bg1"/>
                  </a:solidFill>
                  <a:latin typeface="Roboto" panose="02000000000000000000" pitchFamily="2" charset="0"/>
                  <a:ea typeface="Roboto" panose="02000000000000000000" pitchFamily="2" charset="0"/>
                  <a:cs typeface="Arial"/>
                </a:rPr>
                <a:t>Opportunities</a:t>
              </a:r>
            </a:p>
          </p:txBody>
        </p:sp>
        <p:sp>
          <p:nvSpPr>
            <p:cNvPr id="28" name="Rectangle: Rounded Corners 29">
              <a:extLst>
                <a:ext uri="{FF2B5EF4-FFF2-40B4-BE49-F238E27FC236}">
                  <a16:creationId xmlns:a16="http://schemas.microsoft.com/office/drawing/2014/main" id="{E03E8C7F-4CA4-FE45-98F3-4C1C40CA0E5A}"/>
                </a:ext>
              </a:extLst>
            </p:cNvPr>
            <p:cNvSpPr/>
            <p:nvPr/>
          </p:nvSpPr>
          <p:spPr>
            <a:xfrm>
              <a:off x="9594919" y="6382430"/>
              <a:ext cx="1356826" cy="291710"/>
            </a:xfrm>
            <a:prstGeom prst="roundRect">
              <a:avLst/>
            </a:prstGeom>
            <a:noFill/>
            <a:ln/>
          </p:spPr>
          <p:style>
            <a:lnRef idx="2">
              <a:schemeClr val="accent3"/>
            </a:lnRef>
            <a:fillRef idx="1">
              <a:schemeClr val="lt1"/>
            </a:fillRef>
            <a:effectRef idx="0">
              <a:schemeClr val="accent3"/>
            </a:effectRef>
            <a:fontRef idx="minor">
              <a:schemeClr val="dk1"/>
            </a:fontRef>
          </p:style>
          <p:txBody>
            <a:bodyPr lIns="121920" tIns="60960" rIns="121920" bIns="60960" rtlCol="0" anchor="ctr"/>
            <a:lstStyle/>
            <a:p>
              <a:pPr algn="ctr"/>
              <a:r>
                <a:rPr lang="en-US" sz="1200">
                  <a:solidFill>
                    <a:schemeClr val="tx1"/>
                  </a:solidFill>
                  <a:latin typeface="Roboto" panose="02000000000000000000" pitchFamily="2" charset="0"/>
                  <a:ea typeface="Roboto" panose="02000000000000000000" pitchFamily="2" charset="0"/>
                  <a:cs typeface="Arial"/>
                </a:rPr>
                <a:t>Risks</a:t>
              </a:r>
            </a:p>
          </p:txBody>
        </p:sp>
      </p:grpSp>
      <p:pic>
        <p:nvPicPr>
          <p:cNvPr id="15" name="Graphic 14">
            <a:extLst>
              <a:ext uri="{FF2B5EF4-FFF2-40B4-BE49-F238E27FC236}">
                <a16:creationId xmlns:a16="http://schemas.microsoft.com/office/drawing/2014/main" id="{3DB37E65-C12A-9E4E-AD43-56AF1F39EF4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593972" y="2013039"/>
            <a:ext cx="3459908" cy="5329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2145523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CDB726-4985-7340-80EA-385BC911B3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0400" y="701940"/>
            <a:ext cx="10071200" cy="763600"/>
          </a:xfrm>
        </p:spPr>
        <p:txBody>
          <a:bodyPr/>
          <a:lstStyle/>
          <a:p>
            <a:r>
              <a:rPr lang="en-US"/>
              <a:t>Decision Matrix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F1DF1225-F67B-6B46-B454-0EDFD41C65B0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9446941" y="6495740"/>
            <a:ext cx="2743200" cy="365125"/>
          </a:xfrm>
        </p:spPr>
        <p:txBody>
          <a:bodyPr/>
          <a:lstStyle/>
          <a:p>
            <a:fld id="{841F6FF3-F43A-6246-B559-B57933611B21}" type="slidenum">
              <a:rPr lang="en-US" smtClean="0"/>
              <a:t>28</a:t>
            </a:fld>
            <a:endParaRPr lang="en-US"/>
          </a:p>
        </p:txBody>
      </p:sp>
      <p:graphicFrame>
        <p:nvGraphicFramePr>
          <p:cNvPr id="4" name="Google Shape;5191;p46">
            <a:extLst>
              <a:ext uri="{FF2B5EF4-FFF2-40B4-BE49-F238E27FC236}">
                <a16:creationId xmlns:a16="http://schemas.microsoft.com/office/drawing/2014/main" id="{AC01BC1E-227D-E04B-B803-94BE9BBFB1E3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838558719"/>
              </p:ext>
            </p:extLst>
          </p:nvPr>
        </p:nvGraphicFramePr>
        <p:xfrm>
          <a:off x="1185667" y="1947860"/>
          <a:ext cx="9820666" cy="3604161"/>
        </p:xfrm>
        <a:graphic>
          <a:graphicData uri="http://schemas.openxmlformats.org/drawingml/2006/table">
            <a:tbl>
              <a:tblPr>
                <a:noFill/>
              </a:tblPr>
              <a:tblGrid>
                <a:gridCol w="312026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17822">
                  <a:extLst>
                    <a:ext uri="{9D8B030D-6E8A-4147-A177-3AD203B41FA5}">
                      <a16:colId xmlns:a16="http://schemas.microsoft.com/office/drawing/2014/main" val="1787856473"/>
                    </a:ext>
                  </a:extLst>
                </a:gridCol>
                <a:gridCol w="175431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96413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964133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693607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CA" sz="1400" u="none" strike="noStrike" cap="none">
                          <a:latin typeface="Roboto" panose="02000000000000000000" pitchFamily="2" charset="0"/>
                          <a:ea typeface="Roboto" panose="02000000000000000000" pitchFamily="2" charset="0"/>
                          <a:cs typeface="Roboto"/>
                          <a:sym typeface="Roboto"/>
                        </a:rPr>
                        <a:t>Factor</a:t>
                      </a:r>
                      <a:endParaRPr sz="1400" u="none" strike="noStrike" cap="none">
                        <a:latin typeface="Roboto" panose="02000000000000000000" pitchFamily="2" charset="0"/>
                        <a:ea typeface="Roboto" panose="02000000000000000000" pitchFamily="2" charset="0"/>
                        <a:cs typeface="Roboto"/>
                        <a:sym typeface="Roboto"/>
                      </a:endParaRPr>
                    </a:p>
                  </a:txBody>
                  <a:tcPr marL="121900" marR="121900" marT="121900" marB="121900" anchor="b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CA" sz="1400" u="none" strike="noStrike" cap="none">
                          <a:solidFill>
                            <a:schemeClr val="bg1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  <a:cs typeface="Roboto"/>
                          <a:sym typeface="Roboto"/>
                        </a:rPr>
                        <a:t>Weight</a:t>
                      </a:r>
                    </a:p>
                  </a:txBody>
                  <a:tcPr marL="121900" marR="121900" marT="121900" marB="121900" anchor="b">
                    <a:lnL w="9525" cap="flat" cmpd="sng" algn="ctr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E606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CA" sz="1600" b="1" u="none" strike="noStrike" cap="none">
                          <a:solidFill>
                            <a:srgbClr val="FFFFFF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  <a:cs typeface="Roboto"/>
                          <a:sym typeface="Roboto"/>
                        </a:rPr>
                        <a:t> </a:t>
                      </a:r>
                      <a:endParaRPr sz="1600" b="1" u="none" strike="noStrike" cap="none">
                        <a:solidFill>
                          <a:srgbClr val="FFFFFF"/>
                        </a:solidFill>
                        <a:latin typeface="Roboto" panose="02000000000000000000" pitchFamily="2" charset="0"/>
                        <a:ea typeface="Roboto" panose="02000000000000000000" pitchFamily="2" charset="0"/>
                        <a:cs typeface="Roboto"/>
                        <a:sym typeface="Roboto"/>
                      </a:endParaRPr>
                    </a:p>
                  </a:txBody>
                  <a:tcPr marL="121900" marR="121900" marT="121900" marB="121900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A5B7C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5B7C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CA" sz="1600" b="1" u="none" strike="noStrike" cap="none">
                          <a:solidFill>
                            <a:srgbClr val="FFFFFF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  <a:cs typeface="Roboto"/>
                          <a:sym typeface="Roboto"/>
                        </a:rPr>
                        <a:t>Restaurant Suppliers</a:t>
                      </a:r>
                      <a:endParaRPr sz="1600" b="1" u="none" strike="noStrike" cap="none">
                        <a:solidFill>
                          <a:srgbClr val="FFFFFF"/>
                        </a:solidFill>
                        <a:latin typeface="Roboto" panose="02000000000000000000" pitchFamily="2" charset="0"/>
                        <a:ea typeface="Roboto" panose="02000000000000000000" pitchFamily="2" charset="0"/>
                        <a:cs typeface="Roboto"/>
                        <a:sym typeface="Roboto"/>
                      </a:endParaRPr>
                    </a:p>
                  </a:txBody>
                  <a:tcPr marL="121900" marR="121900" marT="121900" marB="121900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A5B7C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5B7C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CA" sz="1600" b="1" u="none" strike="noStrike" cap="none">
                          <a:solidFill>
                            <a:srgbClr val="FFFFFF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  <a:cs typeface="Roboto"/>
                          <a:sym typeface="Roboto"/>
                        </a:rPr>
                        <a:t>Government (Food Security)</a:t>
                      </a:r>
                      <a:endParaRPr sz="1600" b="1" u="none" strike="noStrike" cap="none">
                        <a:solidFill>
                          <a:srgbClr val="FFFFFF"/>
                        </a:solidFill>
                        <a:latin typeface="Roboto" panose="02000000000000000000" pitchFamily="2" charset="0"/>
                        <a:ea typeface="Roboto" panose="02000000000000000000" pitchFamily="2" charset="0"/>
                        <a:cs typeface="Roboto"/>
                        <a:sym typeface="Roboto"/>
                      </a:endParaRPr>
                    </a:p>
                  </a:txBody>
                  <a:tcPr marL="121900" marR="121900" marT="121900" marB="121900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A5B7C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5B7C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39241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CA" sz="1900" b="1" u="none" strike="noStrike" cap="none">
                          <a:solidFill>
                            <a:srgbClr val="FFFFFF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  <a:cs typeface="Roboto"/>
                          <a:sym typeface="Roboto"/>
                        </a:rPr>
                        <a:t>Gig Workers and Unions</a:t>
                      </a:r>
                      <a:endParaRPr sz="1900" b="1" u="none" strike="noStrike" cap="none">
                        <a:solidFill>
                          <a:srgbClr val="FFFFFF"/>
                        </a:solidFill>
                        <a:latin typeface="Roboto" panose="02000000000000000000" pitchFamily="2" charset="0"/>
                        <a:ea typeface="Roboto" panose="02000000000000000000" pitchFamily="2" charset="0"/>
                        <a:cs typeface="Roboto"/>
                        <a:sym typeface="Roboto"/>
                      </a:endParaRPr>
                    </a:p>
                  </a:txBody>
                  <a:tcPr marL="121900" marR="121900" marT="121900" marB="121900"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9344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CA" sz="1900" b="1" u="none" strike="noStrike" cap="none">
                          <a:solidFill>
                            <a:srgbClr val="FFFFFF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  <a:cs typeface="Roboto"/>
                          <a:sym typeface="Roboto"/>
                        </a:rPr>
                        <a:t>0.1</a:t>
                      </a:r>
                      <a:endParaRPr sz="1900" b="1" u="none" strike="noStrike" cap="none">
                        <a:solidFill>
                          <a:srgbClr val="FFFFFF"/>
                        </a:solidFill>
                        <a:latin typeface="Roboto" panose="02000000000000000000" pitchFamily="2" charset="0"/>
                        <a:ea typeface="Roboto" panose="02000000000000000000" pitchFamily="2" charset="0"/>
                        <a:cs typeface="Roboto"/>
                        <a:sym typeface="Roboto"/>
                      </a:endParaRPr>
                    </a:p>
                  </a:txBody>
                  <a:tcPr marL="121900" marR="121900" marT="121900" marB="121900"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9344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CA" sz="1900" u="none" strike="noStrike" cap="none">
                          <a:latin typeface="Roboto" panose="02000000000000000000" pitchFamily="2" charset="0"/>
                          <a:ea typeface="Roboto" panose="02000000000000000000" pitchFamily="2" charset="0"/>
                          <a:cs typeface="Roboto"/>
                          <a:sym typeface="Roboto"/>
                        </a:rPr>
                        <a:t>1</a:t>
                      </a:r>
                      <a:endParaRPr sz="1900" u="none" strike="noStrike" cap="none">
                        <a:latin typeface="Roboto" panose="02000000000000000000" pitchFamily="2" charset="0"/>
                        <a:ea typeface="Roboto" panose="02000000000000000000" pitchFamily="2" charset="0"/>
                        <a:cs typeface="Roboto"/>
                        <a:sym typeface="Roboto"/>
                      </a:endParaRPr>
                    </a:p>
                  </a:txBody>
                  <a:tcPr marL="121900" marR="121900" marT="121900" marB="121900"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A5B7C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rgbClr val="A5B7C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A5B7C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CA" sz="1900" u="none" strike="noStrike" cap="none">
                          <a:latin typeface="Roboto" panose="02000000000000000000" pitchFamily="2" charset="0"/>
                          <a:ea typeface="Roboto" panose="02000000000000000000" pitchFamily="2" charset="0"/>
                          <a:cs typeface="Roboto"/>
                          <a:sym typeface="Roboto"/>
                        </a:rPr>
                        <a:t>1</a:t>
                      </a:r>
                      <a:endParaRPr sz="1900" u="none" strike="noStrike" cap="none">
                        <a:latin typeface="Roboto" panose="02000000000000000000" pitchFamily="2" charset="0"/>
                        <a:ea typeface="Roboto" panose="02000000000000000000" pitchFamily="2" charset="0"/>
                        <a:cs typeface="Roboto"/>
                        <a:sym typeface="Roboto"/>
                      </a:endParaRPr>
                    </a:p>
                  </a:txBody>
                  <a:tcPr marL="121900" marR="121900" marT="121900" marB="121900">
                    <a:lnL w="9525" cap="flat" cmpd="sng" algn="ctr">
                      <a:solidFill>
                        <a:srgbClr val="A5B7C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rgbClr val="A5B7C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rgbClr val="A5B7C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A5B7C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CA" sz="1900" u="none" strike="noStrike" cap="none">
                          <a:latin typeface="Roboto" panose="02000000000000000000" pitchFamily="2" charset="0"/>
                          <a:ea typeface="Roboto" panose="02000000000000000000" pitchFamily="2" charset="0"/>
                          <a:cs typeface="Roboto"/>
                          <a:sym typeface="Roboto"/>
                        </a:rPr>
                        <a:t>4</a:t>
                      </a:r>
                      <a:endParaRPr sz="1900" u="none" strike="noStrike" cap="none">
                        <a:latin typeface="Roboto" panose="02000000000000000000" pitchFamily="2" charset="0"/>
                        <a:ea typeface="Roboto" panose="02000000000000000000" pitchFamily="2" charset="0"/>
                        <a:cs typeface="Roboto"/>
                        <a:sym typeface="Roboto"/>
                      </a:endParaRPr>
                    </a:p>
                  </a:txBody>
                  <a:tcPr marL="121900" marR="121900" marT="121900" marB="121900">
                    <a:lnL w="9525" cap="flat" cmpd="sng" algn="ctr">
                      <a:solidFill>
                        <a:srgbClr val="A5B7C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rgbClr val="A5B7C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rgbClr val="A5B7C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A5B7C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7912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CA" sz="1900" b="1" u="none" strike="noStrike" cap="none">
                          <a:solidFill>
                            <a:srgbClr val="FFFFFF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  <a:cs typeface="Roboto"/>
                          <a:sym typeface="Roboto"/>
                        </a:rPr>
                        <a:t>Supermarket Relations</a:t>
                      </a:r>
                      <a:endParaRPr sz="1900" b="1" u="none" strike="noStrike" cap="none">
                        <a:solidFill>
                          <a:srgbClr val="FFFFFF"/>
                        </a:solidFill>
                        <a:latin typeface="Roboto" panose="02000000000000000000" pitchFamily="2" charset="0"/>
                        <a:ea typeface="Roboto" panose="02000000000000000000" pitchFamily="2" charset="0"/>
                        <a:cs typeface="Roboto"/>
                        <a:sym typeface="Roboto"/>
                      </a:endParaRPr>
                    </a:p>
                  </a:txBody>
                  <a:tcPr marL="121900" marR="121900" marT="121900" marB="121900"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9344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CA" sz="1900" b="1" u="none" strike="noStrike" cap="none">
                          <a:solidFill>
                            <a:srgbClr val="FFFFFF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  <a:cs typeface="Roboto"/>
                          <a:sym typeface="Roboto"/>
                        </a:rPr>
                        <a:t>0.35</a:t>
                      </a:r>
                      <a:endParaRPr sz="1900" b="1" u="none" strike="noStrike" cap="none">
                        <a:solidFill>
                          <a:srgbClr val="FFFFFF"/>
                        </a:solidFill>
                        <a:latin typeface="Roboto" panose="02000000000000000000" pitchFamily="2" charset="0"/>
                        <a:ea typeface="Roboto" panose="02000000000000000000" pitchFamily="2" charset="0"/>
                        <a:cs typeface="Roboto"/>
                        <a:sym typeface="Roboto"/>
                      </a:endParaRPr>
                    </a:p>
                  </a:txBody>
                  <a:tcPr marL="121900" marR="121900" marT="121900" marB="121900"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9344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CA" sz="1900" u="none" strike="noStrike" cap="none">
                          <a:latin typeface="Roboto" panose="02000000000000000000" pitchFamily="2" charset="0"/>
                          <a:ea typeface="Roboto" panose="02000000000000000000" pitchFamily="2" charset="0"/>
                          <a:cs typeface="Roboto"/>
                          <a:sym typeface="Roboto"/>
                        </a:rPr>
                        <a:t>4</a:t>
                      </a:r>
                      <a:endParaRPr sz="1900" u="none" strike="noStrike" cap="none">
                        <a:latin typeface="Roboto" panose="02000000000000000000" pitchFamily="2" charset="0"/>
                        <a:ea typeface="Roboto" panose="02000000000000000000" pitchFamily="2" charset="0"/>
                        <a:cs typeface="Roboto"/>
                        <a:sym typeface="Roboto"/>
                      </a:endParaRPr>
                    </a:p>
                  </a:txBody>
                  <a:tcPr marL="121900" marR="121900" marT="121900" marB="121900"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A5B7C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A5B7C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A5B7C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CA" sz="1900" u="none" strike="noStrike" cap="none">
                          <a:latin typeface="Roboto" panose="02000000000000000000" pitchFamily="2" charset="0"/>
                          <a:ea typeface="Roboto" panose="02000000000000000000" pitchFamily="2" charset="0"/>
                          <a:cs typeface="Roboto"/>
                          <a:sym typeface="Roboto"/>
                        </a:rPr>
                        <a:t>3</a:t>
                      </a:r>
                      <a:endParaRPr sz="1900" u="none" strike="noStrike" cap="none">
                        <a:latin typeface="Roboto" panose="02000000000000000000" pitchFamily="2" charset="0"/>
                        <a:ea typeface="Roboto" panose="02000000000000000000" pitchFamily="2" charset="0"/>
                        <a:cs typeface="Roboto"/>
                        <a:sym typeface="Roboto"/>
                      </a:endParaRPr>
                    </a:p>
                  </a:txBody>
                  <a:tcPr marL="121900" marR="121900" marT="121900" marB="121900">
                    <a:lnL w="9525" cap="flat" cmpd="sng">
                      <a:solidFill>
                        <a:srgbClr val="A5B7C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A5B7C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A5B7C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A5B7C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CA" sz="1900" u="none" strike="noStrike" cap="none">
                          <a:latin typeface="Roboto" panose="02000000000000000000" pitchFamily="2" charset="0"/>
                          <a:ea typeface="Roboto" panose="02000000000000000000" pitchFamily="2" charset="0"/>
                          <a:cs typeface="Roboto"/>
                          <a:sym typeface="Roboto"/>
                        </a:rPr>
                        <a:t>2</a:t>
                      </a:r>
                      <a:endParaRPr sz="1900" u="none" strike="noStrike" cap="none">
                        <a:latin typeface="Roboto" panose="02000000000000000000" pitchFamily="2" charset="0"/>
                        <a:ea typeface="Roboto" panose="02000000000000000000" pitchFamily="2" charset="0"/>
                        <a:cs typeface="Roboto"/>
                        <a:sym typeface="Roboto"/>
                      </a:endParaRPr>
                    </a:p>
                  </a:txBody>
                  <a:tcPr marL="121900" marR="121900" marT="121900" marB="121900">
                    <a:lnL w="9525" cap="flat" cmpd="sng">
                      <a:solidFill>
                        <a:srgbClr val="A5B7C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rgbClr val="A5B7C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A5B7C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A5B7C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7912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CA" sz="1900" b="1" u="none" strike="noStrike" cap="none">
                          <a:solidFill>
                            <a:srgbClr val="FFFFFF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  <a:cs typeface="Roboto"/>
                          <a:sym typeface="Roboto"/>
                        </a:rPr>
                        <a:t>Competition </a:t>
                      </a:r>
                      <a:endParaRPr sz="1900" b="1" u="none" strike="noStrike" cap="none">
                        <a:solidFill>
                          <a:srgbClr val="FFFFFF"/>
                        </a:solidFill>
                        <a:latin typeface="Roboto" panose="02000000000000000000" pitchFamily="2" charset="0"/>
                        <a:ea typeface="Roboto" panose="02000000000000000000" pitchFamily="2" charset="0"/>
                        <a:cs typeface="Roboto"/>
                        <a:sym typeface="Roboto"/>
                      </a:endParaRPr>
                    </a:p>
                  </a:txBody>
                  <a:tcPr marL="121900" marR="121900" marT="121900" marB="121900"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9344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CA" sz="1900" b="1" u="none" strike="noStrike" cap="none">
                          <a:solidFill>
                            <a:srgbClr val="FFFFFF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  <a:cs typeface="Roboto"/>
                          <a:sym typeface="Roboto"/>
                        </a:rPr>
                        <a:t>0.2</a:t>
                      </a:r>
                      <a:endParaRPr sz="1900" b="1" u="none" strike="noStrike" cap="none">
                        <a:solidFill>
                          <a:srgbClr val="FFFFFF"/>
                        </a:solidFill>
                        <a:latin typeface="Roboto" panose="02000000000000000000" pitchFamily="2" charset="0"/>
                        <a:ea typeface="Roboto" panose="02000000000000000000" pitchFamily="2" charset="0"/>
                        <a:cs typeface="Roboto"/>
                        <a:sym typeface="Roboto"/>
                      </a:endParaRPr>
                    </a:p>
                  </a:txBody>
                  <a:tcPr marL="121900" marR="121900" marT="121900" marB="121900"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9344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CA" sz="1900" u="none" strike="noStrike" cap="none">
                          <a:latin typeface="Roboto" panose="02000000000000000000" pitchFamily="2" charset="0"/>
                          <a:ea typeface="Roboto" panose="02000000000000000000" pitchFamily="2" charset="0"/>
                          <a:cs typeface="Roboto"/>
                          <a:sym typeface="Roboto"/>
                        </a:rPr>
                        <a:t>4</a:t>
                      </a:r>
                      <a:endParaRPr sz="1900" u="none" strike="noStrike" cap="none">
                        <a:latin typeface="Roboto" panose="02000000000000000000" pitchFamily="2" charset="0"/>
                        <a:ea typeface="Roboto" panose="02000000000000000000" pitchFamily="2" charset="0"/>
                        <a:cs typeface="Roboto"/>
                        <a:sym typeface="Roboto"/>
                      </a:endParaRPr>
                    </a:p>
                  </a:txBody>
                  <a:tcPr marL="121900" marR="121900" marT="121900" marB="121900"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A5B7C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A5B7C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rgbClr val="A5B7C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CA" sz="1900" u="none" strike="noStrike" cap="none">
                          <a:latin typeface="Roboto" panose="02000000000000000000" pitchFamily="2" charset="0"/>
                          <a:ea typeface="Roboto" panose="02000000000000000000" pitchFamily="2" charset="0"/>
                          <a:cs typeface="Roboto"/>
                          <a:sym typeface="Roboto"/>
                        </a:rPr>
                        <a:t>3</a:t>
                      </a:r>
                      <a:endParaRPr sz="1900" u="none" strike="noStrike" cap="none">
                        <a:latin typeface="Roboto" panose="02000000000000000000" pitchFamily="2" charset="0"/>
                        <a:ea typeface="Roboto" panose="02000000000000000000" pitchFamily="2" charset="0"/>
                        <a:cs typeface="Roboto"/>
                        <a:sym typeface="Roboto"/>
                      </a:endParaRPr>
                    </a:p>
                  </a:txBody>
                  <a:tcPr marL="121900" marR="121900" marT="121900" marB="121900">
                    <a:lnL w="9525" cap="flat" cmpd="sng">
                      <a:solidFill>
                        <a:srgbClr val="A5B7C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A5B7C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A5B7C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rgbClr val="A5B7C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CA" sz="1900" u="none" strike="noStrike" cap="none">
                          <a:latin typeface="Roboto" panose="02000000000000000000" pitchFamily="2" charset="0"/>
                          <a:ea typeface="Roboto" panose="02000000000000000000" pitchFamily="2" charset="0"/>
                          <a:cs typeface="Roboto"/>
                          <a:sym typeface="Roboto"/>
                        </a:rPr>
                        <a:t>2</a:t>
                      </a:r>
                      <a:endParaRPr sz="1900" u="none" strike="noStrike" cap="none">
                        <a:latin typeface="Roboto" panose="02000000000000000000" pitchFamily="2" charset="0"/>
                        <a:ea typeface="Roboto" panose="02000000000000000000" pitchFamily="2" charset="0"/>
                        <a:cs typeface="Roboto"/>
                        <a:sym typeface="Roboto"/>
                      </a:endParaRPr>
                    </a:p>
                  </a:txBody>
                  <a:tcPr marL="121900" marR="121900" marT="121900" marB="121900">
                    <a:lnL w="9525" cap="flat" cmpd="sng">
                      <a:solidFill>
                        <a:srgbClr val="A5B7C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rgbClr val="A5B7C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A5B7C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rgbClr val="A5B7C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7912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CA" sz="1900" b="1" u="none" strike="noStrike" cap="none">
                          <a:solidFill>
                            <a:srgbClr val="FFFFFF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  <a:cs typeface="Roboto"/>
                          <a:sym typeface="Roboto"/>
                        </a:rPr>
                        <a:t>Long-term Growth</a:t>
                      </a:r>
                      <a:endParaRPr sz="1900" b="1" u="none" strike="noStrike" cap="none">
                        <a:solidFill>
                          <a:srgbClr val="FFFFFF"/>
                        </a:solidFill>
                        <a:latin typeface="Roboto" panose="02000000000000000000" pitchFamily="2" charset="0"/>
                        <a:ea typeface="Roboto" panose="02000000000000000000" pitchFamily="2" charset="0"/>
                        <a:cs typeface="Roboto"/>
                        <a:sym typeface="Roboto"/>
                      </a:endParaRPr>
                    </a:p>
                  </a:txBody>
                  <a:tcPr marL="121900" marR="121900" marT="121900" marB="121900"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9344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CA" sz="1900" b="1" u="none" strike="noStrike" cap="none">
                          <a:solidFill>
                            <a:srgbClr val="FFFFFF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  <a:cs typeface="Roboto"/>
                          <a:sym typeface="Roboto"/>
                        </a:rPr>
                        <a:t>0.35</a:t>
                      </a:r>
                      <a:endParaRPr sz="1900" b="1" u="none" strike="noStrike" cap="none">
                        <a:solidFill>
                          <a:srgbClr val="FFFFFF"/>
                        </a:solidFill>
                        <a:latin typeface="Roboto" panose="02000000000000000000" pitchFamily="2" charset="0"/>
                        <a:ea typeface="Roboto" panose="02000000000000000000" pitchFamily="2" charset="0"/>
                        <a:cs typeface="Roboto"/>
                        <a:sym typeface="Roboto"/>
                      </a:endParaRPr>
                    </a:p>
                  </a:txBody>
                  <a:tcPr marL="121900" marR="121900" marT="121900" marB="121900"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9344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CA" sz="1900" u="none" strike="noStrike" cap="none">
                          <a:latin typeface="Roboto" panose="02000000000000000000" pitchFamily="2" charset="0"/>
                          <a:ea typeface="Roboto" panose="02000000000000000000" pitchFamily="2" charset="0"/>
                          <a:cs typeface="Roboto"/>
                          <a:sym typeface="Roboto"/>
                        </a:rPr>
                        <a:t>5</a:t>
                      </a:r>
                      <a:endParaRPr sz="1900" u="none" strike="noStrike" cap="none">
                        <a:latin typeface="Roboto" panose="02000000000000000000" pitchFamily="2" charset="0"/>
                        <a:ea typeface="Roboto" panose="02000000000000000000" pitchFamily="2" charset="0"/>
                        <a:cs typeface="Roboto"/>
                        <a:sym typeface="Roboto"/>
                      </a:endParaRPr>
                    </a:p>
                  </a:txBody>
                  <a:tcPr marL="121900" marR="121900" marT="121900" marB="121900"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A5B7C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rgbClr val="A5B7C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rgbClr val="A5B7C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CA" sz="1900" u="none" strike="noStrike" cap="none">
                          <a:latin typeface="Roboto" panose="02000000000000000000" pitchFamily="2" charset="0"/>
                          <a:ea typeface="Roboto" panose="02000000000000000000" pitchFamily="2" charset="0"/>
                          <a:cs typeface="Roboto"/>
                          <a:sym typeface="Roboto"/>
                        </a:rPr>
                        <a:t>3</a:t>
                      </a:r>
                      <a:endParaRPr sz="1900" u="none" strike="noStrike" cap="none">
                        <a:latin typeface="Roboto" panose="02000000000000000000" pitchFamily="2" charset="0"/>
                        <a:ea typeface="Roboto" panose="02000000000000000000" pitchFamily="2" charset="0"/>
                        <a:cs typeface="Roboto"/>
                        <a:sym typeface="Roboto"/>
                      </a:endParaRPr>
                    </a:p>
                  </a:txBody>
                  <a:tcPr marL="121900" marR="121900" marT="121900" marB="121900">
                    <a:lnL w="9525" cap="flat" cmpd="sng" algn="ctr">
                      <a:solidFill>
                        <a:srgbClr val="A5B7C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rgbClr val="A5B7C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rgbClr val="A5B7C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rgbClr val="A5B7C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CA" sz="1900" u="none" strike="noStrike" cap="none">
                          <a:latin typeface="Roboto" panose="02000000000000000000" pitchFamily="2" charset="0"/>
                          <a:ea typeface="Roboto" panose="02000000000000000000" pitchFamily="2" charset="0"/>
                          <a:cs typeface="Roboto"/>
                          <a:sym typeface="Roboto"/>
                        </a:rPr>
                        <a:t>4</a:t>
                      </a:r>
                      <a:endParaRPr sz="1900" u="none" strike="noStrike" cap="none">
                        <a:latin typeface="Roboto" panose="02000000000000000000" pitchFamily="2" charset="0"/>
                        <a:ea typeface="Roboto" panose="02000000000000000000" pitchFamily="2" charset="0"/>
                        <a:cs typeface="Roboto"/>
                        <a:sym typeface="Roboto"/>
                      </a:endParaRPr>
                    </a:p>
                  </a:txBody>
                  <a:tcPr marL="121900" marR="121900" marT="121900" marB="121900">
                    <a:lnL w="9525" cap="flat" cmpd="sng" algn="ctr">
                      <a:solidFill>
                        <a:srgbClr val="A5B7C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rgbClr val="A5B7C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rgbClr val="A5B7C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rgbClr val="A5B7C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9942479"/>
                  </a:ext>
                </a:extLst>
              </a:tr>
              <a:tr h="479125">
                <a:tc>
                  <a:txBody>
                    <a:bodyPr/>
                    <a:lstStyle/>
                    <a:p>
                      <a:pPr marL="0" marR="0" lvl="0" indent="0" algn="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CA" sz="1900" b="0" u="none" strike="noStrike" cap="none">
                          <a:solidFill>
                            <a:schemeClr val="tx1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  <a:cs typeface="Roboto"/>
                          <a:sym typeface="Roboto"/>
                        </a:rPr>
                        <a:t>Total</a:t>
                      </a:r>
                      <a:endParaRPr sz="1900" b="0" u="none" strike="noStrike" cap="none">
                        <a:solidFill>
                          <a:schemeClr val="tx1"/>
                        </a:solidFill>
                        <a:latin typeface="Roboto" panose="02000000000000000000" pitchFamily="2" charset="0"/>
                        <a:ea typeface="Roboto" panose="02000000000000000000" pitchFamily="2" charset="0"/>
                        <a:cs typeface="Roboto"/>
                        <a:sym typeface="Roboto"/>
                      </a:endParaRPr>
                    </a:p>
                  </a:txBody>
                  <a:tcPr marL="121900" marR="121900" marT="121900" marB="12190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CA" sz="1900" b="1" u="none" strike="noStrike" cap="none">
                          <a:solidFill>
                            <a:srgbClr val="FFFFFF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  <a:cs typeface="Roboto"/>
                          <a:sym typeface="Roboto"/>
                        </a:rPr>
                        <a:t>1.0</a:t>
                      </a:r>
                      <a:endParaRPr sz="1900" b="1" u="none" strike="noStrike" cap="none">
                        <a:solidFill>
                          <a:srgbClr val="FFFFFF"/>
                        </a:solidFill>
                        <a:latin typeface="Roboto" panose="02000000000000000000" pitchFamily="2" charset="0"/>
                        <a:ea typeface="Roboto" panose="02000000000000000000" pitchFamily="2" charset="0"/>
                        <a:cs typeface="Roboto"/>
                        <a:sym typeface="Roboto"/>
                      </a:endParaRPr>
                    </a:p>
                  </a:txBody>
                  <a:tcPr marL="121900" marR="121900" marT="121900" marB="121900"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9344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CA" sz="1900" u="none" strike="noStrike" cap="none">
                          <a:latin typeface="Roboto" panose="02000000000000000000" pitchFamily="2" charset="0"/>
                          <a:ea typeface="Roboto" panose="02000000000000000000" pitchFamily="2" charset="0"/>
                          <a:cs typeface="Roboto"/>
                          <a:sym typeface="Roboto"/>
                        </a:rPr>
                        <a:t>3.9</a:t>
                      </a:r>
                      <a:endParaRPr sz="1900" u="none" strike="noStrike" cap="none">
                        <a:latin typeface="Roboto" panose="02000000000000000000" pitchFamily="2" charset="0"/>
                        <a:ea typeface="Roboto" panose="02000000000000000000" pitchFamily="2" charset="0"/>
                        <a:cs typeface="Roboto"/>
                        <a:sym typeface="Roboto"/>
                      </a:endParaRPr>
                    </a:p>
                  </a:txBody>
                  <a:tcPr marL="121900" marR="121900" marT="121900" marB="121900"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A5B7C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A5B7C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A5B7C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CA" sz="1900" u="none" strike="noStrike" cap="none">
                          <a:latin typeface="Roboto" panose="02000000000000000000" pitchFamily="2" charset="0"/>
                          <a:ea typeface="Roboto" panose="02000000000000000000" pitchFamily="2" charset="0"/>
                          <a:cs typeface="Roboto"/>
                          <a:sym typeface="Roboto"/>
                        </a:rPr>
                        <a:t>2.8</a:t>
                      </a:r>
                      <a:endParaRPr sz="1900" u="none" strike="noStrike" cap="none">
                        <a:latin typeface="Roboto" panose="02000000000000000000" pitchFamily="2" charset="0"/>
                        <a:ea typeface="Roboto" panose="02000000000000000000" pitchFamily="2" charset="0"/>
                        <a:cs typeface="Roboto"/>
                        <a:sym typeface="Roboto"/>
                      </a:endParaRPr>
                    </a:p>
                  </a:txBody>
                  <a:tcPr marL="121900" marR="121900" marT="121900" marB="121900">
                    <a:lnL w="9525" cap="flat" cmpd="sng" algn="ctr">
                      <a:solidFill>
                        <a:srgbClr val="A5B7C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rgbClr val="A5B7C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A5B7C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A5B7C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CA" sz="1900" u="none" strike="noStrike" cap="none">
                          <a:latin typeface="Roboto" panose="02000000000000000000" pitchFamily="2" charset="0"/>
                          <a:ea typeface="Roboto" panose="02000000000000000000" pitchFamily="2" charset="0"/>
                          <a:cs typeface="Roboto"/>
                          <a:sym typeface="Roboto"/>
                        </a:rPr>
                        <a:t>2.9</a:t>
                      </a:r>
                      <a:endParaRPr sz="1900" u="none" strike="noStrike" cap="none">
                        <a:latin typeface="Roboto" panose="02000000000000000000" pitchFamily="2" charset="0"/>
                        <a:ea typeface="Roboto" panose="02000000000000000000" pitchFamily="2" charset="0"/>
                        <a:cs typeface="Roboto"/>
                        <a:sym typeface="Roboto"/>
                      </a:endParaRPr>
                    </a:p>
                  </a:txBody>
                  <a:tcPr marL="121900" marR="121900" marT="121900" marB="121900">
                    <a:lnL w="9525" cap="flat" cmpd="sng" algn="ctr">
                      <a:solidFill>
                        <a:srgbClr val="A5B7C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rgbClr val="A5B7C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A5B7C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A5B7C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187818918"/>
                  </a:ext>
                </a:extLst>
              </a:tr>
            </a:tbl>
          </a:graphicData>
        </a:graphic>
      </p:graphicFrame>
      <p:sp>
        <p:nvSpPr>
          <p:cNvPr id="5" name="TextBox 4">
            <a:extLst>
              <a:ext uri="{FF2B5EF4-FFF2-40B4-BE49-F238E27FC236}">
                <a16:creationId xmlns:a16="http://schemas.microsoft.com/office/drawing/2014/main" id="{6997EA2A-3C87-674C-8D00-197E91CC515B}"/>
              </a:ext>
            </a:extLst>
          </p:cNvPr>
          <p:cNvSpPr txBox="1"/>
          <p:nvPr/>
        </p:nvSpPr>
        <p:spPr>
          <a:xfrm>
            <a:off x="4279855" y="5552021"/>
            <a:ext cx="116917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i="1"/>
              <a:t>Scale out of 5</a:t>
            </a:r>
          </a:p>
        </p:txBody>
      </p:sp>
      <p:grpSp>
        <p:nvGrpSpPr>
          <p:cNvPr id="21" name="Group 20">
            <a:extLst>
              <a:ext uri="{FF2B5EF4-FFF2-40B4-BE49-F238E27FC236}">
                <a16:creationId xmlns:a16="http://schemas.microsoft.com/office/drawing/2014/main" id="{38BE8904-B5B2-D447-919E-7148BE2257B5}"/>
              </a:ext>
            </a:extLst>
          </p:cNvPr>
          <p:cNvGrpSpPr/>
          <p:nvPr/>
        </p:nvGrpSpPr>
        <p:grpSpPr>
          <a:xfrm>
            <a:off x="348695" y="6382430"/>
            <a:ext cx="10603050" cy="291710"/>
            <a:chOff x="348695" y="6382430"/>
            <a:chExt cx="10603050" cy="291710"/>
          </a:xfrm>
        </p:grpSpPr>
        <p:sp>
          <p:nvSpPr>
            <p:cNvPr id="22" name="Rectangle: Rounded Corners 3">
              <a:extLst>
                <a:ext uri="{FF2B5EF4-FFF2-40B4-BE49-F238E27FC236}">
                  <a16:creationId xmlns:a16="http://schemas.microsoft.com/office/drawing/2014/main" id="{C5A59725-2A1B-504F-B757-1C33F1BBA209}"/>
                </a:ext>
              </a:extLst>
            </p:cNvPr>
            <p:cNvSpPr/>
            <p:nvPr/>
          </p:nvSpPr>
          <p:spPr>
            <a:xfrm>
              <a:off x="348695" y="6382430"/>
              <a:ext cx="1356826" cy="291710"/>
            </a:xfrm>
            <a:prstGeom prst="roundRect">
              <a:avLst/>
            </a:prstGeom>
            <a:ln/>
          </p:spPr>
          <p:style>
            <a:lnRef idx="2">
              <a:schemeClr val="accent3"/>
            </a:lnRef>
            <a:fillRef idx="1">
              <a:schemeClr val="lt1"/>
            </a:fillRef>
            <a:effectRef idx="0">
              <a:schemeClr val="accent3"/>
            </a:effectRef>
            <a:fontRef idx="minor">
              <a:schemeClr val="dk1"/>
            </a:fontRef>
          </p:style>
          <p:txBody>
            <a:bodyPr lIns="121920" tIns="60960" rIns="121920" bIns="60960" rtlCol="0" anchor="ctr"/>
            <a:lstStyle/>
            <a:p>
              <a:pPr algn="ctr"/>
              <a:r>
                <a:rPr lang="en-US" sz="1200">
                  <a:latin typeface="Roboto" panose="02000000000000000000" pitchFamily="2" charset="0"/>
                  <a:ea typeface="Roboto" panose="02000000000000000000" pitchFamily="2" charset="0"/>
                  <a:cs typeface="Arial"/>
                </a:rPr>
                <a:t>Introduction</a:t>
              </a:r>
            </a:p>
          </p:txBody>
        </p:sp>
        <p:sp>
          <p:nvSpPr>
            <p:cNvPr id="23" name="Rectangle: Rounded Corners 27">
              <a:extLst>
                <a:ext uri="{FF2B5EF4-FFF2-40B4-BE49-F238E27FC236}">
                  <a16:creationId xmlns:a16="http://schemas.microsoft.com/office/drawing/2014/main" id="{50136485-A43F-3347-8601-054780600974}"/>
                </a:ext>
              </a:extLst>
            </p:cNvPr>
            <p:cNvSpPr/>
            <p:nvPr/>
          </p:nvSpPr>
          <p:spPr>
            <a:xfrm>
              <a:off x="1889732" y="6382430"/>
              <a:ext cx="1356826" cy="291710"/>
            </a:xfrm>
            <a:prstGeom prst="roundRect">
              <a:avLst/>
            </a:prstGeom>
            <a:ln/>
          </p:spPr>
          <p:style>
            <a:lnRef idx="2">
              <a:schemeClr val="accent3"/>
            </a:lnRef>
            <a:fillRef idx="1">
              <a:schemeClr val="lt1"/>
            </a:fillRef>
            <a:effectRef idx="0">
              <a:schemeClr val="accent3"/>
            </a:effectRef>
            <a:fontRef idx="minor">
              <a:schemeClr val="dk1"/>
            </a:fontRef>
          </p:style>
          <p:txBody>
            <a:bodyPr lIns="121920" tIns="60960" rIns="121920" bIns="60960" rtlCol="0" anchor="ctr"/>
            <a:lstStyle/>
            <a:p>
              <a:pPr algn="ctr"/>
              <a:r>
                <a:rPr lang="en-US" sz="1200">
                  <a:solidFill>
                    <a:schemeClr val="tx1"/>
                  </a:solidFill>
                  <a:latin typeface="Roboto" panose="02000000000000000000" pitchFamily="2" charset="0"/>
                  <a:ea typeface="Roboto" panose="02000000000000000000" pitchFamily="2" charset="0"/>
                  <a:cs typeface="Arial"/>
                </a:rPr>
                <a:t>Key Issues</a:t>
              </a:r>
            </a:p>
          </p:txBody>
        </p:sp>
        <p:sp>
          <p:nvSpPr>
            <p:cNvPr id="24" name="Rectangle: Rounded Corners 28">
              <a:extLst>
                <a:ext uri="{FF2B5EF4-FFF2-40B4-BE49-F238E27FC236}">
                  <a16:creationId xmlns:a16="http://schemas.microsoft.com/office/drawing/2014/main" id="{486F6D9A-9D68-834A-A661-45B51C5C7FAC}"/>
                </a:ext>
              </a:extLst>
            </p:cNvPr>
            <p:cNvSpPr/>
            <p:nvPr/>
          </p:nvSpPr>
          <p:spPr>
            <a:xfrm>
              <a:off x="3430769" y="6382430"/>
              <a:ext cx="1356826" cy="291710"/>
            </a:xfrm>
            <a:prstGeom prst="roundRect">
              <a:avLst/>
            </a:prstGeom>
            <a:ln/>
          </p:spPr>
          <p:style>
            <a:lnRef idx="2">
              <a:schemeClr val="accent3"/>
            </a:lnRef>
            <a:fillRef idx="1">
              <a:schemeClr val="lt1"/>
            </a:fillRef>
            <a:effectRef idx="0">
              <a:schemeClr val="accent3"/>
            </a:effectRef>
            <a:fontRef idx="minor">
              <a:schemeClr val="dk1"/>
            </a:fontRef>
          </p:style>
          <p:txBody>
            <a:bodyPr lIns="121920" tIns="60960" rIns="121920" bIns="60960" rtlCol="0" anchor="ctr"/>
            <a:lstStyle/>
            <a:p>
              <a:pPr algn="ctr"/>
              <a:r>
                <a:rPr lang="en-US" sz="1200">
                  <a:solidFill>
                    <a:schemeClr val="tx1"/>
                  </a:solidFill>
                  <a:latin typeface="Roboto" panose="02000000000000000000" pitchFamily="2" charset="0"/>
                  <a:ea typeface="Roboto" panose="02000000000000000000" pitchFamily="2" charset="0"/>
                  <a:cs typeface="Arial"/>
                </a:rPr>
                <a:t>Analysis</a:t>
              </a:r>
            </a:p>
          </p:txBody>
        </p:sp>
        <p:sp>
          <p:nvSpPr>
            <p:cNvPr id="25" name="Rectangle: Rounded Corners 29">
              <a:extLst>
                <a:ext uri="{FF2B5EF4-FFF2-40B4-BE49-F238E27FC236}">
                  <a16:creationId xmlns:a16="http://schemas.microsoft.com/office/drawing/2014/main" id="{B1306257-8661-4A4C-9710-327BF0F56668}"/>
                </a:ext>
              </a:extLst>
            </p:cNvPr>
            <p:cNvSpPr/>
            <p:nvPr/>
          </p:nvSpPr>
          <p:spPr>
            <a:xfrm>
              <a:off x="6512843" y="6382430"/>
              <a:ext cx="1356826" cy="291710"/>
            </a:xfrm>
            <a:prstGeom prst="roundRect">
              <a:avLst/>
            </a:prstGeom>
            <a:ln/>
          </p:spPr>
          <p:style>
            <a:lnRef idx="2">
              <a:schemeClr val="accent3"/>
            </a:lnRef>
            <a:fillRef idx="1">
              <a:schemeClr val="lt1"/>
            </a:fillRef>
            <a:effectRef idx="0">
              <a:schemeClr val="accent3"/>
            </a:effectRef>
            <a:fontRef idx="minor">
              <a:schemeClr val="dk1"/>
            </a:fontRef>
          </p:style>
          <p:txBody>
            <a:bodyPr lIns="121920" tIns="60960" rIns="121920" bIns="60960" rtlCol="0" anchor="ctr"/>
            <a:lstStyle/>
            <a:p>
              <a:pPr algn="ctr"/>
              <a:r>
                <a:rPr lang="en-US" sz="1200">
                  <a:solidFill>
                    <a:schemeClr val="tx1"/>
                  </a:solidFill>
                  <a:latin typeface="Roboto" panose="02000000000000000000" pitchFamily="2" charset="0"/>
                  <a:ea typeface="Roboto" panose="02000000000000000000" pitchFamily="2" charset="0"/>
                  <a:cs typeface="Arial"/>
                </a:rPr>
                <a:t>Solution</a:t>
              </a:r>
            </a:p>
          </p:txBody>
        </p:sp>
        <p:sp>
          <p:nvSpPr>
            <p:cNvPr id="26" name="Rectangle: Rounded Corners 30">
              <a:extLst>
                <a:ext uri="{FF2B5EF4-FFF2-40B4-BE49-F238E27FC236}">
                  <a16:creationId xmlns:a16="http://schemas.microsoft.com/office/drawing/2014/main" id="{0EA19830-6449-F940-8223-9E1DA57F35F7}"/>
                </a:ext>
              </a:extLst>
            </p:cNvPr>
            <p:cNvSpPr/>
            <p:nvPr/>
          </p:nvSpPr>
          <p:spPr>
            <a:xfrm>
              <a:off x="8053880" y="6382430"/>
              <a:ext cx="1356826" cy="291710"/>
            </a:xfrm>
            <a:prstGeom prst="roundRect">
              <a:avLst/>
            </a:prstGeom>
            <a:noFill/>
            <a:ln>
              <a:solidFill>
                <a:srgbClr val="78909C"/>
              </a:solidFill>
            </a:ln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lIns="121920" tIns="60960" rIns="121920" bIns="60960" rtlCol="0" anchor="ctr"/>
            <a:lstStyle/>
            <a:p>
              <a:pPr algn="ctr"/>
              <a:r>
                <a:rPr lang="en-US" sz="1200">
                  <a:solidFill>
                    <a:schemeClr val="tx1"/>
                  </a:solidFill>
                  <a:latin typeface="Roboto" panose="02000000000000000000" pitchFamily="2" charset="0"/>
                  <a:ea typeface="Roboto" panose="02000000000000000000" pitchFamily="2" charset="0"/>
                  <a:cs typeface="Arial"/>
                </a:rPr>
                <a:t>Implementation</a:t>
              </a:r>
            </a:p>
          </p:txBody>
        </p:sp>
        <p:sp>
          <p:nvSpPr>
            <p:cNvPr id="27" name="Rectangle: Rounded Corners 29">
              <a:extLst>
                <a:ext uri="{FF2B5EF4-FFF2-40B4-BE49-F238E27FC236}">
                  <a16:creationId xmlns:a16="http://schemas.microsoft.com/office/drawing/2014/main" id="{79F07708-0CAF-3440-934A-602466E081CC}"/>
                </a:ext>
              </a:extLst>
            </p:cNvPr>
            <p:cNvSpPr/>
            <p:nvPr/>
          </p:nvSpPr>
          <p:spPr>
            <a:xfrm>
              <a:off x="4971806" y="6382430"/>
              <a:ext cx="1356826" cy="291710"/>
            </a:xfrm>
            <a:prstGeom prst="roundRect">
              <a:avLst/>
            </a:prstGeom>
            <a:solidFill>
              <a:srgbClr val="78909C"/>
            </a:solidFill>
            <a:ln/>
          </p:spPr>
          <p:style>
            <a:lnRef idx="2">
              <a:schemeClr val="accent3"/>
            </a:lnRef>
            <a:fillRef idx="1">
              <a:schemeClr val="lt1"/>
            </a:fillRef>
            <a:effectRef idx="0">
              <a:schemeClr val="accent3"/>
            </a:effectRef>
            <a:fontRef idx="minor">
              <a:schemeClr val="dk1"/>
            </a:fontRef>
          </p:style>
          <p:txBody>
            <a:bodyPr lIns="121920" tIns="60960" rIns="121920" bIns="60960" rtlCol="0" anchor="ctr"/>
            <a:lstStyle/>
            <a:p>
              <a:pPr algn="ctr"/>
              <a:r>
                <a:rPr lang="en-US" sz="1200">
                  <a:solidFill>
                    <a:schemeClr val="bg1"/>
                  </a:solidFill>
                  <a:latin typeface="Roboto" panose="02000000000000000000" pitchFamily="2" charset="0"/>
                  <a:ea typeface="Roboto" panose="02000000000000000000" pitchFamily="2" charset="0"/>
                  <a:cs typeface="Arial"/>
                </a:rPr>
                <a:t>Opportunities</a:t>
              </a:r>
            </a:p>
          </p:txBody>
        </p:sp>
        <p:sp>
          <p:nvSpPr>
            <p:cNvPr id="28" name="Rectangle: Rounded Corners 29">
              <a:extLst>
                <a:ext uri="{FF2B5EF4-FFF2-40B4-BE49-F238E27FC236}">
                  <a16:creationId xmlns:a16="http://schemas.microsoft.com/office/drawing/2014/main" id="{E03E8C7F-4CA4-FE45-98F3-4C1C40CA0E5A}"/>
                </a:ext>
              </a:extLst>
            </p:cNvPr>
            <p:cNvSpPr/>
            <p:nvPr/>
          </p:nvSpPr>
          <p:spPr>
            <a:xfrm>
              <a:off x="9594919" y="6382430"/>
              <a:ext cx="1356826" cy="291710"/>
            </a:xfrm>
            <a:prstGeom prst="roundRect">
              <a:avLst/>
            </a:prstGeom>
            <a:noFill/>
            <a:ln/>
          </p:spPr>
          <p:style>
            <a:lnRef idx="2">
              <a:schemeClr val="accent3"/>
            </a:lnRef>
            <a:fillRef idx="1">
              <a:schemeClr val="lt1"/>
            </a:fillRef>
            <a:effectRef idx="0">
              <a:schemeClr val="accent3"/>
            </a:effectRef>
            <a:fontRef idx="minor">
              <a:schemeClr val="dk1"/>
            </a:fontRef>
          </p:style>
          <p:txBody>
            <a:bodyPr lIns="121920" tIns="60960" rIns="121920" bIns="60960" rtlCol="0" anchor="ctr"/>
            <a:lstStyle/>
            <a:p>
              <a:pPr algn="ctr"/>
              <a:r>
                <a:rPr lang="en-US" sz="1200">
                  <a:solidFill>
                    <a:schemeClr val="tx1"/>
                  </a:solidFill>
                  <a:latin typeface="Roboto" panose="02000000000000000000" pitchFamily="2" charset="0"/>
                  <a:ea typeface="Roboto" panose="02000000000000000000" pitchFamily="2" charset="0"/>
                  <a:cs typeface="Arial"/>
                </a:rPr>
                <a:t>Risks</a:t>
              </a:r>
            </a:p>
          </p:txBody>
        </p:sp>
      </p:grpSp>
      <p:sp>
        <p:nvSpPr>
          <p:cNvPr id="14" name="Rectangle 13">
            <a:extLst>
              <a:ext uri="{FF2B5EF4-FFF2-40B4-BE49-F238E27FC236}">
                <a16:creationId xmlns:a16="http://schemas.microsoft.com/office/drawing/2014/main" id="{CD921A35-A075-8148-9109-0209F7D510BD}"/>
              </a:ext>
            </a:extLst>
          </p:cNvPr>
          <p:cNvSpPr/>
          <p:nvPr/>
        </p:nvSpPr>
        <p:spPr>
          <a:xfrm>
            <a:off x="5365994" y="1976219"/>
            <a:ext cx="1698835" cy="3575801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5" name="Graphic 14">
            <a:extLst>
              <a:ext uri="{FF2B5EF4-FFF2-40B4-BE49-F238E27FC236}">
                <a16:creationId xmlns:a16="http://schemas.microsoft.com/office/drawing/2014/main" id="{A9F3B714-F7C4-4044-9234-B9B512EE66C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593972" y="2013039"/>
            <a:ext cx="3459908" cy="5329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335286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0D437171-EE11-6B4C-B9D3-DB373375DEF5}"/>
              </a:ext>
            </a:extLst>
          </p:cNvPr>
          <p:cNvSpPr>
            <a:spLocks noGrp="1"/>
          </p:cNvSpPr>
          <p:nvPr>
            <p:ph type="title" idx="2"/>
          </p:nvPr>
        </p:nvSpPr>
        <p:spPr>
          <a:xfrm>
            <a:off x="1240199" y="1612177"/>
            <a:ext cx="9924511" cy="2662800"/>
          </a:xfrm>
        </p:spPr>
        <p:txBody>
          <a:bodyPr/>
          <a:lstStyle/>
          <a:p>
            <a:r>
              <a:rPr lang="en-US"/>
              <a:t>Recommendation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0F9C190-7323-094F-8EF9-266C56C05963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9446941" y="6495740"/>
            <a:ext cx="2743200" cy="365125"/>
          </a:xfrm>
        </p:spPr>
        <p:txBody>
          <a:bodyPr/>
          <a:lstStyle/>
          <a:p>
            <a:fld id="{841F6FF3-F43A-6246-B559-B57933611B21}" type="slidenum">
              <a:rPr lang="en-US" smtClean="0"/>
              <a:t>29</a:t>
            </a:fld>
            <a:endParaRPr lang="en-US"/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F0A8A838-BD77-1E44-A698-920B0AA47D70}"/>
              </a:ext>
            </a:extLst>
          </p:cNvPr>
          <p:cNvGrpSpPr/>
          <p:nvPr/>
        </p:nvGrpSpPr>
        <p:grpSpPr>
          <a:xfrm>
            <a:off x="2849756" y="4303200"/>
            <a:ext cx="6705396" cy="914400"/>
            <a:chOff x="2849756" y="4303200"/>
            <a:chExt cx="6705396" cy="914400"/>
          </a:xfrm>
        </p:grpSpPr>
        <p:sp>
          <p:nvSpPr>
            <p:cNvPr id="7" name="Title 5">
              <a:extLst>
                <a:ext uri="{FF2B5EF4-FFF2-40B4-BE49-F238E27FC236}">
                  <a16:creationId xmlns:a16="http://schemas.microsoft.com/office/drawing/2014/main" id="{F31F3274-186F-0244-BE7C-E56F490AE9F1}"/>
                </a:ext>
              </a:extLst>
            </p:cNvPr>
            <p:cNvSpPr txBox="1">
              <a:spLocks/>
            </p:cNvSpPr>
            <p:nvPr/>
          </p:nvSpPr>
          <p:spPr>
            <a:xfrm>
              <a:off x="2849756" y="4308637"/>
              <a:ext cx="6705396" cy="90352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b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ctr" rtl="0" ea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7200"/>
                <a:buFont typeface="Roboto Medium"/>
                <a:buNone/>
                <a:defRPr sz="9600" b="1" i="0" u="sng" strike="noStrike" cap="none">
                  <a:solidFill>
                    <a:srgbClr val="FFFFFF"/>
                  </a:solidFill>
                  <a:latin typeface="Roboto"/>
                  <a:ea typeface="Roboto"/>
                  <a:cs typeface="Roboto"/>
                  <a:sym typeface="Roboto"/>
                </a:defRPr>
              </a:lvl1pPr>
              <a:lvl2pPr marR="0" lvl="1" algn="l" rtl="0" ea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6000"/>
                <a:buFont typeface="Roboto Medium"/>
                <a:buNone/>
                <a:defRPr sz="8000" b="0" i="0" u="sng" strike="noStrike" cap="none">
                  <a:solidFill>
                    <a:srgbClr val="FFFFFF"/>
                  </a:solidFill>
                  <a:latin typeface="Roboto Medium"/>
                  <a:ea typeface="Roboto Medium"/>
                  <a:cs typeface="Roboto Medium"/>
                  <a:sym typeface="Roboto Medium"/>
                </a:defRPr>
              </a:lvl2pPr>
              <a:lvl3pPr marR="0" lvl="2" algn="l" rtl="0" ea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6000"/>
                <a:buFont typeface="Roboto Medium"/>
                <a:buNone/>
                <a:defRPr sz="8000" b="0" i="0" u="sng" strike="noStrike" cap="none">
                  <a:solidFill>
                    <a:srgbClr val="FFFFFF"/>
                  </a:solidFill>
                  <a:latin typeface="Roboto Medium"/>
                  <a:ea typeface="Roboto Medium"/>
                  <a:cs typeface="Roboto Medium"/>
                  <a:sym typeface="Roboto Medium"/>
                </a:defRPr>
              </a:lvl3pPr>
              <a:lvl4pPr marR="0" lvl="3" algn="l" rtl="0" ea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6000"/>
                <a:buFont typeface="Roboto Medium"/>
                <a:buNone/>
                <a:defRPr sz="8000" b="0" i="0" u="sng" strike="noStrike" cap="none">
                  <a:solidFill>
                    <a:srgbClr val="FFFFFF"/>
                  </a:solidFill>
                  <a:latin typeface="Roboto Medium"/>
                  <a:ea typeface="Roboto Medium"/>
                  <a:cs typeface="Roboto Medium"/>
                  <a:sym typeface="Roboto Medium"/>
                </a:defRPr>
              </a:lvl4pPr>
              <a:lvl5pPr marR="0" lvl="4" algn="l" rtl="0" ea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6000"/>
                <a:buFont typeface="Roboto Medium"/>
                <a:buNone/>
                <a:defRPr sz="8000" b="0" i="0" u="sng" strike="noStrike" cap="none">
                  <a:solidFill>
                    <a:srgbClr val="FFFFFF"/>
                  </a:solidFill>
                  <a:latin typeface="Roboto Medium"/>
                  <a:ea typeface="Roboto Medium"/>
                  <a:cs typeface="Roboto Medium"/>
                  <a:sym typeface="Roboto Medium"/>
                </a:defRPr>
              </a:lvl5pPr>
              <a:lvl6pPr marR="0" lvl="5" algn="l" rtl="0" ea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6000"/>
                <a:buFont typeface="Roboto Medium"/>
                <a:buNone/>
                <a:defRPr sz="8000" b="0" i="0" u="sng" strike="noStrike" cap="none">
                  <a:solidFill>
                    <a:srgbClr val="FFFFFF"/>
                  </a:solidFill>
                  <a:latin typeface="Roboto Medium"/>
                  <a:ea typeface="Roboto Medium"/>
                  <a:cs typeface="Roboto Medium"/>
                  <a:sym typeface="Roboto Medium"/>
                </a:defRPr>
              </a:lvl6pPr>
              <a:lvl7pPr marR="0" lvl="6" algn="l" rtl="0" ea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6000"/>
                <a:buFont typeface="Roboto Medium"/>
                <a:buNone/>
                <a:defRPr sz="8000" b="0" i="0" u="sng" strike="noStrike" cap="none">
                  <a:solidFill>
                    <a:srgbClr val="FFFFFF"/>
                  </a:solidFill>
                  <a:latin typeface="Roboto Medium"/>
                  <a:ea typeface="Roboto Medium"/>
                  <a:cs typeface="Roboto Medium"/>
                  <a:sym typeface="Roboto Medium"/>
                </a:defRPr>
              </a:lvl7pPr>
              <a:lvl8pPr marR="0" lvl="7" algn="l" rtl="0" ea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6000"/>
                <a:buFont typeface="Roboto Medium"/>
                <a:buNone/>
                <a:defRPr sz="8000" b="0" i="0" u="sng" strike="noStrike" cap="none">
                  <a:solidFill>
                    <a:srgbClr val="FFFFFF"/>
                  </a:solidFill>
                  <a:latin typeface="Roboto Medium"/>
                  <a:ea typeface="Roboto Medium"/>
                  <a:cs typeface="Roboto Medium"/>
                  <a:sym typeface="Roboto Medium"/>
                </a:defRPr>
              </a:lvl8pPr>
              <a:lvl9pPr marR="0" lvl="8" algn="l" rtl="0" ea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6000"/>
                <a:buFont typeface="Roboto Medium"/>
                <a:buNone/>
                <a:defRPr sz="8000" b="0" i="0" u="sng" strike="noStrike" cap="none">
                  <a:solidFill>
                    <a:srgbClr val="FFFFFF"/>
                  </a:solidFill>
                  <a:latin typeface="Roboto Medium"/>
                  <a:ea typeface="Roboto Medium"/>
                  <a:cs typeface="Roboto Medium"/>
                  <a:sym typeface="Roboto Medium"/>
                </a:defRPr>
              </a:lvl9pPr>
            </a:lstStyle>
            <a:p>
              <a:r>
                <a:rPr lang="en-US" sz="2800" u="none"/>
                <a:t>Insta-Recipe</a:t>
              </a:r>
            </a:p>
          </p:txBody>
        </p:sp>
        <p:pic>
          <p:nvPicPr>
            <p:cNvPr id="3" name="Graphic 2" descr="Chef Hat outline">
              <a:extLst>
                <a:ext uri="{FF2B5EF4-FFF2-40B4-BE49-F238E27FC236}">
                  <a16:creationId xmlns:a16="http://schemas.microsoft.com/office/drawing/2014/main" id="{21F4D829-2C7C-B449-85E0-09E756CBDD66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4399936" y="4303200"/>
              <a:ext cx="914400" cy="91440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932209548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9525A43E-B273-BD46-A5C1-1A5F91C09C53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41F6FF3-F43A-6246-B559-B57933611B21}" type="slidenum">
              <a:rPr lang="en-US" smtClean="0"/>
              <a:t>30</a:t>
            </a:fld>
            <a:endParaRPr lang="en-US"/>
          </a:p>
        </p:txBody>
      </p:sp>
      <p:sp>
        <p:nvSpPr>
          <p:cNvPr id="7" name="Subtitle 2">
            <a:extLst>
              <a:ext uri="{FF2B5EF4-FFF2-40B4-BE49-F238E27FC236}">
                <a16:creationId xmlns:a16="http://schemas.microsoft.com/office/drawing/2014/main" id="{F2BFB061-7208-9042-87C9-96230235D7E7}"/>
              </a:ext>
            </a:extLst>
          </p:cNvPr>
          <p:cNvSpPr txBox="1">
            <a:spLocks/>
          </p:cNvSpPr>
          <p:nvPr/>
        </p:nvSpPr>
        <p:spPr>
          <a:xfrm>
            <a:off x="1219201" y="3475969"/>
            <a:ext cx="7391400" cy="998482"/>
          </a:xfrm>
          <a:prstGeom prst="rect">
            <a:avLst/>
          </a:prstGeom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127000"/>
            <a:r>
              <a:rPr lang="en-US" b="1" dirty="0">
                <a:latin typeface="Roboto" panose="02000000000000000000" pitchFamily="2" charset="0"/>
                <a:ea typeface="Roboto" panose="02000000000000000000" pitchFamily="2" charset="0"/>
              </a:rPr>
              <a:t>A data driven shared-value experience to shop recipes </a:t>
            </a:r>
          </a:p>
          <a:p>
            <a:pPr marL="127000"/>
            <a:endParaRPr lang="en-US" dirty="0">
              <a:latin typeface="Roboto" panose="02000000000000000000" pitchFamily="2" charset="0"/>
              <a:ea typeface="Roboto" panose="02000000000000000000" pitchFamily="2" charset="0"/>
            </a:endParaRPr>
          </a:p>
          <a:p>
            <a:pPr marL="469900" indent="-342900">
              <a:buFont typeface="Arial" panose="020B0604020202020204" pitchFamily="34" charset="0"/>
              <a:buChar char="•"/>
            </a:pPr>
            <a:r>
              <a:rPr lang="en-CA" dirty="0">
                <a:latin typeface="Roboto" panose="02000000000000000000" pitchFamily="2" charset="0"/>
                <a:ea typeface="Roboto" panose="02000000000000000000" pitchFamily="2" charset="0"/>
              </a:rPr>
              <a:t>Hub of recipes, chefs, users and products where the ingredients can be purchased and delivered on demand</a:t>
            </a:r>
          </a:p>
          <a:p>
            <a:pPr marL="469900" indent="-342900">
              <a:buFont typeface="Arial" panose="020B0604020202020204" pitchFamily="34" charset="0"/>
              <a:buChar char="•"/>
            </a:pPr>
            <a:r>
              <a:rPr lang="en-CA" dirty="0">
                <a:latin typeface="Roboto" panose="02000000000000000000" pitchFamily="2" charset="0"/>
                <a:ea typeface="Roboto" panose="02000000000000000000" pitchFamily="2" charset="0"/>
              </a:rPr>
              <a:t>Ingredient generator for linked recipes </a:t>
            </a:r>
          </a:p>
          <a:p>
            <a:pPr marL="469900" indent="-342900">
              <a:buFont typeface="Arial" panose="020B0604020202020204" pitchFamily="34" charset="0"/>
              <a:buChar char="•"/>
            </a:pPr>
            <a:r>
              <a:rPr lang="en-CA" dirty="0">
                <a:latin typeface="Roboto" panose="02000000000000000000" pitchFamily="2" charset="0"/>
                <a:ea typeface="Roboto" panose="02000000000000000000" pitchFamily="2" charset="0"/>
              </a:rPr>
              <a:t>4-sided benefit creation</a:t>
            </a:r>
          </a:p>
          <a:p>
            <a:pPr marL="469900" indent="-342900">
              <a:buFont typeface="Arial" panose="020B0604020202020204" pitchFamily="34" charset="0"/>
              <a:buChar char="•"/>
            </a:pPr>
            <a:endParaRPr lang="en-CA" dirty="0"/>
          </a:p>
          <a:p>
            <a:pPr marL="127000"/>
            <a:endParaRPr lang="en-CA" dirty="0"/>
          </a:p>
          <a:p>
            <a:pPr marL="469900" indent="-342900">
              <a:buFont typeface="Arial" panose="020B0604020202020204" pitchFamily="34" charset="0"/>
              <a:buChar char="•"/>
            </a:pPr>
            <a:endParaRPr lang="en-CA" dirty="0"/>
          </a:p>
          <a:p>
            <a:pPr marL="469900" indent="-342900">
              <a:buFont typeface="Arial" panose="020B0604020202020204" pitchFamily="34" charset="0"/>
              <a:buChar char="•"/>
            </a:pPr>
            <a:endParaRPr lang="en-US" dirty="0"/>
          </a:p>
        </p:txBody>
      </p:sp>
      <p:pic>
        <p:nvPicPr>
          <p:cNvPr id="8" name="Graphic 7">
            <a:extLst>
              <a:ext uri="{FF2B5EF4-FFF2-40B4-BE49-F238E27FC236}">
                <a16:creationId xmlns:a16="http://schemas.microsoft.com/office/drawing/2014/main" id="{CD49820C-C2C1-F549-AD44-A1642717246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-312139" y="1562201"/>
            <a:ext cx="11674625" cy="1798364"/>
          </a:xfrm>
          <a:prstGeom prst="rect">
            <a:avLst/>
          </a:prstGeom>
        </p:spPr>
      </p:pic>
      <p:sp>
        <p:nvSpPr>
          <p:cNvPr id="11" name="Rounded Rectangle 10">
            <a:extLst>
              <a:ext uri="{FF2B5EF4-FFF2-40B4-BE49-F238E27FC236}">
                <a16:creationId xmlns:a16="http://schemas.microsoft.com/office/drawing/2014/main" id="{B82853B3-6F40-4740-8DA4-72EEBFEA08E4}"/>
              </a:ext>
            </a:extLst>
          </p:cNvPr>
          <p:cNvSpPr/>
          <p:nvPr/>
        </p:nvSpPr>
        <p:spPr>
          <a:xfrm>
            <a:off x="9035143" y="1198967"/>
            <a:ext cx="2612571" cy="4659086"/>
          </a:xfrm>
          <a:prstGeom prst="round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9EE6A5A4-369C-6E4B-893D-B5254310B0F5}"/>
              </a:ext>
            </a:extLst>
          </p:cNvPr>
          <p:cNvSpPr/>
          <p:nvPr/>
        </p:nvSpPr>
        <p:spPr>
          <a:xfrm>
            <a:off x="9209314" y="1438453"/>
            <a:ext cx="2264229" cy="4054475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01AE1736-2B45-EB4A-B5C1-A895AF82A38F}"/>
              </a:ext>
            </a:extLst>
          </p:cNvPr>
          <p:cNvSpPr txBox="1"/>
          <p:nvPr/>
        </p:nvSpPr>
        <p:spPr>
          <a:xfrm>
            <a:off x="9335373" y="2900362"/>
            <a:ext cx="1970314" cy="522000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>
                <a:latin typeface="Roboto" panose="02000000000000000000" pitchFamily="2" charset="0"/>
                <a:ea typeface="Roboto" panose="02000000000000000000" pitchFamily="2" charset="0"/>
              </a:rPr>
              <a:t>Recipe: Chocolate Eclairs/Pâte </a:t>
            </a:r>
            <a:r>
              <a:rPr lang="en-US" err="1">
                <a:latin typeface="Roboto" panose="02000000000000000000" pitchFamily="2" charset="0"/>
                <a:ea typeface="Roboto" panose="02000000000000000000" pitchFamily="2" charset="0"/>
              </a:rPr>
              <a:t>à</a:t>
            </a:r>
            <a:r>
              <a:rPr lang="en-US">
                <a:latin typeface="Roboto" panose="02000000000000000000" pitchFamily="2" charset="0"/>
                <a:ea typeface="Roboto" panose="02000000000000000000" pitchFamily="2" charset="0"/>
              </a:rPr>
              <a:t> Choux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699EEC17-7F74-D244-BC08-AC2A9334F94E}"/>
              </a:ext>
            </a:extLst>
          </p:cNvPr>
          <p:cNvSpPr txBox="1"/>
          <p:nvPr/>
        </p:nvSpPr>
        <p:spPr>
          <a:xfrm>
            <a:off x="9209314" y="1551628"/>
            <a:ext cx="2264228" cy="52322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b="1">
                <a:latin typeface="Roboto" panose="02000000000000000000" pitchFamily="2" charset="0"/>
                <a:ea typeface="Roboto" panose="02000000000000000000" pitchFamily="2" charset="0"/>
              </a:rPr>
              <a:t>Claire </a:t>
            </a:r>
            <a:r>
              <a:rPr lang="en-US" b="1" err="1">
                <a:latin typeface="Roboto" panose="02000000000000000000" pitchFamily="2" charset="0"/>
                <a:ea typeface="Roboto" panose="02000000000000000000" pitchFamily="2" charset="0"/>
              </a:rPr>
              <a:t>Saffitz</a:t>
            </a:r>
            <a:endParaRPr lang="en-US" b="1">
              <a:latin typeface="Roboto" panose="02000000000000000000" pitchFamily="2" charset="0"/>
              <a:ea typeface="Roboto" panose="02000000000000000000" pitchFamily="2" charset="0"/>
            </a:endParaRPr>
          </a:p>
          <a:p>
            <a:pPr algn="ctr"/>
            <a:r>
              <a:rPr lang="en-US" i="1">
                <a:latin typeface="Roboto" panose="02000000000000000000" pitchFamily="2" charset="0"/>
                <a:ea typeface="Roboto" panose="02000000000000000000" pitchFamily="2" charset="0"/>
              </a:rPr>
              <a:t>I am a dessert person</a:t>
            </a:r>
          </a:p>
        </p:txBody>
      </p:sp>
      <p:sp>
        <p:nvSpPr>
          <p:cNvPr id="15" name="Rounded Rectangle 14">
            <a:extLst>
              <a:ext uri="{FF2B5EF4-FFF2-40B4-BE49-F238E27FC236}">
                <a16:creationId xmlns:a16="http://schemas.microsoft.com/office/drawing/2014/main" id="{23D076C2-E60C-2B4B-A27C-84F416AE0524}"/>
              </a:ext>
            </a:extLst>
          </p:cNvPr>
          <p:cNvSpPr/>
          <p:nvPr/>
        </p:nvSpPr>
        <p:spPr>
          <a:xfrm>
            <a:off x="9372600" y="3726268"/>
            <a:ext cx="1963933" cy="423636"/>
          </a:xfrm>
          <a:prstGeom prst="roundRect">
            <a:avLst/>
          </a:prstGeom>
          <a:solidFill>
            <a:srgbClr val="566871"/>
          </a:solidFill>
          <a:ln>
            <a:solidFill>
              <a:srgbClr val="56687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>
                <a:latin typeface="Roboto" panose="02000000000000000000" pitchFamily="2" charset="0"/>
                <a:ea typeface="Roboto" panose="02000000000000000000" pitchFamily="2" charset="0"/>
              </a:rPr>
              <a:t>Jump to Recipe</a:t>
            </a:r>
          </a:p>
        </p:txBody>
      </p:sp>
      <p:sp>
        <p:nvSpPr>
          <p:cNvPr id="16" name="Rounded Rectangle 15">
            <a:extLst>
              <a:ext uri="{FF2B5EF4-FFF2-40B4-BE49-F238E27FC236}">
                <a16:creationId xmlns:a16="http://schemas.microsoft.com/office/drawing/2014/main" id="{71EF8B97-C5D6-B04E-B6E6-F3C8B1C7E01E}"/>
              </a:ext>
            </a:extLst>
          </p:cNvPr>
          <p:cNvSpPr/>
          <p:nvPr/>
        </p:nvSpPr>
        <p:spPr>
          <a:xfrm>
            <a:off x="9359461" y="4437974"/>
            <a:ext cx="1963933" cy="423636"/>
          </a:xfrm>
          <a:prstGeom prst="roundRect">
            <a:avLst/>
          </a:prstGeom>
          <a:solidFill>
            <a:srgbClr val="566871"/>
          </a:solidFill>
          <a:ln>
            <a:solidFill>
              <a:srgbClr val="56687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>
                <a:latin typeface="Roboto" panose="02000000000000000000" pitchFamily="2" charset="0"/>
                <a:ea typeface="Roboto" panose="02000000000000000000" pitchFamily="2" charset="0"/>
              </a:rPr>
              <a:t>Order Ingredients through Insta-Recipe</a:t>
            </a:r>
          </a:p>
        </p:txBody>
      </p:sp>
      <p:pic>
        <p:nvPicPr>
          <p:cNvPr id="18" name="Graphic 17" descr="Donut outline">
            <a:extLst>
              <a:ext uri="{FF2B5EF4-FFF2-40B4-BE49-F238E27FC236}">
                <a16:creationId xmlns:a16="http://schemas.microsoft.com/office/drawing/2014/main" id="{4E3646F4-3371-A649-BF40-47A245A7836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9557086" y="2121185"/>
            <a:ext cx="643400" cy="643400"/>
          </a:xfrm>
          <a:prstGeom prst="rect">
            <a:avLst/>
          </a:prstGeom>
        </p:spPr>
      </p:pic>
      <p:pic>
        <p:nvPicPr>
          <p:cNvPr id="20" name="Graphic 19" descr="Cupcake outline">
            <a:extLst>
              <a:ext uri="{FF2B5EF4-FFF2-40B4-BE49-F238E27FC236}">
                <a16:creationId xmlns:a16="http://schemas.microsoft.com/office/drawing/2014/main" id="{C95A85BE-33DD-F145-9993-3AB2B30383DA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0510157" y="2114598"/>
            <a:ext cx="642257" cy="6422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929748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9525A43E-B273-BD46-A5C1-1A5F91C09C53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41F6FF3-F43A-6246-B559-B57933611B21}" type="slidenum">
              <a:rPr lang="en-US" smtClean="0"/>
              <a:t>31</a:t>
            </a:fld>
            <a:endParaRPr lang="en-US"/>
          </a:p>
        </p:txBody>
      </p:sp>
      <p:pic>
        <p:nvPicPr>
          <p:cNvPr id="8" name="Graphic 7">
            <a:extLst>
              <a:ext uri="{FF2B5EF4-FFF2-40B4-BE49-F238E27FC236}">
                <a16:creationId xmlns:a16="http://schemas.microsoft.com/office/drawing/2014/main" id="{CD49820C-C2C1-F549-AD44-A1642717246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-1338013" y="2371944"/>
            <a:ext cx="11674625" cy="1798364"/>
          </a:xfrm>
          <a:prstGeom prst="rect">
            <a:avLst/>
          </a:prstGeom>
        </p:spPr>
      </p:pic>
      <p:sp>
        <p:nvSpPr>
          <p:cNvPr id="5" name="Subtitle 2">
            <a:extLst>
              <a:ext uri="{FF2B5EF4-FFF2-40B4-BE49-F238E27FC236}">
                <a16:creationId xmlns:a16="http://schemas.microsoft.com/office/drawing/2014/main" id="{3674EC9C-84BB-3943-82A5-6B69B767AF76}"/>
              </a:ext>
            </a:extLst>
          </p:cNvPr>
          <p:cNvSpPr txBox="1">
            <a:spLocks/>
          </p:cNvSpPr>
          <p:nvPr/>
        </p:nvSpPr>
        <p:spPr>
          <a:xfrm>
            <a:off x="6754748" y="2371944"/>
            <a:ext cx="10059495" cy="998482"/>
          </a:xfrm>
          <a:prstGeom prst="rect">
            <a:avLst/>
          </a:prstGeom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127000"/>
            <a:r>
              <a:rPr lang="en-US" sz="2500" b="1" dirty="0">
                <a:latin typeface="Robtoo"/>
              </a:rPr>
              <a:t>Value generators:</a:t>
            </a:r>
          </a:p>
          <a:p>
            <a:pPr marL="127000"/>
            <a:endParaRPr lang="en-US" sz="2500" dirty="0">
              <a:latin typeface="Robtoo"/>
            </a:endParaRPr>
          </a:p>
          <a:p>
            <a:pPr marL="469900" indent="-342900">
              <a:buFont typeface="Arial" panose="020B0604020202020204" pitchFamily="34" charset="0"/>
              <a:buChar char="•"/>
            </a:pPr>
            <a:r>
              <a:rPr lang="en-CA" sz="2500" dirty="0">
                <a:latin typeface="Robtoo"/>
              </a:rPr>
              <a:t>Ad revenue</a:t>
            </a:r>
          </a:p>
          <a:p>
            <a:pPr marL="469900" indent="-342900">
              <a:buFont typeface="Arial" panose="020B0604020202020204" pitchFamily="34" charset="0"/>
              <a:buChar char="•"/>
            </a:pPr>
            <a:r>
              <a:rPr lang="en-CA" sz="2500" dirty="0">
                <a:latin typeface="Robtoo"/>
              </a:rPr>
              <a:t>Larger order values</a:t>
            </a:r>
          </a:p>
          <a:p>
            <a:pPr marL="469900" indent="-342900">
              <a:buFont typeface="Arial" panose="020B0604020202020204" pitchFamily="34" charset="0"/>
              <a:buChar char="•"/>
            </a:pPr>
            <a:r>
              <a:rPr lang="en-CA" sz="2500" dirty="0">
                <a:latin typeface="Robtoo"/>
              </a:rPr>
              <a:t>Meet customer demands</a:t>
            </a:r>
          </a:p>
          <a:p>
            <a:pPr marL="469900" indent="-342900">
              <a:buFont typeface="Arial" panose="020B0604020202020204" pitchFamily="34" charset="0"/>
              <a:buChar char="•"/>
            </a:pPr>
            <a:r>
              <a:rPr lang="en-CA" sz="2500" dirty="0">
                <a:latin typeface="Robtoo"/>
              </a:rPr>
              <a:t>Improved relations</a:t>
            </a:r>
          </a:p>
          <a:p>
            <a:pPr marL="127000"/>
            <a:endParaRPr lang="en-CA" sz="2500" dirty="0">
              <a:latin typeface="Robtoo"/>
            </a:endParaRPr>
          </a:p>
          <a:p>
            <a:pPr marL="469900" indent="-342900">
              <a:buFont typeface="Arial" panose="020B0604020202020204" pitchFamily="34" charset="0"/>
              <a:buChar char="•"/>
            </a:pPr>
            <a:endParaRPr lang="en-CA" sz="2500" dirty="0">
              <a:latin typeface="Robtoo"/>
            </a:endParaRPr>
          </a:p>
          <a:p>
            <a:pPr marL="469900" indent="-342900">
              <a:buFont typeface="Arial" panose="020B0604020202020204" pitchFamily="34" charset="0"/>
              <a:buChar char="•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08101421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9525A43E-B273-BD46-A5C1-1A5F91C09C53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41F6FF3-F43A-6246-B559-B57933611B21}" type="slidenum">
              <a:rPr lang="en-US" smtClean="0"/>
              <a:t>32</a:t>
            </a:fld>
            <a:endParaRPr lang="en-US"/>
          </a:p>
        </p:txBody>
      </p:sp>
      <p:pic>
        <p:nvPicPr>
          <p:cNvPr id="8" name="Graphic 7">
            <a:extLst>
              <a:ext uri="{FF2B5EF4-FFF2-40B4-BE49-F238E27FC236}">
                <a16:creationId xmlns:a16="http://schemas.microsoft.com/office/drawing/2014/main" id="{CD49820C-C2C1-F549-AD44-A1642717246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-2267216" y="2371944"/>
            <a:ext cx="11674625" cy="1798364"/>
          </a:xfrm>
          <a:prstGeom prst="rect">
            <a:avLst/>
          </a:prstGeom>
        </p:spPr>
      </p:pic>
      <p:graphicFrame>
        <p:nvGraphicFramePr>
          <p:cNvPr id="2" name="Diagram 1">
            <a:extLst>
              <a:ext uri="{FF2B5EF4-FFF2-40B4-BE49-F238E27FC236}">
                <a16:creationId xmlns:a16="http://schemas.microsoft.com/office/drawing/2014/main" id="{761F2662-307C-104A-A6F8-6D9D6DE40FBF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904820072"/>
              </p:ext>
            </p:extLst>
          </p:nvPr>
        </p:nvGraphicFramePr>
        <p:xfrm>
          <a:off x="4817371" y="766635"/>
          <a:ext cx="8128000" cy="541866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</p:spTree>
    <p:extLst>
      <p:ext uri="{BB962C8B-B14F-4D97-AF65-F5344CB8AC3E}">
        <p14:creationId xmlns:p14="http://schemas.microsoft.com/office/powerpoint/2010/main" val="493365796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0D437171-EE11-6B4C-B9D3-DB373375DEF5}"/>
              </a:ext>
            </a:extLst>
          </p:cNvPr>
          <p:cNvSpPr>
            <a:spLocks noGrp="1"/>
          </p:cNvSpPr>
          <p:nvPr>
            <p:ph type="title" idx="2"/>
          </p:nvPr>
        </p:nvSpPr>
        <p:spPr>
          <a:xfrm>
            <a:off x="1240199" y="1612177"/>
            <a:ext cx="9924511" cy="2662800"/>
          </a:xfrm>
        </p:spPr>
        <p:txBody>
          <a:bodyPr/>
          <a:lstStyle/>
          <a:p>
            <a:r>
              <a:rPr lang="en-US"/>
              <a:t>Implementation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0F9C190-7323-094F-8EF9-266C56C05963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9446941" y="6495740"/>
            <a:ext cx="2743200" cy="365125"/>
          </a:xfrm>
        </p:spPr>
        <p:txBody>
          <a:bodyPr/>
          <a:lstStyle/>
          <a:p>
            <a:fld id="{841F6FF3-F43A-6246-B559-B57933611B21}" type="slidenum">
              <a:rPr lang="en-US" smtClean="0"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7066330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B120E1F-30C1-2742-882B-73476C8D6A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59277" y="971306"/>
            <a:ext cx="10071200" cy="763600"/>
          </a:xfrm>
        </p:spPr>
        <p:txBody>
          <a:bodyPr/>
          <a:lstStyle/>
          <a:p>
            <a:r>
              <a:rPr lang="en-US" dirty="0"/>
              <a:t>The EAT! Plan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96BB3723-6BA8-3B40-9553-46FD2767D19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41F6FF3-F43A-6246-B559-B57933611B21}" type="slidenum">
              <a:rPr lang="en-US" smtClean="0"/>
              <a:t>34</a:t>
            </a:fld>
            <a:endParaRPr lang="en-US"/>
          </a:p>
        </p:txBody>
      </p:sp>
      <p:cxnSp>
        <p:nvCxnSpPr>
          <p:cNvPr id="17" name="Google Shape;5136;p44">
            <a:extLst>
              <a:ext uri="{FF2B5EF4-FFF2-40B4-BE49-F238E27FC236}">
                <a16:creationId xmlns:a16="http://schemas.microsoft.com/office/drawing/2014/main" id="{6C749E50-F070-7147-A89B-3466AEF262F8}"/>
              </a:ext>
            </a:extLst>
          </p:cNvPr>
          <p:cNvCxnSpPr>
            <a:cxnSpLocks/>
          </p:cNvCxnSpPr>
          <p:nvPr/>
        </p:nvCxnSpPr>
        <p:spPr>
          <a:xfrm>
            <a:off x="2610440" y="3871769"/>
            <a:ext cx="499200" cy="0"/>
          </a:xfrm>
          <a:prstGeom prst="straightConnector1">
            <a:avLst/>
          </a:prstGeom>
          <a:noFill/>
          <a:ln w="38100" cap="flat" cmpd="sng">
            <a:solidFill>
              <a:srgbClr val="193441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18" name="Google Shape;5137;p44">
            <a:extLst>
              <a:ext uri="{FF2B5EF4-FFF2-40B4-BE49-F238E27FC236}">
                <a16:creationId xmlns:a16="http://schemas.microsoft.com/office/drawing/2014/main" id="{3AAC8ABB-D55A-E949-9592-80418A123027}"/>
              </a:ext>
            </a:extLst>
          </p:cNvPr>
          <p:cNvCxnSpPr>
            <a:cxnSpLocks/>
          </p:cNvCxnSpPr>
          <p:nvPr/>
        </p:nvCxnSpPr>
        <p:spPr>
          <a:xfrm>
            <a:off x="5671066" y="3871769"/>
            <a:ext cx="499200" cy="0"/>
          </a:xfrm>
          <a:prstGeom prst="straightConnector1">
            <a:avLst/>
          </a:prstGeom>
          <a:noFill/>
          <a:ln w="38100" cap="flat" cmpd="sng">
            <a:solidFill>
              <a:srgbClr val="435D74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19" name="Google Shape;5138;p44">
            <a:extLst>
              <a:ext uri="{FF2B5EF4-FFF2-40B4-BE49-F238E27FC236}">
                <a16:creationId xmlns:a16="http://schemas.microsoft.com/office/drawing/2014/main" id="{4BDD3B78-D01E-6A48-93BD-89215502EF96}"/>
              </a:ext>
            </a:extLst>
          </p:cNvPr>
          <p:cNvCxnSpPr>
            <a:cxnSpLocks/>
          </p:cNvCxnSpPr>
          <p:nvPr/>
        </p:nvCxnSpPr>
        <p:spPr>
          <a:xfrm>
            <a:off x="8658106" y="3871769"/>
            <a:ext cx="499200" cy="0"/>
          </a:xfrm>
          <a:prstGeom prst="straightConnector1">
            <a:avLst/>
          </a:prstGeom>
          <a:noFill/>
          <a:ln w="38100" cap="flat" cmpd="sng">
            <a:solidFill>
              <a:srgbClr val="5F7D95"/>
            </a:solidFill>
            <a:prstDash val="solid"/>
            <a:round/>
            <a:headEnd type="none" w="sm" len="sm"/>
            <a:tailEnd type="none" w="sm" len="sm"/>
          </a:ln>
        </p:spPr>
      </p:cxnSp>
      <p:grpSp>
        <p:nvGrpSpPr>
          <p:cNvPr id="21" name="Group 20">
            <a:extLst>
              <a:ext uri="{FF2B5EF4-FFF2-40B4-BE49-F238E27FC236}">
                <a16:creationId xmlns:a16="http://schemas.microsoft.com/office/drawing/2014/main" id="{66E21EC9-3528-004F-9095-EF119AB404DD}"/>
              </a:ext>
            </a:extLst>
          </p:cNvPr>
          <p:cNvGrpSpPr/>
          <p:nvPr/>
        </p:nvGrpSpPr>
        <p:grpSpPr>
          <a:xfrm>
            <a:off x="348695" y="6382430"/>
            <a:ext cx="10603050" cy="291710"/>
            <a:chOff x="348695" y="6382430"/>
            <a:chExt cx="10603050" cy="291710"/>
          </a:xfrm>
        </p:grpSpPr>
        <p:sp>
          <p:nvSpPr>
            <p:cNvPr id="22" name="Rectangle: Rounded Corners 3">
              <a:extLst>
                <a:ext uri="{FF2B5EF4-FFF2-40B4-BE49-F238E27FC236}">
                  <a16:creationId xmlns:a16="http://schemas.microsoft.com/office/drawing/2014/main" id="{D900CD4B-75C7-0342-B02C-E35B92657B93}"/>
                </a:ext>
              </a:extLst>
            </p:cNvPr>
            <p:cNvSpPr/>
            <p:nvPr/>
          </p:nvSpPr>
          <p:spPr>
            <a:xfrm>
              <a:off x="348695" y="6382430"/>
              <a:ext cx="1356826" cy="291710"/>
            </a:xfrm>
            <a:prstGeom prst="roundRect">
              <a:avLst/>
            </a:prstGeom>
            <a:ln/>
          </p:spPr>
          <p:style>
            <a:lnRef idx="2">
              <a:schemeClr val="accent3"/>
            </a:lnRef>
            <a:fillRef idx="1">
              <a:schemeClr val="lt1"/>
            </a:fillRef>
            <a:effectRef idx="0">
              <a:schemeClr val="accent3"/>
            </a:effectRef>
            <a:fontRef idx="minor">
              <a:schemeClr val="dk1"/>
            </a:fontRef>
          </p:style>
          <p:txBody>
            <a:bodyPr lIns="121920" tIns="60960" rIns="121920" bIns="60960" rtlCol="0" anchor="ctr"/>
            <a:lstStyle/>
            <a:p>
              <a:pPr algn="ctr"/>
              <a:r>
                <a:rPr lang="en-US" sz="1200">
                  <a:latin typeface="Roboto" panose="02000000000000000000" pitchFamily="2" charset="0"/>
                  <a:ea typeface="Roboto" panose="02000000000000000000" pitchFamily="2" charset="0"/>
                  <a:cs typeface="Arial"/>
                </a:rPr>
                <a:t>Introduction</a:t>
              </a:r>
            </a:p>
          </p:txBody>
        </p:sp>
        <p:sp>
          <p:nvSpPr>
            <p:cNvPr id="23" name="Rectangle: Rounded Corners 27">
              <a:extLst>
                <a:ext uri="{FF2B5EF4-FFF2-40B4-BE49-F238E27FC236}">
                  <a16:creationId xmlns:a16="http://schemas.microsoft.com/office/drawing/2014/main" id="{86141DB9-C957-0A41-B1EF-8542ECD2B432}"/>
                </a:ext>
              </a:extLst>
            </p:cNvPr>
            <p:cNvSpPr/>
            <p:nvPr/>
          </p:nvSpPr>
          <p:spPr>
            <a:xfrm>
              <a:off x="1889732" y="6382430"/>
              <a:ext cx="1356826" cy="291710"/>
            </a:xfrm>
            <a:prstGeom prst="roundRect">
              <a:avLst/>
            </a:prstGeom>
            <a:ln/>
          </p:spPr>
          <p:style>
            <a:lnRef idx="2">
              <a:schemeClr val="accent3"/>
            </a:lnRef>
            <a:fillRef idx="1">
              <a:schemeClr val="lt1"/>
            </a:fillRef>
            <a:effectRef idx="0">
              <a:schemeClr val="accent3"/>
            </a:effectRef>
            <a:fontRef idx="minor">
              <a:schemeClr val="dk1"/>
            </a:fontRef>
          </p:style>
          <p:txBody>
            <a:bodyPr lIns="121920" tIns="60960" rIns="121920" bIns="60960" rtlCol="0" anchor="ctr"/>
            <a:lstStyle/>
            <a:p>
              <a:pPr algn="ctr"/>
              <a:r>
                <a:rPr lang="en-US" sz="1200">
                  <a:solidFill>
                    <a:schemeClr val="tx1"/>
                  </a:solidFill>
                  <a:latin typeface="Roboto" panose="02000000000000000000" pitchFamily="2" charset="0"/>
                  <a:ea typeface="Roboto" panose="02000000000000000000" pitchFamily="2" charset="0"/>
                  <a:cs typeface="Arial"/>
                </a:rPr>
                <a:t>Key Issues</a:t>
              </a:r>
            </a:p>
          </p:txBody>
        </p:sp>
        <p:sp>
          <p:nvSpPr>
            <p:cNvPr id="24" name="Rectangle: Rounded Corners 28">
              <a:extLst>
                <a:ext uri="{FF2B5EF4-FFF2-40B4-BE49-F238E27FC236}">
                  <a16:creationId xmlns:a16="http://schemas.microsoft.com/office/drawing/2014/main" id="{88A7E0A7-03DF-1741-AC68-236B7B1D0189}"/>
                </a:ext>
              </a:extLst>
            </p:cNvPr>
            <p:cNvSpPr/>
            <p:nvPr/>
          </p:nvSpPr>
          <p:spPr>
            <a:xfrm>
              <a:off x="3430769" y="6382430"/>
              <a:ext cx="1356826" cy="291710"/>
            </a:xfrm>
            <a:prstGeom prst="roundRect">
              <a:avLst/>
            </a:prstGeom>
            <a:ln/>
          </p:spPr>
          <p:style>
            <a:lnRef idx="2">
              <a:schemeClr val="accent3"/>
            </a:lnRef>
            <a:fillRef idx="1">
              <a:schemeClr val="lt1"/>
            </a:fillRef>
            <a:effectRef idx="0">
              <a:schemeClr val="accent3"/>
            </a:effectRef>
            <a:fontRef idx="minor">
              <a:schemeClr val="dk1"/>
            </a:fontRef>
          </p:style>
          <p:txBody>
            <a:bodyPr lIns="121920" tIns="60960" rIns="121920" bIns="60960" rtlCol="0" anchor="ctr"/>
            <a:lstStyle/>
            <a:p>
              <a:pPr algn="ctr"/>
              <a:r>
                <a:rPr lang="en-US" sz="1200">
                  <a:solidFill>
                    <a:schemeClr val="tx1"/>
                  </a:solidFill>
                  <a:latin typeface="Roboto" panose="02000000000000000000" pitchFamily="2" charset="0"/>
                  <a:ea typeface="Roboto" panose="02000000000000000000" pitchFamily="2" charset="0"/>
                  <a:cs typeface="Arial"/>
                </a:rPr>
                <a:t>Analysis</a:t>
              </a:r>
            </a:p>
          </p:txBody>
        </p:sp>
        <p:sp>
          <p:nvSpPr>
            <p:cNvPr id="25" name="Rectangle: Rounded Corners 29">
              <a:extLst>
                <a:ext uri="{FF2B5EF4-FFF2-40B4-BE49-F238E27FC236}">
                  <a16:creationId xmlns:a16="http://schemas.microsoft.com/office/drawing/2014/main" id="{5EEF8F1C-4498-074C-B6A2-BDCDF0221D00}"/>
                </a:ext>
              </a:extLst>
            </p:cNvPr>
            <p:cNvSpPr/>
            <p:nvPr/>
          </p:nvSpPr>
          <p:spPr>
            <a:xfrm>
              <a:off x="6512843" y="6382430"/>
              <a:ext cx="1356826" cy="291710"/>
            </a:xfrm>
            <a:prstGeom prst="roundRect">
              <a:avLst/>
            </a:prstGeom>
            <a:ln/>
          </p:spPr>
          <p:style>
            <a:lnRef idx="2">
              <a:schemeClr val="accent3"/>
            </a:lnRef>
            <a:fillRef idx="1">
              <a:schemeClr val="lt1"/>
            </a:fillRef>
            <a:effectRef idx="0">
              <a:schemeClr val="accent3"/>
            </a:effectRef>
            <a:fontRef idx="minor">
              <a:schemeClr val="dk1"/>
            </a:fontRef>
          </p:style>
          <p:txBody>
            <a:bodyPr lIns="121920" tIns="60960" rIns="121920" bIns="60960" rtlCol="0" anchor="ctr"/>
            <a:lstStyle/>
            <a:p>
              <a:pPr algn="ctr"/>
              <a:r>
                <a:rPr lang="en-US" sz="1200">
                  <a:solidFill>
                    <a:schemeClr val="tx1"/>
                  </a:solidFill>
                  <a:latin typeface="Roboto" panose="02000000000000000000" pitchFamily="2" charset="0"/>
                  <a:ea typeface="Roboto" panose="02000000000000000000" pitchFamily="2" charset="0"/>
                  <a:cs typeface="Arial"/>
                </a:rPr>
                <a:t>Solution</a:t>
              </a:r>
            </a:p>
          </p:txBody>
        </p:sp>
        <p:sp>
          <p:nvSpPr>
            <p:cNvPr id="26" name="Rectangle: Rounded Corners 30">
              <a:extLst>
                <a:ext uri="{FF2B5EF4-FFF2-40B4-BE49-F238E27FC236}">
                  <a16:creationId xmlns:a16="http://schemas.microsoft.com/office/drawing/2014/main" id="{5E496214-16C1-4C43-8A20-75D8D1BCA9F7}"/>
                </a:ext>
              </a:extLst>
            </p:cNvPr>
            <p:cNvSpPr/>
            <p:nvPr/>
          </p:nvSpPr>
          <p:spPr>
            <a:xfrm>
              <a:off x="8053880" y="6382430"/>
              <a:ext cx="1356826" cy="291710"/>
            </a:xfrm>
            <a:prstGeom prst="roundRect">
              <a:avLst/>
            </a:prstGeom>
            <a:ln/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lIns="121920" tIns="60960" rIns="121920" bIns="60960" rtlCol="0" anchor="ctr"/>
            <a:lstStyle/>
            <a:p>
              <a:pPr algn="ctr"/>
              <a:r>
                <a:rPr lang="en-US" sz="1200">
                  <a:solidFill>
                    <a:schemeClr val="bg1"/>
                  </a:solidFill>
                  <a:latin typeface="Roboto" panose="02000000000000000000" pitchFamily="2" charset="0"/>
                  <a:ea typeface="Roboto" panose="02000000000000000000" pitchFamily="2" charset="0"/>
                  <a:cs typeface="Arial"/>
                </a:rPr>
                <a:t>Implementation</a:t>
              </a:r>
            </a:p>
          </p:txBody>
        </p:sp>
        <p:sp>
          <p:nvSpPr>
            <p:cNvPr id="27" name="Rectangle: Rounded Corners 29">
              <a:extLst>
                <a:ext uri="{FF2B5EF4-FFF2-40B4-BE49-F238E27FC236}">
                  <a16:creationId xmlns:a16="http://schemas.microsoft.com/office/drawing/2014/main" id="{6A3ABDAF-F6BE-2242-A37A-79316C8A78B9}"/>
                </a:ext>
              </a:extLst>
            </p:cNvPr>
            <p:cNvSpPr/>
            <p:nvPr/>
          </p:nvSpPr>
          <p:spPr>
            <a:xfrm>
              <a:off x="4971806" y="6382430"/>
              <a:ext cx="1356826" cy="291710"/>
            </a:xfrm>
            <a:prstGeom prst="roundRect">
              <a:avLst/>
            </a:prstGeom>
            <a:ln/>
          </p:spPr>
          <p:style>
            <a:lnRef idx="2">
              <a:schemeClr val="accent3"/>
            </a:lnRef>
            <a:fillRef idx="1">
              <a:schemeClr val="lt1"/>
            </a:fillRef>
            <a:effectRef idx="0">
              <a:schemeClr val="accent3"/>
            </a:effectRef>
            <a:fontRef idx="minor">
              <a:schemeClr val="dk1"/>
            </a:fontRef>
          </p:style>
          <p:txBody>
            <a:bodyPr lIns="121920" tIns="60960" rIns="121920" bIns="60960" rtlCol="0" anchor="ctr"/>
            <a:lstStyle/>
            <a:p>
              <a:pPr algn="ctr"/>
              <a:r>
                <a:rPr lang="en-US" sz="1200">
                  <a:solidFill>
                    <a:schemeClr val="tx1"/>
                  </a:solidFill>
                  <a:latin typeface="Roboto" panose="02000000000000000000" pitchFamily="2" charset="0"/>
                  <a:ea typeface="Roboto" panose="02000000000000000000" pitchFamily="2" charset="0"/>
                  <a:cs typeface="Arial"/>
                </a:rPr>
                <a:t>Opportunities</a:t>
              </a:r>
            </a:p>
          </p:txBody>
        </p:sp>
        <p:sp>
          <p:nvSpPr>
            <p:cNvPr id="28" name="Rectangle: Rounded Corners 29">
              <a:extLst>
                <a:ext uri="{FF2B5EF4-FFF2-40B4-BE49-F238E27FC236}">
                  <a16:creationId xmlns:a16="http://schemas.microsoft.com/office/drawing/2014/main" id="{2EFBEB89-EFDF-3444-BEDF-D3078F52E22C}"/>
                </a:ext>
              </a:extLst>
            </p:cNvPr>
            <p:cNvSpPr/>
            <p:nvPr/>
          </p:nvSpPr>
          <p:spPr>
            <a:xfrm>
              <a:off x="9594919" y="6382430"/>
              <a:ext cx="1356826" cy="291710"/>
            </a:xfrm>
            <a:prstGeom prst="roundRect">
              <a:avLst/>
            </a:prstGeom>
            <a:ln/>
          </p:spPr>
          <p:style>
            <a:lnRef idx="2">
              <a:schemeClr val="accent3"/>
            </a:lnRef>
            <a:fillRef idx="1">
              <a:schemeClr val="lt1"/>
            </a:fillRef>
            <a:effectRef idx="0">
              <a:schemeClr val="accent3"/>
            </a:effectRef>
            <a:fontRef idx="minor">
              <a:schemeClr val="dk1"/>
            </a:fontRef>
          </p:style>
          <p:txBody>
            <a:bodyPr lIns="121920" tIns="60960" rIns="121920" bIns="60960" rtlCol="0" anchor="ctr"/>
            <a:lstStyle/>
            <a:p>
              <a:pPr algn="ctr"/>
              <a:r>
                <a:rPr lang="en-US" sz="1200">
                  <a:solidFill>
                    <a:schemeClr val="tx1"/>
                  </a:solidFill>
                  <a:latin typeface="Roboto" panose="02000000000000000000" pitchFamily="2" charset="0"/>
                  <a:ea typeface="Roboto" panose="02000000000000000000" pitchFamily="2" charset="0"/>
                  <a:cs typeface="Arial"/>
                </a:rPr>
                <a:t>Risks</a:t>
              </a:r>
            </a:p>
          </p:txBody>
        </p:sp>
      </p:grpSp>
      <p:sp>
        <p:nvSpPr>
          <p:cNvPr id="31" name="TextBox 30">
            <a:extLst>
              <a:ext uri="{FF2B5EF4-FFF2-40B4-BE49-F238E27FC236}">
                <a16:creationId xmlns:a16="http://schemas.microsoft.com/office/drawing/2014/main" id="{F04BF4AA-CFD9-4FB0-8059-7CAC8F0FFBCC}"/>
              </a:ext>
            </a:extLst>
          </p:cNvPr>
          <p:cNvSpPr txBox="1"/>
          <p:nvPr/>
        </p:nvSpPr>
        <p:spPr>
          <a:xfrm>
            <a:off x="4696024" y="4056740"/>
            <a:ext cx="2611120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buClr>
                <a:schemeClr val="accent2">
                  <a:lumMod val="50000"/>
                  <a:lumOff val="50000"/>
                </a:schemeClr>
              </a:buClr>
            </a:pPr>
            <a:endParaRPr lang="en-CA" sz="1600" dirty="0">
              <a:latin typeface="Roboto" panose="02000000000000000000" pitchFamily="2" charset="0"/>
              <a:ea typeface="Roboto" panose="02000000000000000000" pitchFamily="2" charset="0"/>
            </a:endParaRPr>
          </a:p>
          <a:p>
            <a:pPr marL="285750" indent="-285750">
              <a:buClr>
                <a:schemeClr val="accent2">
                  <a:lumMod val="50000"/>
                  <a:lumOff val="50000"/>
                </a:schemeClr>
              </a:buClr>
              <a:buFont typeface="Arial" panose="020B0604020202020204" pitchFamily="34" charset="0"/>
              <a:buChar char="•"/>
            </a:pPr>
            <a:r>
              <a:rPr lang="en-CA" sz="1600" dirty="0">
                <a:solidFill>
                  <a:schemeClr val="tx2">
                    <a:lumMod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Launch Insta-Recipe with sponsored chefs, products</a:t>
            </a:r>
          </a:p>
          <a:p>
            <a:pPr marL="285750" indent="-285750">
              <a:buClr>
                <a:schemeClr val="accent2">
                  <a:lumMod val="50000"/>
                  <a:lumOff val="50000"/>
                </a:schemeClr>
              </a:buClr>
              <a:buFont typeface="Arial" panose="020B0604020202020204" pitchFamily="34" charset="0"/>
              <a:buChar char="•"/>
            </a:pPr>
            <a:r>
              <a:rPr lang="en-CA" sz="1600" dirty="0">
                <a:solidFill>
                  <a:schemeClr val="tx2">
                    <a:lumMod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Demonstrate shared value with retailers, suppliers, and consumers</a:t>
            </a:r>
          </a:p>
          <a:p>
            <a:pPr marL="285750" indent="-285750">
              <a:buClr>
                <a:schemeClr val="accent2">
                  <a:lumMod val="50000"/>
                  <a:lumOff val="50000"/>
                </a:schemeClr>
              </a:buClr>
              <a:buFont typeface="Arial" panose="020B0604020202020204" pitchFamily="34" charset="0"/>
              <a:buChar char="•"/>
            </a:pPr>
            <a:endParaRPr lang="en-CA" sz="1600" dirty="0">
              <a:solidFill>
                <a:schemeClr val="tx2">
                  <a:lumMod val="50000"/>
                </a:schemeClr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  <a:p>
            <a:pPr marL="285750" indent="-285750">
              <a:buClr>
                <a:schemeClr val="accent2">
                  <a:lumMod val="50000"/>
                  <a:lumOff val="50000"/>
                </a:schemeClr>
              </a:buClr>
              <a:buFont typeface="Arial" panose="020B0604020202020204" pitchFamily="34" charset="0"/>
              <a:buChar char="•"/>
            </a:pPr>
            <a:endParaRPr lang="en-CA" sz="1600" dirty="0">
              <a:solidFill>
                <a:schemeClr val="tx2">
                  <a:lumMod val="50000"/>
                </a:schemeClr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98D7238B-BC4A-4754-9926-6659034553B4}"/>
              </a:ext>
            </a:extLst>
          </p:cNvPr>
          <p:cNvSpPr txBox="1"/>
          <p:nvPr/>
        </p:nvSpPr>
        <p:spPr>
          <a:xfrm>
            <a:off x="7686166" y="4167309"/>
            <a:ext cx="261112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buClr>
                <a:schemeClr val="accent2">
                  <a:lumMod val="50000"/>
                  <a:lumOff val="50000"/>
                </a:schemeClr>
              </a:buClr>
            </a:pPr>
            <a:endParaRPr lang="en-CA" sz="1600" dirty="0">
              <a:latin typeface="Roboto" panose="02000000000000000000" pitchFamily="2" charset="0"/>
              <a:ea typeface="Roboto" panose="02000000000000000000" pitchFamily="2" charset="0"/>
            </a:endParaRPr>
          </a:p>
          <a:p>
            <a:pPr marL="285750" indent="-285750">
              <a:buClr>
                <a:schemeClr val="accent2">
                  <a:lumMod val="50000"/>
                  <a:lumOff val="50000"/>
                </a:schemeClr>
              </a:buClr>
              <a:buFont typeface="Arial" panose="020B0604020202020204" pitchFamily="34" charset="0"/>
              <a:buChar char="•"/>
            </a:pPr>
            <a:r>
              <a:rPr lang="en-CA" sz="1600" dirty="0">
                <a:solidFill>
                  <a:schemeClr val="tx2">
                    <a:lumMod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Open access network of Insta-Recipe influencers, and users</a:t>
            </a:r>
          </a:p>
        </p:txBody>
      </p:sp>
      <p:graphicFrame>
        <p:nvGraphicFramePr>
          <p:cNvPr id="5" name="Diagram 4">
            <a:extLst>
              <a:ext uri="{FF2B5EF4-FFF2-40B4-BE49-F238E27FC236}">
                <a16:creationId xmlns:a16="http://schemas.microsoft.com/office/drawing/2014/main" id="{0AC4C92D-04E4-4C27-95EB-97F99E00DB45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023908234"/>
              </p:ext>
            </p:extLst>
          </p:nvPr>
        </p:nvGraphicFramePr>
        <p:xfrm>
          <a:off x="1397594" y="1468156"/>
          <a:ext cx="9394567" cy="277741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20" name="TextBox 19">
            <a:extLst>
              <a:ext uri="{FF2B5EF4-FFF2-40B4-BE49-F238E27FC236}">
                <a16:creationId xmlns:a16="http://schemas.microsoft.com/office/drawing/2014/main" id="{8648B091-CBA1-604E-8412-CBF7D3C2E19F}"/>
              </a:ext>
            </a:extLst>
          </p:cNvPr>
          <p:cNvSpPr txBox="1"/>
          <p:nvPr/>
        </p:nvSpPr>
        <p:spPr>
          <a:xfrm>
            <a:off x="1397594" y="4167309"/>
            <a:ext cx="310824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buClr>
                <a:schemeClr val="accent2">
                  <a:lumMod val="50000"/>
                  <a:lumOff val="50000"/>
                </a:schemeClr>
              </a:buClr>
            </a:pPr>
            <a:endParaRPr lang="en-CA" sz="1600" dirty="0">
              <a:latin typeface="Roboto" panose="02000000000000000000" pitchFamily="2" charset="0"/>
              <a:ea typeface="Roboto" panose="02000000000000000000" pitchFamily="2" charset="0"/>
            </a:endParaRPr>
          </a:p>
          <a:p>
            <a:pPr marL="285750" indent="-285750">
              <a:buClr>
                <a:schemeClr val="accent2">
                  <a:lumMod val="50000"/>
                  <a:lumOff val="50000"/>
                </a:schemeClr>
              </a:buClr>
              <a:buFont typeface="Arial" panose="020B0604020202020204" pitchFamily="34" charset="0"/>
              <a:buChar char="•"/>
            </a:pPr>
            <a:r>
              <a:rPr lang="en-CA" sz="1600" dirty="0">
                <a:solidFill>
                  <a:schemeClr val="tx2">
                    <a:lumMod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Build the ML algorithms</a:t>
            </a:r>
          </a:p>
          <a:p>
            <a:pPr marL="285750" indent="-285750">
              <a:buClr>
                <a:schemeClr val="accent2">
                  <a:lumMod val="50000"/>
                  <a:lumOff val="50000"/>
                </a:schemeClr>
              </a:buClr>
              <a:buFont typeface="Arial" panose="020B0604020202020204" pitchFamily="34" charset="0"/>
              <a:buChar char="•"/>
            </a:pPr>
            <a:r>
              <a:rPr lang="en-CA" sz="1600" dirty="0">
                <a:solidFill>
                  <a:schemeClr val="tx2">
                    <a:lumMod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Build partnerships with chefs and consumer goods</a:t>
            </a:r>
          </a:p>
        </p:txBody>
      </p:sp>
    </p:spTree>
    <p:extLst>
      <p:ext uri="{BB962C8B-B14F-4D97-AF65-F5344CB8AC3E}">
        <p14:creationId xmlns:p14="http://schemas.microsoft.com/office/powerpoint/2010/main" val="3224755570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ubtitle 7">
            <a:extLst>
              <a:ext uri="{FF2B5EF4-FFF2-40B4-BE49-F238E27FC236}">
                <a16:creationId xmlns:a16="http://schemas.microsoft.com/office/drawing/2014/main" id="{0665D8E4-8FBD-714F-A481-B349FD1121B5}"/>
              </a:ext>
            </a:extLst>
          </p:cNvPr>
          <p:cNvSpPr>
            <a:spLocks noGrp="1"/>
          </p:cNvSpPr>
          <p:nvPr>
            <p:ph type="subTitle" idx="7"/>
          </p:nvPr>
        </p:nvSpPr>
        <p:spPr>
          <a:xfrm>
            <a:off x="6271554" y="1697333"/>
            <a:ext cx="3596400" cy="583200"/>
          </a:xfrm>
        </p:spPr>
        <p:txBody>
          <a:bodyPr/>
          <a:lstStyle/>
          <a:p>
            <a:pPr algn="l"/>
            <a:r>
              <a:rPr lang="en-US"/>
              <a:t>Timeline</a:t>
            </a:r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8CF02DCA-ED60-E742-9ACC-2F13A059BA2B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41F6FF3-F43A-6246-B559-B57933611B21}" type="slidenum">
              <a:rPr lang="en-US" smtClean="0"/>
              <a:t>35</a:t>
            </a:fld>
            <a:endParaRPr lang="en-US"/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5089A970-A644-C74A-90DF-30F27238A2C8}"/>
              </a:ext>
            </a:extLst>
          </p:cNvPr>
          <p:cNvSpPr txBox="1">
            <a:spLocks/>
          </p:cNvSpPr>
          <p:nvPr/>
        </p:nvSpPr>
        <p:spPr>
          <a:xfrm>
            <a:off x="1060400" y="517533"/>
            <a:ext cx="10071200" cy="763600"/>
          </a:xfrm>
          <a:prstGeom prst="rect">
            <a:avLst/>
          </a:prstGeom>
        </p:spPr>
        <p:txBody>
          <a:bodyPr lIns="91440" tIns="45720" rIns="91440" bIns="45720" anchor="t"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/>
            <a:r>
              <a:rPr lang="en-US" sz="3700" b="1" dirty="0">
                <a:solidFill>
                  <a:schemeClr val="accent5"/>
                </a:solidFill>
                <a:latin typeface="Roboto"/>
                <a:ea typeface="Roboto"/>
              </a:rPr>
              <a:t>Establish</a:t>
            </a:r>
            <a:r>
              <a:rPr lang="en-US" sz="3700" b="1" dirty="0">
                <a:solidFill>
                  <a:srgbClr val="5F7D95"/>
                </a:solidFill>
                <a:latin typeface="Roboto"/>
                <a:ea typeface="Roboto"/>
              </a:rPr>
              <a:t> </a:t>
            </a:r>
            <a:r>
              <a:rPr lang="en-US" sz="3700" b="1" dirty="0">
                <a:solidFill>
                  <a:srgbClr val="1B3440"/>
                </a:solidFill>
                <a:latin typeface="Roboto"/>
                <a:ea typeface="Roboto"/>
              </a:rPr>
              <a:t>– A - T</a:t>
            </a:r>
          </a:p>
        </p:txBody>
      </p:sp>
      <p:sp>
        <p:nvSpPr>
          <p:cNvPr id="15" name="Arrow: Pentagon 5">
            <a:extLst>
              <a:ext uri="{FF2B5EF4-FFF2-40B4-BE49-F238E27FC236}">
                <a16:creationId xmlns:a16="http://schemas.microsoft.com/office/drawing/2014/main" id="{55D2D5FC-4F5F-2C4C-B12F-34441D12E99B}"/>
              </a:ext>
            </a:extLst>
          </p:cNvPr>
          <p:cNvSpPr/>
          <p:nvPr/>
        </p:nvSpPr>
        <p:spPr>
          <a:xfrm>
            <a:off x="6559329" y="2244621"/>
            <a:ext cx="4326504" cy="365124"/>
          </a:xfrm>
          <a:prstGeom prst="homePlate">
            <a:avLst/>
          </a:prstGeom>
          <a:solidFill>
            <a:srgbClr val="193441"/>
          </a:solidFill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defTabSz="685800"/>
            <a:r>
              <a:rPr lang="en-US" sz="1600" kern="1200" dirty="0">
                <a:latin typeface="Roboto" panose="02000000000000000000" pitchFamily="2" charset="0"/>
                <a:ea typeface="Roboto" panose="02000000000000000000" pitchFamily="2" charset="0"/>
              </a:rPr>
              <a:t>Establish (0-3 months) </a:t>
            </a:r>
            <a:endParaRPr lang="en-US" sz="1600" dirty="0"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16" name="Arrow: Pentagon 6">
            <a:extLst>
              <a:ext uri="{FF2B5EF4-FFF2-40B4-BE49-F238E27FC236}">
                <a16:creationId xmlns:a16="http://schemas.microsoft.com/office/drawing/2014/main" id="{2AF5DF24-12B7-2A4B-A380-3831A98B3035}"/>
              </a:ext>
            </a:extLst>
          </p:cNvPr>
          <p:cNvSpPr/>
          <p:nvPr/>
        </p:nvSpPr>
        <p:spPr>
          <a:xfrm>
            <a:off x="6653766" y="2673668"/>
            <a:ext cx="4212035" cy="365124"/>
          </a:xfrm>
          <a:prstGeom prst="homePlate">
            <a:avLst/>
          </a:prstGeom>
          <a:solidFill>
            <a:srgbClr val="5F7D95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defTabSz="685800"/>
            <a:r>
              <a:rPr lang="en-US" sz="1600" kern="1200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Machine </a:t>
            </a:r>
            <a:r>
              <a:rPr lang="en-US" sz="1600" kern="120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Learning</a:t>
            </a:r>
            <a:endParaRPr lang="en-US" sz="1600" dirty="0">
              <a:solidFill>
                <a:schemeClr val="bg1"/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18" name="Arrow: Pentagon 8">
            <a:extLst>
              <a:ext uri="{FF2B5EF4-FFF2-40B4-BE49-F238E27FC236}">
                <a16:creationId xmlns:a16="http://schemas.microsoft.com/office/drawing/2014/main" id="{50EEADB7-024B-8A4A-A019-0ED3110496E2}"/>
              </a:ext>
            </a:extLst>
          </p:cNvPr>
          <p:cNvSpPr/>
          <p:nvPr/>
        </p:nvSpPr>
        <p:spPr>
          <a:xfrm>
            <a:off x="8422105" y="3090575"/>
            <a:ext cx="2463727" cy="365124"/>
          </a:xfrm>
          <a:prstGeom prst="homePlate">
            <a:avLst/>
          </a:prstGeom>
          <a:solidFill>
            <a:srgbClr val="5F7D95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defTabSz="685800"/>
            <a:r>
              <a:rPr lang="en-US" sz="1600" kern="1200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Website &amp; App</a:t>
            </a:r>
            <a:endParaRPr lang="en-US" sz="1600" dirty="0">
              <a:solidFill>
                <a:schemeClr val="bg1"/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19" name="Arrow: Pentagon 9">
            <a:extLst>
              <a:ext uri="{FF2B5EF4-FFF2-40B4-BE49-F238E27FC236}">
                <a16:creationId xmlns:a16="http://schemas.microsoft.com/office/drawing/2014/main" id="{B1307E99-9603-634A-A30D-F2BF6CABFD33}"/>
              </a:ext>
            </a:extLst>
          </p:cNvPr>
          <p:cNvSpPr/>
          <p:nvPr/>
        </p:nvSpPr>
        <p:spPr>
          <a:xfrm>
            <a:off x="6559329" y="3940941"/>
            <a:ext cx="4332211" cy="370272"/>
          </a:xfrm>
          <a:prstGeom prst="homePlate">
            <a:avLst/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defTabSz="685800"/>
            <a:r>
              <a:rPr lang="en-US" sz="1600" dirty="0">
                <a:latin typeface="Roboto" panose="02000000000000000000" pitchFamily="2" charset="0"/>
                <a:ea typeface="Roboto" panose="02000000000000000000" pitchFamily="2" charset="0"/>
              </a:rPr>
              <a:t>Accelerate (3-6 months)</a:t>
            </a:r>
          </a:p>
        </p:txBody>
      </p:sp>
      <p:sp>
        <p:nvSpPr>
          <p:cNvPr id="20" name="Arrow: Pentagon 10">
            <a:extLst>
              <a:ext uri="{FF2B5EF4-FFF2-40B4-BE49-F238E27FC236}">
                <a16:creationId xmlns:a16="http://schemas.microsoft.com/office/drawing/2014/main" id="{3FFDE0EB-7856-604A-B981-DE390FCF290F}"/>
              </a:ext>
            </a:extLst>
          </p:cNvPr>
          <p:cNvSpPr/>
          <p:nvPr/>
        </p:nvSpPr>
        <p:spPr>
          <a:xfrm>
            <a:off x="6559328" y="4397787"/>
            <a:ext cx="4337271" cy="354827"/>
          </a:xfrm>
          <a:prstGeom prst="homePlate">
            <a:avLst/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defTabSz="685800"/>
            <a:r>
              <a:rPr lang="en-US" sz="1600" dirty="0">
                <a:latin typeface="Roboto" panose="02000000000000000000" pitchFamily="2" charset="0"/>
                <a:ea typeface="Roboto" panose="02000000000000000000" pitchFamily="2" charset="0"/>
              </a:rPr>
              <a:t>Transform (6 months +)</a:t>
            </a:r>
          </a:p>
        </p:txBody>
      </p:sp>
      <p:grpSp>
        <p:nvGrpSpPr>
          <p:cNvPr id="21" name="Group 20">
            <a:extLst>
              <a:ext uri="{FF2B5EF4-FFF2-40B4-BE49-F238E27FC236}">
                <a16:creationId xmlns:a16="http://schemas.microsoft.com/office/drawing/2014/main" id="{8670921F-5C35-4F40-A853-669EE69C2E73}"/>
              </a:ext>
            </a:extLst>
          </p:cNvPr>
          <p:cNvGrpSpPr/>
          <p:nvPr/>
        </p:nvGrpSpPr>
        <p:grpSpPr>
          <a:xfrm>
            <a:off x="348695" y="6382430"/>
            <a:ext cx="10603050" cy="291710"/>
            <a:chOff x="348695" y="6382430"/>
            <a:chExt cx="10603050" cy="291710"/>
          </a:xfrm>
        </p:grpSpPr>
        <p:sp>
          <p:nvSpPr>
            <p:cNvPr id="22" name="Rectangle: Rounded Corners 3">
              <a:extLst>
                <a:ext uri="{FF2B5EF4-FFF2-40B4-BE49-F238E27FC236}">
                  <a16:creationId xmlns:a16="http://schemas.microsoft.com/office/drawing/2014/main" id="{E39316B5-2594-604D-9A71-E38E0490CF31}"/>
                </a:ext>
              </a:extLst>
            </p:cNvPr>
            <p:cNvSpPr/>
            <p:nvPr/>
          </p:nvSpPr>
          <p:spPr>
            <a:xfrm>
              <a:off x="348695" y="6382430"/>
              <a:ext cx="1356826" cy="291710"/>
            </a:xfrm>
            <a:prstGeom prst="roundRect">
              <a:avLst/>
            </a:prstGeom>
            <a:ln/>
          </p:spPr>
          <p:style>
            <a:lnRef idx="2">
              <a:schemeClr val="accent3"/>
            </a:lnRef>
            <a:fillRef idx="1">
              <a:schemeClr val="lt1"/>
            </a:fillRef>
            <a:effectRef idx="0">
              <a:schemeClr val="accent3"/>
            </a:effectRef>
            <a:fontRef idx="minor">
              <a:schemeClr val="dk1"/>
            </a:fontRef>
          </p:style>
          <p:txBody>
            <a:bodyPr lIns="121920" tIns="60960" rIns="121920" bIns="60960" rtlCol="0" anchor="ctr"/>
            <a:lstStyle/>
            <a:p>
              <a:pPr algn="ctr"/>
              <a:r>
                <a:rPr lang="en-US" sz="1200">
                  <a:latin typeface="Roboto" panose="02000000000000000000" pitchFamily="2" charset="0"/>
                  <a:ea typeface="Roboto" panose="02000000000000000000" pitchFamily="2" charset="0"/>
                  <a:cs typeface="Arial"/>
                </a:rPr>
                <a:t>Introduction</a:t>
              </a:r>
            </a:p>
          </p:txBody>
        </p:sp>
        <p:sp>
          <p:nvSpPr>
            <p:cNvPr id="23" name="Rectangle: Rounded Corners 27">
              <a:extLst>
                <a:ext uri="{FF2B5EF4-FFF2-40B4-BE49-F238E27FC236}">
                  <a16:creationId xmlns:a16="http://schemas.microsoft.com/office/drawing/2014/main" id="{AD861971-8B80-E045-BF08-EFDE8B0C9FA4}"/>
                </a:ext>
              </a:extLst>
            </p:cNvPr>
            <p:cNvSpPr/>
            <p:nvPr/>
          </p:nvSpPr>
          <p:spPr>
            <a:xfrm>
              <a:off x="1889732" y="6382430"/>
              <a:ext cx="1356826" cy="291710"/>
            </a:xfrm>
            <a:prstGeom prst="roundRect">
              <a:avLst/>
            </a:prstGeom>
            <a:ln/>
          </p:spPr>
          <p:style>
            <a:lnRef idx="2">
              <a:schemeClr val="accent3"/>
            </a:lnRef>
            <a:fillRef idx="1">
              <a:schemeClr val="lt1"/>
            </a:fillRef>
            <a:effectRef idx="0">
              <a:schemeClr val="accent3"/>
            </a:effectRef>
            <a:fontRef idx="minor">
              <a:schemeClr val="dk1"/>
            </a:fontRef>
          </p:style>
          <p:txBody>
            <a:bodyPr lIns="121920" tIns="60960" rIns="121920" bIns="60960" rtlCol="0" anchor="ctr"/>
            <a:lstStyle/>
            <a:p>
              <a:pPr algn="ctr"/>
              <a:r>
                <a:rPr lang="en-US" sz="1200">
                  <a:solidFill>
                    <a:schemeClr val="tx1"/>
                  </a:solidFill>
                  <a:latin typeface="Roboto" panose="02000000000000000000" pitchFamily="2" charset="0"/>
                  <a:ea typeface="Roboto" panose="02000000000000000000" pitchFamily="2" charset="0"/>
                  <a:cs typeface="Arial"/>
                </a:rPr>
                <a:t>Key Issues</a:t>
              </a:r>
            </a:p>
          </p:txBody>
        </p:sp>
        <p:sp>
          <p:nvSpPr>
            <p:cNvPr id="24" name="Rectangle: Rounded Corners 28">
              <a:extLst>
                <a:ext uri="{FF2B5EF4-FFF2-40B4-BE49-F238E27FC236}">
                  <a16:creationId xmlns:a16="http://schemas.microsoft.com/office/drawing/2014/main" id="{C6D4D4D5-8F9E-B045-91F7-25515E0DC576}"/>
                </a:ext>
              </a:extLst>
            </p:cNvPr>
            <p:cNvSpPr/>
            <p:nvPr/>
          </p:nvSpPr>
          <p:spPr>
            <a:xfrm>
              <a:off x="3430769" y="6382430"/>
              <a:ext cx="1356826" cy="291710"/>
            </a:xfrm>
            <a:prstGeom prst="roundRect">
              <a:avLst/>
            </a:prstGeom>
            <a:ln/>
          </p:spPr>
          <p:style>
            <a:lnRef idx="2">
              <a:schemeClr val="accent3"/>
            </a:lnRef>
            <a:fillRef idx="1">
              <a:schemeClr val="lt1"/>
            </a:fillRef>
            <a:effectRef idx="0">
              <a:schemeClr val="accent3"/>
            </a:effectRef>
            <a:fontRef idx="minor">
              <a:schemeClr val="dk1"/>
            </a:fontRef>
          </p:style>
          <p:txBody>
            <a:bodyPr lIns="121920" tIns="60960" rIns="121920" bIns="60960" rtlCol="0" anchor="ctr"/>
            <a:lstStyle/>
            <a:p>
              <a:pPr algn="ctr"/>
              <a:r>
                <a:rPr lang="en-US" sz="1200">
                  <a:solidFill>
                    <a:schemeClr val="tx1"/>
                  </a:solidFill>
                  <a:latin typeface="Roboto" panose="02000000000000000000" pitchFamily="2" charset="0"/>
                  <a:ea typeface="Roboto" panose="02000000000000000000" pitchFamily="2" charset="0"/>
                  <a:cs typeface="Arial"/>
                </a:rPr>
                <a:t>Analysis</a:t>
              </a:r>
            </a:p>
          </p:txBody>
        </p:sp>
        <p:sp>
          <p:nvSpPr>
            <p:cNvPr id="25" name="Rectangle: Rounded Corners 29">
              <a:extLst>
                <a:ext uri="{FF2B5EF4-FFF2-40B4-BE49-F238E27FC236}">
                  <a16:creationId xmlns:a16="http://schemas.microsoft.com/office/drawing/2014/main" id="{FBADB889-EC3F-B24B-A976-10CD5E0DED32}"/>
                </a:ext>
              </a:extLst>
            </p:cNvPr>
            <p:cNvSpPr/>
            <p:nvPr/>
          </p:nvSpPr>
          <p:spPr>
            <a:xfrm>
              <a:off x="6512843" y="6382430"/>
              <a:ext cx="1356826" cy="291710"/>
            </a:xfrm>
            <a:prstGeom prst="roundRect">
              <a:avLst/>
            </a:prstGeom>
            <a:ln/>
          </p:spPr>
          <p:style>
            <a:lnRef idx="2">
              <a:schemeClr val="accent3"/>
            </a:lnRef>
            <a:fillRef idx="1">
              <a:schemeClr val="lt1"/>
            </a:fillRef>
            <a:effectRef idx="0">
              <a:schemeClr val="accent3"/>
            </a:effectRef>
            <a:fontRef idx="minor">
              <a:schemeClr val="dk1"/>
            </a:fontRef>
          </p:style>
          <p:txBody>
            <a:bodyPr lIns="121920" tIns="60960" rIns="121920" bIns="60960" rtlCol="0" anchor="ctr"/>
            <a:lstStyle/>
            <a:p>
              <a:pPr algn="ctr"/>
              <a:r>
                <a:rPr lang="en-US" sz="1200">
                  <a:solidFill>
                    <a:schemeClr val="tx1"/>
                  </a:solidFill>
                  <a:latin typeface="Roboto" panose="02000000000000000000" pitchFamily="2" charset="0"/>
                  <a:ea typeface="Roboto" panose="02000000000000000000" pitchFamily="2" charset="0"/>
                  <a:cs typeface="Arial"/>
                </a:rPr>
                <a:t>Solution</a:t>
              </a:r>
            </a:p>
          </p:txBody>
        </p:sp>
        <p:sp>
          <p:nvSpPr>
            <p:cNvPr id="26" name="Rectangle: Rounded Corners 30">
              <a:extLst>
                <a:ext uri="{FF2B5EF4-FFF2-40B4-BE49-F238E27FC236}">
                  <a16:creationId xmlns:a16="http://schemas.microsoft.com/office/drawing/2014/main" id="{0EBF9107-687C-2444-99AC-1BBAD3088B21}"/>
                </a:ext>
              </a:extLst>
            </p:cNvPr>
            <p:cNvSpPr/>
            <p:nvPr/>
          </p:nvSpPr>
          <p:spPr>
            <a:xfrm>
              <a:off x="8053880" y="6382430"/>
              <a:ext cx="1356826" cy="291710"/>
            </a:xfrm>
            <a:prstGeom prst="roundRect">
              <a:avLst/>
            </a:prstGeom>
            <a:ln/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lIns="121920" tIns="60960" rIns="121920" bIns="60960" rtlCol="0" anchor="ctr"/>
            <a:lstStyle/>
            <a:p>
              <a:pPr algn="ctr"/>
              <a:r>
                <a:rPr lang="en-US" sz="1200">
                  <a:solidFill>
                    <a:schemeClr val="bg1"/>
                  </a:solidFill>
                  <a:latin typeface="Roboto" panose="02000000000000000000" pitchFamily="2" charset="0"/>
                  <a:ea typeface="Roboto" panose="02000000000000000000" pitchFamily="2" charset="0"/>
                  <a:cs typeface="Arial"/>
                </a:rPr>
                <a:t>Implementation</a:t>
              </a:r>
            </a:p>
          </p:txBody>
        </p:sp>
        <p:sp>
          <p:nvSpPr>
            <p:cNvPr id="27" name="Rectangle: Rounded Corners 29">
              <a:extLst>
                <a:ext uri="{FF2B5EF4-FFF2-40B4-BE49-F238E27FC236}">
                  <a16:creationId xmlns:a16="http://schemas.microsoft.com/office/drawing/2014/main" id="{A9F0AB14-E1D8-7247-8989-08802F20195D}"/>
                </a:ext>
              </a:extLst>
            </p:cNvPr>
            <p:cNvSpPr/>
            <p:nvPr/>
          </p:nvSpPr>
          <p:spPr>
            <a:xfrm>
              <a:off x="4971806" y="6382430"/>
              <a:ext cx="1356826" cy="291710"/>
            </a:xfrm>
            <a:prstGeom prst="roundRect">
              <a:avLst/>
            </a:prstGeom>
            <a:ln/>
          </p:spPr>
          <p:style>
            <a:lnRef idx="2">
              <a:schemeClr val="accent3"/>
            </a:lnRef>
            <a:fillRef idx="1">
              <a:schemeClr val="lt1"/>
            </a:fillRef>
            <a:effectRef idx="0">
              <a:schemeClr val="accent3"/>
            </a:effectRef>
            <a:fontRef idx="minor">
              <a:schemeClr val="dk1"/>
            </a:fontRef>
          </p:style>
          <p:txBody>
            <a:bodyPr lIns="121920" tIns="60960" rIns="121920" bIns="60960" rtlCol="0" anchor="ctr"/>
            <a:lstStyle/>
            <a:p>
              <a:pPr algn="ctr"/>
              <a:r>
                <a:rPr lang="en-US" sz="1200">
                  <a:solidFill>
                    <a:schemeClr val="tx1"/>
                  </a:solidFill>
                  <a:latin typeface="Roboto" panose="02000000000000000000" pitchFamily="2" charset="0"/>
                  <a:ea typeface="Roboto" panose="02000000000000000000" pitchFamily="2" charset="0"/>
                  <a:cs typeface="Arial"/>
                </a:rPr>
                <a:t>Opportunities</a:t>
              </a:r>
            </a:p>
          </p:txBody>
        </p:sp>
        <p:sp>
          <p:nvSpPr>
            <p:cNvPr id="28" name="Rectangle: Rounded Corners 29">
              <a:extLst>
                <a:ext uri="{FF2B5EF4-FFF2-40B4-BE49-F238E27FC236}">
                  <a16:creationId xmlns:a16="http://schemas.microsoft.com/office/drawing/2014/main" id="{F98E3FA0-41A5-BA45-947C-C0ADE969952E}"/>
                </a:ext>
              </a:extLst>
            </p:cNvPr>
            <p:cNvSpPr/>
            <p:nvPr/>
          </p:nvSpPr>
          <p:spPr>
            <a:xfrm>
              <a:off x="9594919" y="6382430"/>
              <a:ext cx="1356826" cy="291710"/>
            </a:xfrm>
            <a:prstGeom prst="roundRect">
              <a:avLst/>
            </a:prstGeom>
            <a:ln/>
          </p:spPr>
          <p:style>
            <a:lnRef idx="2">
              <a:schemeClr val="accent3"/>
            </a:lnRef>
            <a:fillRef idx="1">
              <a:schemeClr val="lt1"/>
            </a:fillRef>
            <a:effectRef idx="0">
              <a:schemeClr val="accent3"/>
            </a:effectRef>
            <a:fontRef idx="minor">
              <a:schemeClr val="dk1"/>
            </a:fontRef>
          </p:style>
          <p:txBody>
            <a:bodyPr lIns="121920" tIns="60960" rIns="121920" bIns="60960" rtlCol="0" anchor="ctr"/>
            <a:lstStyle/>
            <a:p>
              <a:pPr algn="ctr"/>
              <a:r>
                <a:rPr lang="en-US" sz="1200">
                  <a:solidFill>
                    <a:schemeClr val="tx1"/>
                  </a:solidFill>
                  <a:latin typeface="Roboto" panose="02000000000000000000" pitchFamily="2" charset="0"/>
                  <a:ea typeface="Roboto" panose="02000000000000000000" pitchFamily="2" charset="0"/>
                  <a:cs typeface="Arial"/>
                </a:rPr>
                <a:t>Risks</a:t>
              </a:r>
            </a:p>
          </p:txBody>
        </p:sp>
      </p:grpSp>
      <p:sp>
        <p:nvSpPr>
          <p:cNvPr id="29" name="Arrow: Pentagon 8">
            <a:extLst>
              <a:ext uri="{FF2B5EF4-FFF2-40B4-BE49-F238E27FC236}">
                <a16:creationId xmlns:a16="http://schemas.microsoft.com/office/drawing/2014/main" id="{EC83AF86-413D-48F7-8287-3AE50B491D2B}"/>
              </a:ext>
            </a:extLst>
          </p:cNvPr>
          <p:cNvSpPr/>
          <p:nvPr/>
        </p:nvSpPr>
        <p:spPr>
          <a:xfrm>
            <a:off x="7427496" y="3523794"/>
            <a:ext cx="3438306" cy="330573"/>
          </a:xfrm>
          <a:prstGeom prst="homePlate">
            <a:avLst/>
          </a:prstGeom>
          <a:solidFill>
            <a:srgbClr val="5F7D95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defTabSz="685800"/>
            <a:r>
              <a:rPr lang="en-US" sz="1600" kern="1200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Partners</a:t>
            </a:r>
            <a:endParaRPr lang="en-US" sz="1600" dirty="0">
              <a:solidFill>
                <a:schemeClr val="bg1"/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06786239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itle 1">
            <a:extLst>
              <a:ext uri="{FF2B5EF4-FFF2-40B4-BE49-F238E27FC236}">
                <a16:creationId xmlns:a16="http://schemas.microsoft.com/office/drawing/2014/main" id="{614C15DA-BFB5-5A44-8465-9601D241EB1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54436" y="2234985"/>
            <a:ext cx="5587170" cy="1121200"/>
          </a:xfrm>
        </p:spPr>
        <p:txBody>
          <a:bodyPr/>
          <a:lstStyle/>
          <a:p>
            <a:pPr marL="285750" indent="-285750" algn="l">
              <a:buClr>
                <a:schemeClr val="accent2">
                  <a:lumMod val="50000"/>
                  <a:lumOff val="50000"/>
                </a:schemeClr>
              </a:buClr>
              <a:buFont typeface="Arial" panose="020B0604020202020204" pitchFamily="34" charset="0"/>
              <a:buChar char="•"/>
            </a:pPr>
            <a:r>
              <a:rPr lang="en-CA" dirty="0">
                <a:solidFill>
                  <a:schemeClr val="tx2">
                    <a:lumMod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Build Machine Learning algorithms</a:t>
            </a:r>
          </a:p>
          <a:p>
            <a:pPr marL="742950" lvl="1" indent="-285750" algn="l">
              <a:buClr>
                <a:schemeClr val="accent2">
                  <a:lumMod val="50000"/>
                  <a:lumOff val="50000"/>
                </a:schemeClr>
              </a:buClr>
              <a:buFont typeface="Arial" panose="020B0604020202020204" pitchFamily="34" charset="0"/>
              <a:buChar char="•"/>
            </a:pPr>
            <a:r>
              <a:rPr lang="en-CA" dirty="0">
                <a:solidFill>
                  <a:schemeClr val="tx2">
                    <a:lumMod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Turn written recipe content into tailored shopping</a:t>
            </a:r>
          </a:p>
          <a:p>
            <a:pPr marL="285750" indent="-285750" algn="l">
              <a:buClr>
                <a:schemeClr val="accent2">
                  <a:lumMod val="50000"/>
                  <a:lumOff val="50000"/>
                </a:schemeClr>
              </a:buClr>
              <a:buFont typeface="Arial" panose="020B0604020202020204" pitchFamily="34" charset="0"/>
              <a:buChar char="•"/>
            </a:pPr>
            <a:r>
              <a:rPr lang="en-CA" dirty="0">
                <a:solidFill>
                  <a:schemeClr val="tx2">
                    <a:lumMod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Build website and app functionality</a:t>
            </a:r>
          </a:p>
          <a:p>
            <a:pPr marL="742950" lvl="1" indent="-285750" algn="l">
              <a:buClr>
                <a:schemeClr val="accent2">
                  <a:lumMod val="50000"/>
                  <a:lumOff val="50000"/>
                </a:schemeClr>
              </a:buClr>
              <a:buFont typeface="Arial" panose="020B0604020202020204" pitchFamily="34" charset="0"/>
              <a:buChar char="•"/>
            </a:pPr>
            <a:r>
              <a:rPr lang="en-CA" dirty="0">
                <a:solidFill>
                  <a:schemeClr val="tx2">
                    <a:lumMod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Video and recipe content hosting</a:t>
            </a:r>
          </a:p>
          <a:p>
            <a:pPr marL="742950" lvl="1" indent="-285750" algn="l">
              <a:buClr>
                <a:schemeClr val="accent2">
                  <a:lumMod val="50000"/>
                  <a:lumOff val="50000"/>
                </a:schemeClr>
              </a:buClr>
              <a:buFont typeface="Arial" panose="020B0604020202020204" pitchFamily="34" charset="0"/>
              <a:buChar char="•"/>
            </a:pPr>
            <a:r>
              <a:rPr lang="en-CA" dirty="0">
                <a:solidFill>
                  <a:schemeClr val="tx2">
                    <a:lumMod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Integrate algorithms</a:t>
            </a:r>
          </a:p>
          <a:p>
            <a:pPr marL="285750" indent="-285750" algn="l">
              <a:buClr>
                <a:schemeClr val="accent2">
                  <a:lumMod val="50000"/>
                  <a:lumOff val="50000"/>
                </a:schemeClr>
              </a:buClr>
              <a:buFont typeface="Arial" panose="020B0604020202020204" pitchFamily="34" charset="0"/>
              <a:buChar char="•"/>
            </a:pPr>
            <a:r>
              <a:rPr lang="en-CA" dirty="0">
                <a:solidFill>
                  <a:schemeClr val="tx2">
                    <a:lumMod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Connect with partners for upcoming soft launch</a:t>
            </a:r>
          </a:p>
          <a:p>
            <a:pPr marL="742950" lvl="1" indent="-285750" algn="l">
              <a:buClr>
                <a:schemeClr val="accent2">
                  <a:lumMod val="50000"/>
                  <a:lumOff val="50000"/>
                </a:schemeClr>
              </a:buClr>
              <a:buFont typeface="Arial" panose="020B0604020202020204" pitchFamily="34" charset="0"/>
              <a:buChar char="•"/>
            </a:pPr>
            <a:r>
              <a:rPr lang="en-CA" dirty="0">
                <a:solidFill>
                  <a:schemeClr val="tx2">
                    <a:lumMod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Celebrity chefs</a:t>
            </a:r>
          </a:p>
          <a:p>
            <a:pPr marL="742950" lvl="1" indent="-285750" algn="l">
              <a:buClr>
                <a:schemeClr val="accent2">
                  <a:lumMod val="50000"/>
                  <a:lumOff val="50000"/>
                </a:schemeClr>
              </a:buClr>
              <a:buFont typeface="Arial" panose="020B0604020202020204" pitchFamily="34" charset="0"/>
              <a:buChar char="•"/>
            </a:pPr>
            <a:r>
              <a:rPr lang="en-CA" dirty="0">
                <a:solidFill>
                  <a:schemeClr val="tx2">
                    <a:lumMod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Consumer goods brands</a:t>
            </a:r>
          </a:p>
          <a:p>
            <a:pPr marL="285750" indent="-285750" algn="l">
              <a:buClr>
                <a:schemeClr val="accent2">
                  <a:lumMod val="50000"/>
                  <a:lumOff val="50000"/>
                </a:schemeClr>
              </a:buClr>
              <a:buFont typeface="Arial" panose="020B0604020202020204" pitchFamily="34" charset="0"/>
              <a:buChar char="•"/>
            </a:pPr>
            <a:endParaRPr lang="en-US" dirty="0"/>
          </a:p>
        </p:txBody>
      </p:sp>
      <p:sp>
        <p:nvSpPr>
          <p:cNvPr id="6" name="Subtitle 5">
            <a:extLst>
              <a:ext uri="{FF2B5EF4-FFF2-40B4-BE49-F238E27FC236}">
                <a16:creationId xmlns:a16="http://schemas.microsoft.com/office/drawing/2014/main" id="{6428598F-5115-D748-8EF9-E35EEE5188A3}"/>
              </a:ext>
            </a:extLst>
          </p:cNvPr>
          <p:cNvSpPr>
            <a:spLocks noGrp="1"/>
          </p:cNvSpPr>
          <p:nvPr>
            <p:ph type="subTitle" idx="5"/>
          </p:nvPr>
        </p:nvSpPr>
        <p:spPr>
          <a:xfrm>
            <a:off x="769945" y="1729850"/>
            <a:ext cx="3596400" cy="583200"/>
          </a:xfrm>
        </p:spPr>
        <p:txBody>
          <a:bodyPr/>
          <a:lstStyle/>
          <a:p>
            <a:r>
              <a:rPr lang="en-US" sz="1850" dirty="0"/>
              <a:t>Key Activities</a:t>
            </a:r>
            <a:endParaRPr lang="en-US" dirty="0"/>
          </a:p>
        </p:txBody>
      </p:sp>
      <p:sp>
        <p:nvSpPr>
          <p:cNvPr id="8" name="Subtitle 7">
            <a:extLst>
              <a:ext uri="{FF2B5EF4-FFF2-40B4-BE49-F238E27FC236}">
                <a16:creationId xmlns:a16="http://schemas.microsoft.com/office/drawing/2014/main" id="{0665D8E4-8FBD-714F-A481-B349FD1121B5}"/>
              </a:ext>
            </a:extLst>
          </p:cNvPr>
          <p:cNvSpPr>
            <a:spLocks noGrp="1"/>
          </p:cNvSpPr>
          <p:nvPr>
            <p:ph type="subTitle" idx="7"/>
          </p:nvPr>
        </p:nvSpPr>
        <p:spPr>
          <a:xfrm>
            <a:off x="6271554" y="1697333"/>
            <a:ext cx="3596400" cy="583200"/>
          </a:xfrm>
        </p:spPr>
        <p:txBody>
          <a:bodyPr/>
          <a:lstStyle/>
          <a:p>
            <a:pPr algn="l"/>
            <a:r>
              <a:rPr lang="en-US"/>
              <a:t>Timeline</a:t>
            </a:r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8CF02DCA-ED60-E742-9ACC-2F13A059BA2B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41F6FF3-F43A-6246-B559-B57933611B21}" type="slidenum">
              <a:rPr lang="en-US" smtClean="0"/>
              <a:t>36</a:t>
            </a:fld>
            <a:endParaRPr lang="en-US"/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5089A970-A644-C74A-90DF-30F27238A2C8}"/>
              </a:ext>
            </a:extLst>
          </p:cNvPr>
          <p:cNvSpPr txBox="1">
            <a:spLocks/>
          </p:cNvSpPr>
          <p:nvPr/>
        </p:nvSpPr>
        <p:spPr>
          <a:xfrm>
            <a:off x="1060400" y="517533"/>
            <a:ext cx="10071200" cy="763600"/>
          </a:xfrm>
          <a:prstGeom prst="rect">
            <a:avLst/>
          </a:prstGeom>
        </p:spPr>
        <p:txBody>
          <a:bodyPr lIns="91440" tIns="45720" rIns="91440" bIns="45720" anchor="t"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/>
            <a:r>
              <a:rPr lang="en-US" sz="3700" b="1" dirty="0">
                <a:solidFill>
                  <a:schemeClr val="accent5"/>
                </a:solidFill>
                <a:latin typeface="Roboto"/>
                <a:ea typeface="Roboto"/>
              </a:rPr>
              <a:t>Establish</a:t>
            </a:r>
            <a:r>
              <a:rPr lang="en-US" sz="3700" b="1" dirty="0">
                <a:solidFill>
                  <a:srgbClr val="5F7D95"/>
                </a:solidFill>
                <a:latin typeface="Roboto"/>
                <a:ea typeface="Roboto"/>
              </a:rPr>
              <a:t> </a:t>
            </a:r>
            <a:r>
              <a:rPr lang="en-US" sz="3700" b="1" dirty="0">
                <a:solidFill>
                  <a:srgbClr val="1B3440"/>
                </a:solidFill>
                <a:latin typeface="Roboto"/>
                <a:ea typeface="Roboto"/>
              </a:rPr>
              <a:t>– A - T</a:t>
            </a:r>
          </a:p>
        </p:txBody>
      </p:sp>
      <p:sp>
        <p:nvSpPr>
          <p:cNvPr id="15" name="Arrow: Pentagon 5">
            <a:extLst>
              <a:ext uri="{FF2B5EF4-FFF2-40B4-BE49-F238E27FC236}">
                <a16:creationId xmlns:a16="http://schemas.microsoft.com/office/drawing/2014/main" id="{55D2D5FC-4F5F-2C4C-B12F-34441D12E99B}"/>
              </a:ext>
            </a:extLst>
          </p:cNvPr>
          <p:cNvSpPr/>
          <p:nvPr/>
        </p:nvSpPr>
        <p:spPr>
          <a:xfrm>
            <a:off x="6559329" y="2244621"/>
            <a:ext cx="4326504" cy="365124"/>
          </a:xfrm>
          <a:prstGeom prst="homePlate">
            <a:avLst/>
          </a:prstGeom>
          <a:solidFill>
            <a:srgbClr val="193441"/>
          </a:solidFill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defTabSz="685800"/>
            <a:r>
              <a:rPr lang="en-US" sz="1600" kern="1200" dirty="0">
                <a:latin typeface="Roboto" panose="02000000000000000000" pitchFamily="2" charset="0"/>
                <a:ea typeface="Roboto" panose="02000000000000000000" pitchFamily="2" charset="0"/>
              </a:rPr>
              <a:t>Establish (0-3 months) </a:t>
            </a:r>
            <a:endParaRPr lang="en-US" sz="1600" dirty="0"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16" name="Arrow: Pentagon 6">
            <a:extLst>
              <a:ext uri="{FF2B5EF4-FFF2-40B4-BE49-F238E27FC236}">
                <a16:creationId xmlns:a16="http://schemas.microsoft.com/office/drawing/2014/main" id="{2AF5DF24-12B7-2A4B-A380-3831A98B3035}"/>
              </a:ext>
            </a:extLst>
          </p:cNvPr>
          <p:cNvSpPr/>
          <p:nvPr/>
        </p:nvSpPr>
        <p:spPr>
          <a:xfrm>
            <a:off x="6653766" y="2673668"/>
            <a:ext cx="4212035" cy="365124"/>
          </a:xfrm>
          <a:prstGeom prst="homePlate">
            <a:avLst/>
          </a:prstGeom>
          <a:solidFill>
            <a:srgbClr val="5F7D95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defTabSz="685800"/>
            <a:r>
              <a:rPr lang="en-US" sz="1600" kern="1200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Machine </a:t>
            </a:r>
            <a:r>
              <a:rPr lang="en-US" sz="1600" kern="120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Learning</a:t>
            </a:r>
            <a:endParaRPr lang="en-US" sz="1600" dirty="0">
              <a:solidFill>
                <a:schemeClr val="bg1"/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18" name="Arrow: Pentagon 8">
            <a:extLst>
              <a:ext uri="{FF2B5EF4-FFF2-40B4-BE49-F238E27FC236}">
                <a16:creationId xmlns:a16="http://schemas.microsoft.com/office/drawing/2014/main" id="{50EEADB7-024B-8A4A-A019-0ED3110496E2}"/>
              </a:ext>
            </a:extLst>
          </p:cNvPr>
          <p:cNvSpPr/>
          <p:nvPr/>
        </p:nvSpPr>
        <p:spPr>
          <a:xfrm>
            <a:off x="8422105" y="3090575"/>
            <a:ext cx="2463727" cy="365124"/>
          </a:xfrm>
          <a:prstGeom prst="homePlate">
            <a:avLst/>
          </a:prstGeom>
          <a:solidFill>
            <a:srgbClr val="5F7D95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defTabSz="685800"/>
            <a:r>
              <a:rPr lang="en-US" sz="1600" kern="1200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Website &amp; App</a:t>
            </a:r>
            <a:endParaRPr lang="en-US" sz="1600" dirty="0">
              <a:solidFill>
                <a:schemeClr val="bg1"/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19" name="Arrow: Pentagon 9">
            <a:extLst>
              <a:ext uri="{FF2B5EF4-FFF2-40B4-BE49-F238E27FC236}">
                <a16:creationId xmlns:a16="http://schemas.microsoft.com/office/drawing/2014/main" id="{B1307E99-9603-634A-A30D-F2BF6CABFD33}"/>
              </a:ext>
            </a:extLst>
          </p:cNvPr>
          <p:cNvSpPr/>
          <p:nvPr/>
        </p:nvSpPr>
        <p:spPr>
          <a:xfrm>
            <a:off x="6559329" y="3940941"/>
            <a:ext cx="4332211" cy="370272"/>
          </a:xfrm>
          <a:prstGeom prst="homePlate">
            <a:avLst/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defTabSz="685800"/>
            <a:r>
              <a:rPr lang="en-US" sz="1600" dirty="0">
                <a:latin typeface="Roboto" panose="02000000000000000000" pitchFamily="2" charset="0"/>
                <a:ea typeface="Roboto" panose="02000000000000000000" pitchFamily="2" charset="0"/>
              </a:rPr>
              <a:t>Accelerate (3-6 months)</a:t>
            </a:r>
          </a:p>
        </p:txBody>
      </p:sp>
      <p:sp>
        <p:nvSpPr>
          <p:cNvPr id="20" name="Arrow: Pentagon 10">
            <a:extLst>
              <a:ext uri="{FF2B5EF4-FFF2-40B4-BE49-F238E27FC236}">
                <a16:creationId xmlns:a16="http://schemas.microsoft.com/office/drawing/2014/main" id="{3FFDE0EB-7856-604A-B981-DE390FCF290F}"/>
              </a:ext>
            </a:extLst>
          </p:cNvPr>
          <p:cNvSpPr/>
          <p:nvPr/>
        </p:nvSpPr>
        <p:spPr>
          <a:xfrm>
            <a:off x="6559328" y="4397787"/>
            <a:ext cx="4337271" cy="354827"/>
          </a:xfrm>
          <a:prstGeom prst="homePlate">
            <a:avLst/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defTabSz="685800"/>
            <a:r>
              <a:rPr lang="en-US" sz="1600" dirty="0">
                <a:latin typeface="Roboto" panose="02000000000000000000" pitchFamily="2" charset="0"/>
                <a:ea typeface="Roboto" panose="02000000000000000000" pitchFamily="2" charset="0"/>
              </a:rPr>
              <a:t>Transform (6 months +)</a:t>
            </a:r>
          </a:p>
        </p:txBody>
      </p:sp>
      <p:grpSp>
        <p:nvGrpSpPr>
          <p:cNvPr id="21" name="Group 20">
            <a:extLst>
              <a:ext uri="{FF2B5EF4-FFF2-40B4-BE49-F238E27FC236}">
                <a16:creationId xmlns:a16="http://schemas.microsoft.com/office/drawing/2014/main" id="{8670921F-5C35-4F40-A853-669EE69C2E73}"/>
              </a:ext>
            </a:extLst>
          </p:cNvPr>
          <p:cNvGrpSpPr/>
          <p:nvPr/>
        </p:nvGrpSpPr>
        <p:grpSpPr>
          <a:xfrm>
            <a:off x="348695" y="6382430"/>
            <a:ext cx="10603050" cy="291710"/>
            <a:chOff x="348695" y="6382430"/>
            <a:chExt cx="10603050" cy="291710"/>
          </a:xfrm>
        </p:grpSpPr>
        <p:sp>
          <p:nvSpPr>
            <p:cNvPr id="22" name="Rectangle: Rounded Corners 3">
              <a:extLst>
                <a:ext uri="{FF2B5EF4-FFF2-40B4-BE49-F238E27FC236}">
                  <a16:creationId xmlns:a16="http://schemas.microsoft.com/office/drawing/2014/main" id="{E39316B5-2594-604D-9A71-E38E0490CF31}"/>
                </a:ext>
              </a:extLst>
            </p:cNvPr>
            <p:cNvSpPr/>
            <p:nvPr/>
          </p:nvSpPr>
          <p:spPr>
            <a:xfrm>
              <a:off x="348695" y="6382430"/>
              <a:ext cx="1356826" cy="291710"/>
            </a:xfrm>
            <a:prstGeom prst="roundRect">
              <a:avLst/>
            </a:prstGeom>
            <a:ln/>
          </p:spPr>
          <p:style>
            <a:lnRef idx="2">
              <a:schemeClr val="accent3"/>
            </a:lnRef>
            <a:fillRef idx="1">
              <a:schemeClr val="lt1"/>
            </a:fillRef>
            <a:effectRef idx="0">
              <a:schemeClr val="accent3"/>
            </a:effectRef>
            <a:fontRef idx="minor">
              <a:schemeClr val="dk1"/>
            </a:fontRef>
          </p:style>
          <p:txBody>
            <a:bodyPr lIns="121920" tIns="60960" rIns="121920" bIns="60960" rtlCol="0" anchor="ctr"/>
            <a:lstStyle/>
            <a:p>
              <a:pPr algn="ctr"/>
              <a:r>
                <a:rPr lang="en-US" sz="1200">
                  <a:latin typeface="Roboto" panose="02000000000000000000" pitchFamily="2" charset="0"/>
                  <a:ea typeface="Roboto" panose="02000000000000000000" pitchFamily="2" charset="0"/>
                  <a:cs typeface="Arial"/>
                </a:rPr>
                <a:t>Introduction</a:t>
              </a:r>
            </a:p>
          </p:txBody>
        </p:sp>
        <p:sp>
          <p:nvSpPr>
            <p:cNvPr id="23" name="Rectangle: Rounded Corners 27">
              <a:extLst>
                <a:ext uri="{FF2B5EF4-FFF2-40B4-BE49-F238E27FC236}">
                  <a16:creationId xmlns:a16="http://schemas.microsoft.com/office/drawing/2014/main" id="{AD861971-8B80-E045-BF08-EFDE8B0C9FA4}"/>
                </a:ext>
              </a:extLst>
            </p:cNvPr>
            <p:cNvSpPr/>
            <p:nvPr/>
          </p:nvSpPr>
          <p:spPr>
            <a:xfrm>
              <a:off x="1889732" y="6382430"/>
              <a:ext cx="1356826" cy="291710"/>
            </a:xfrm>
            <a:prstGeom prst="roundRect">
              <a:avLst/>
            </a:prstGeom>
            <a:ln/>
          </p:spPr>
          <p:style>
            <a:lnRef idx="2">
              <a:schemeClr val="accent3"/>
            </a:lnRef>
            <a:fillRef idx="1">
              <a:schemeClr val="lt1"/>
            </a:fillRef>
            <a:effectRef idx="0">
              <a:schemeClr val="accent3"/>
            </a:effectRef>
            <a:fontRef idx="minor">
              <a:schemeClr val="dk1"/>
            </a:fontRef>
          </p:style>
          <p:txBody>
            <a:bodyPr lIns="121920" tIns="60960" rIns="121920" bIns="60960" rtlCol="0" anchor="ctr"/>
            <a:lstStyle/>
            <a:p>
              <a:pPr algn="ctr"/>
              <a:r>
                <a:rPr lang="en-US" sz="1200">
                  <a:solidFill>
                    <a:schemeClr val="tx1"/>
                  </a:solidFill>
                  <a:latin typeface="Roboto" panose="02000000000000000000" pitchFamily="2" charset="0"/>
                  <a:ea typeface="Roboto" panose="02000000000000000000" pitchFamily="2" charset="0"/>
                  <a:cs typeface="Arial"/>
                </a:rPr>
                <a:t>Key Issues</a:t>
              </a:r>
            </a:p>
          </p:txBody>
        </p:sp>
        <p:sp>
          <p:nvSpPr>
            <p:cNvPr id="24" name="Rectangle: Rounded Corners 28">
              <a:extLst>
                <a:ext uri="{FF2B5EF4-FFF2-40B4-BE49-F238E27FC236}">
                  <a16:creationId xmlns:a16="http://schemas.microsoft.com/office/drawing/2014/main" id="{C6D4D4D5-8F9E-B045-91F7-25515E0DC576}"/>
                </a:ext>
              </a:extLst>
            </p:cNvPr>
            <p:cNvSpPr/>
            <p:nvPr/>
          </p:nvSpPr>
          <p:spPr>
            <a:xfrm>
              <a:off x="3430769" y="6382430"/>
              <a:ext cx="1356826" cy="291710"/>
            </a:xfrm>
            <a:prstGeom prst="roundRect">
              <a:avLst/>
            </a:prstGeom>
            <a:ln/>
          </p:spPr>
          <p:style>
            <a:lnRef idx="2">
              <a:schemeClr val="accent3"/>
            </a:lnRef>
            <a:fillRef idx="1">
              <a:schemeClr val="lt1"/>
            </a:fillRef>
            <a:effectRef idx="0">
              <a:schemeClr val="accent3"/>
            </a:effectRef>
            <a:fontRef idx="minor">
              <a:schemeClr val="dk1"/>
            </a:fontRef>
          </p:style>
          <p:txBody>
            <a:bodyPr lIns="121920" tIns="60960" rIns="121920" bIns="60960" rtlCol="0" anchor="ctr"/>
            <a:lstStyle/>
            <a:p>
              <a:pPr algn="ctr"/>
              <a:r>
                <a:rPr lang="en-US" sz="1200">
                  <a:solidFill>
                    <a:schemeClr val="tx1"/>
                  </a:solidFill>
                  <a:latin typeface="Roboto" panose="02000000000000000000" pitchFamily="2" charset="0"/>
                  <a:ea typeface="Roboto" panose="02000000000000000000" pitchFamily="2" charset="0"/>
                  <a:cs typeface="Arial"/>
                </a:rPr>
                <a:t>Analysis</a:t>
              </a:r>
            </a:p>
          </p:txBody>
        </p:sp>
        <p:sp>
          <p:nvSpPr>
            <p:cNvPr id="25" name="Rectangle: Rounded Corners 29">
              <a:extLst>
                <a:ext uri="{FF2B5EF4-FFF2-40B4-BE49-F238E27FC236}">
                  <a16:creationId xmlns:a16="http://schemas.microsoft.com/office/drawing/2014/main" id="{FBADB889-EC3F-B24B-A976-10CD5E0DED32}"/>
                </a:ext>
              </a:extLst>
            </p:cNvPr>
            <p:cNvSpPr/>
            <p:nvPr/>
          </p:nvSpPr>
          <p:spPr>
            <a:xfrm>
              <a:off x="6512843" y="6382430"/>
              <a:ext cx="1356826" cy="291710"/>
            </a:xfrm>
            <a:prstGeom prst="roundRect">
              <a:avLst/>
            </a:prstGeom>
            <a:ln/>
          </p:spPr>
          <p:style>
            <a:lnRef idx="2">
              <a:schemeClr val="accent3"/>
            </a:lnRef>
            <a:fillRef idx="1">
              <a:schemeClr val="lt1"/>
            </a:fillRef>
            <a:effectRef idx="0">
              <a:schemeClr val="accent3"/>
            </a:effectRef>
            <a:fontRef idx="minor">
              <a:schemeClr val="dk1"/>
            </a:fontRef>
          </p:style>
          <p:txBody>
            <a:bodyPr lIns="121920" tIns="60960" rIns="121920" bIns="60960" rtlCol="0" anchor="ctr"/>
            <a:lstStyle/>
            <a:p>
              <a:pPr algn="ctr"/>
              <a:r>
                <a:rPr lang="en-US" sz="1200">
                  <a:solidFill>
                    <a:schemeClr val="tx1"/>
                  </a:solidFill>
                  <a:latin typeface="Roboto" panose="02000000000000000000" pitchFamily="2" charset="0"/>
                  <a:ea typeface="Roboto" panose="02000000000000000000" pitchFamily="2" charset="0"/>
                  <a:cs typeface="Arial"/>
                </a:rPr>
                <a:t>Solution</a:t>
              </a:r>
            </a:p>
          </p:txBody>
        </p:sp>
        <p:sp>
          <p:nvSpPr>
            <p:cNvPr id="26" name="Rectangle: Rounded Corners 30">
              <a:extLst>
                <a:ext uri="{FF2B5EF4-FFF2-40B4-BE49-F238E27FC236}">
                  <a16:creationId xmlns:a16="http://schemas.microsoft.com/office/drawing/2014/main" id="{0EBF9107-687C-2444-99AC-1BBAD3088B21}"/>
                </a:ext>
              </a:extLst>
            </p:cNvPr>
            <p:cNvSpPr/>
            <p:nvPr/>
          </p:nvSpPr>
          <p:spPr>
            <a:xfrm>
              <a:off x="8053880" y="6382430"/>
              <a:ext cx="1356826" cy="291710"/>
            </a:xfrm>
            <a:prstGeom prst="roundRect">
              <a:avLst/>
            </a:prstGeom>
            <a:ln/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lIns="121920" tIns="60960" rIns="121920" bIns="60960" rtlCol="0" anchor="ctr"/>
            <a:lstStyle/>
            <a:p>
              <a:pPr algn="ctr"/>
              <a:r>
                <a:rPr lang="en-US" sz="1200">
                  <a:solidFill>
                    <a:schemeClr val="bg1"/>
                  </a:solidFill>
                  <a:latin typeface="Roboto" panose="02000000000000000000" pitchFamily="2" charset="0"/>
                  <a:ea typeface="Roboto" panose="02000000000000000000" pitchFamily="2" charset="0"/>
                  <a:cs typeface="Arial"/>
                </a:rPr>
                <a:t>Implementation</a:t>
              </a:r>
            </a:p>
          </p:txBody>
        </p:sp>
        <p:sp>
          <p:nvSpPr>
            <p:cNvPr id="27" name="Rectangle: Rounded Corners 29">
              <a:extLst>
                <a:ext uri="{FF2B5EF4-FFF2-40B4-BE49-F238E27FC236}">
                  <a16:creationId xmlns:a16="http://schemas.microsoft.com/office/drawing/2014/main" id="{A9F0AB14-E1D8-7247-8989-08802F20195D}"/>
                </a:ext>
              </a:extLst>
            </p:cNvPr>
            <p:cNvSpPr/>
            <p:nvPr/>
          </p:nvSpPr>
          <p:spPr>
            <a:xfrm>
              <a:off x="4971806" y="6382430"/>
              <a:ext cx="1356826" cy="291710"/>
            </a:xfrm>
            <a:prstGeom prst="roundRect">
              <a:avLst/>
            </a:prstGeom>
            <a:ln/>
          </p:spPr>
          <p:style>
            <a:lnRef idx="2">
              <a:schemeClr val="accent3"/>
            </a:lnRef>
            <a:fillRef idx="1">
              <a:schemeClr val="lt1"/>
            </a:fillRef>
            <a:effectRef idx="0">
              <a:schemeClr val="accent3"/>
            </a:effectRef>
            <a:fontRef idx="minor">
              <a:schemeClr val="dk1"/>
            </a:fontRef>
          </p:style>
          <p:txBody>
            <a:bodyPr lIns="121920" tIns="60960" rIns="121920" bIns="60960" rtlCol="0" anchor="ctr"/>
            <a:lstStyle/>
            <a:p>
              <a:pPr algn="ctr"/>
              <a:r>
                <a:rPr lang="en-US" sz="1200">
                  <a:solidFill>
                    <a:schemeClr val="tx1"/>
                  </a:solidFill>
                  <a:latin typeface="Roboto" panose="02000000000000000000" pitchFamily="2" charset="0"/>
                  <a:ea typeface="Roboto" panose="02000000000000000000" pitchFamily="2" charset="0"/>
                  <a:cs typeface="Arial"/>
                </a:rPr>
                <a:t>Opportunities</a:t>
              </a:r>
            </a:p>
          </p:txBody>
        </p:sp>
        <p:sp>
          <p:nvSpPr>
            <p:cNvPr id="28" name="Rectangle: Rounded Corners 29">
              <a:extLst>
                <a:ext uri="{FF2B5EF4-FFF2-40B4-BE49-F238E27FC236}">
                  <a16:creationId xmlns:a16="http://schemas.microsoft.com/office/drawing/2014/main" id="{F98E3FA0-41A5-BA45-947C-C0ADE969952E}"/>
                </a:ext>
              </a:extLst>
            </p:cNvPr>
            <p:cNvSpPr/>
            <p:nvPr/>
          </p:nvSpPr>
          <p:spPr>
            <a:xfrm>
              <a:off x="9594919" y="6382430"/>
              <a:ext cx="1356826" cy="291710"/>
            </a:xfrm>
            <a:prstGeom prst="roundRect">
              <a:avLst/>
            </a:prstGeom>
            <a:ln/>
          </p:spPr>
          <p:style>
            <a:lnRef idx="2">
              <a:schemeClr val="accent3"/>
            </a:lnRef>
            <a:fillRef idx="1">
              <a:schemeClr val="lt1"/>
            </a:fillRef>
            <a:effectRef idx="0">
              <a:schemeClr val="accent3"/>
            </a:effectRef>
            <a:fontRef idx="minor">
              <a:schemeClr val="dk1"/>
            </a:fontRef>
          </p:style>
          <p:txBody>
            <a:bodyPr lIns="121920" tIns="60960" rIns="121920" bIns="60960" rtlCol="0" anchor="ctr"/>
            <a:lstStyle/>
            <a:p>
              <a:pPr algn="ctr"/>
              <a:r>
                <a:rPr lang="en-US" sz="1200">
                  <a:solidFill>
                    <a:schemeClr val="tx1"/>
                  </a:solidFill>
                  <a:latin typeface="Roboto" panose="02000000000000000000" pitchFamily="2" charset="0"/>
                  <a:ea typeface="Roboto" panose="02000000000000000000" pitchFamily="2" charset="0"/>
                  <a:cs typeface="Arial"/>
                </a:rPr>
                <a:t>Risks</a:t>
              </a:r>
            </a:p>
          </p:txBody>
        </p:sp>
      </p:grpSp>
      <p:sp>
        <p:nvSpPr>
          <p:cNvPr id="29" name="Arrow: Pentagon 8">
            <a:extLst>
              <a:ext uri="{FF2B5EF4-FFF2-40B4-BE49-F238E27FC236}">
                <a16:creationId xmlns:a16="http://schemas.microsoft.com/office/drawing/2014/main" id="{EC83AF86-413D-48F7-8287-3AE50B491D2B}"/>
              </a:ext>
            </a:extLst>
          </p:cNvPr>
          <p:cNvSpPr/>
          <p:nvPr/>
        </p:nvSpPr>
        <p:spPr>
          <a:xfrm>
            <a:off x="7427496" y="3523794"/>
            <a:ext cx="3438306" cy="330573"/>
          </a:xfrm>
          <a:prstGeom prst="homePlate">
            <a:avLst/>
          </a:prstGeom>
          <a:solidFill>
            <a:srgbClr val="5F7D95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defTabSz="685800"/>
            <a:r>
              <a:rPr lang="en-US" sz="1600" kern="1200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Partners</a:t>
            </a:r>
            <a:endParaRPr lang="en-US" sz="1600" dirty="0">
              <a:solidFill>
                <a:schemeClr val="bg1"/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67194027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itle 1">
            <a:extLst>
              <a:ext uri="{FF2B5EF4-FFF2-40B4-BE49-F238E27FC236}">
                <a16:creationId xmlns:a16="http://schemas.microsoft.com/office/drawing/2014/main" id="{614C15DA-BFB5-5A44-8465-9601D241EB1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54436" y="2234985"/>
            <a:ext cx="5587170" cy="1121200"/>
          </a:xfrm>
        </p:spPr>
        <p:txBody>
          <a:bodyPr/>
          <a:lstStyle/>
          <a:p>
            <a:pPr marL="285750" indent="-285750" algn="l">
              <a:buClr>
                <a:schemeClr val="accent2">
                  <a:lumMod val="50000"/>
                  <a:lumOff val="50000"/>
                </a:schemeClr>
              </a:buClr>
              <a:buFont typeface="Arial" panose="020B0604020202020204" pitchFamily="34" charset="0"/>
              <a:buChar char="•"/>
            </a:pPr>
            <a:r>
              <a:rPr lang="en-CA" dirty="0">
                <a:solidFill>
                  <a:schemeClr val="tx2">
                    <a:lumMod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Build Machine Learning algorithms</a:t>
            </a:r>
          </a:p>
          <a:p>
            <a:pPr marL="742950" lvl="1" indent="-285750" algn="l">
              <a:buClr>
                <a:schemeClr val="accent2">
                  <a:lumMod val="50000"/>
                  <a:lumOff val="50000"/>
                </a:schemeClr>
              </a:buClr>
              <a:buFont typeface="Arial" panose="020B0604020202020204" pitchFamily="34" charset="0"/>
              <a:buChar char="•"/>
            </a:pPr>
            <a:r>
              <a:rPr lang="en-CA" dirty="0">
                <a:solidFill>
                  <a:schemeClr val="tx2">
                    <a:lumMod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Turn written recipe content into tailored shopping</a:t>
            </a:r>
          </a:p>
          <a:p>
            <a:pPr marL="285750" indent="-285750" algn="l">
              <a:buClr>
                <a:schemeClr val="accent2">
                  <a:lumMod val="50000"/>
                  <a:lumOff val="50000"/>
                </a:schemeClr>
              </a:buClr>
              <a:buFont typeface="Arial" panose="020B0604020202020204" pitchFamily="34" charset="0"/>
              <a:buChar char="•"/>
            </a:pPr>
            <a:r>
              <a:rPr lang="en-CA" dirty="0">
                <a:solidFill>
                  <a:schemeClr val="tx2">
                    <a:lumMod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Build website and app functionality</a:t>
            </a:r>
          </a:p>
          <a:p>
            <a:pPr marL="742950" lvl="1" indent="-285750" algn="l">
              <a:buClr>
                <a:schemeClr val="accent2">
                  <a:lumMod val="50000"/>
                  <a:lumOff val="50000"/>
                </a:schemeClr>
              </a:buClr>
              <a:buFont typeface="Arial" panose="020B0604020202020204" pitchFamily="34" charset="0"/>
              <a:buChar char="•"/>
            </a:pPr>
            <a:r>
              <a:rPr lang="en-CA" dirty="0">
                <a:solidFill>
                  <a:schemeClr val="tx2">
                    <a:lumMod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Video and recipe content hosting</a:t>
            </a:r>
          </a:p>
          <a:p>
            <a:pPr marL="742950" lvl="1" indent="-285750" algn="l">
              <a:buClr>
                <a:schemeClr val="accent2">
                  <a:lumMod val="50000"/>
                  <a:lumOff val="50000"/>
                </a:schemeClr>
              </a:buClr>
              <a:buFont typeface="Arial" panose="020B0604020202020204" pitchFamily="34" charset="0"/>
              <a:buChar char="•"/>
            </a:pPr>
            <a:r>
              <a:rPr lang="en-CA" dirty="0">
                <a:solidFill>
                  <a:schemeClr val="tx2">
                    <a:lumMod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Integrate algorithms</a:t>
            </a:r>
          </a:p>
          <a:p>
            <a:pPr marL="285750" indent="-285750" algn="l">
              <a:buClr>
                <a:schemeClr val="accent2">
                  <a:lumMod val="50000"/>
                  <a:lumOff val="50000"/>
                </a:schemeClr>
              </a:buClr>
              <a:buFont typeface="Arial" panose="020B0604020202020204" pitchFamily="34" charset="0"/>
              <a:buChar char="•"/>
            </a:pPr>
            <a:r>
              <a:rPr lang="en-CA" dirty="0">
                <a:solidFill>
                  <a:schemeClr val="tx2">
                    <a:lumMod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Connect with partners for upcoming soft launch</a:t>
            </a:r>
          </a:p>
          <a:p>
            <a:pPr marL="742950" lvl="1" indent="-285750" algn="l">
              <a:buClr>
                <a:schemeClr val="accent2">
                  <a:lumMod val="50000"/>
                  <a:lumOff val="50000"/>
                </a:schemeClr>
              </a:buClr>
              <a:buFont typeface="Arial" panose="020B0604020202020204" pitchFamily="34" charset="0"/>
              <a:buChar char="•"/>
            </a:pPr>
            <a:r>
              <a:rPr lang="en-CA" dirty="0">
                <a:solidFill>
                  <a:schemeClr val="tx2">
                    <a:lumMod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Celebrity chefs</a:t>
            </a:r>
          </a:p>
          <a:p>
            <a:pPr marL="742950" lvl="1" indent="-285750" algn="l">
              <a:buClr>
                <a:schemeClr val="accent2">
                  <a:lumMod val="50000"/>
                  <a:lumOff val="50000"/>
                </a:schemeClr>
              </a:buClr>
              <a:buFont typeface="Arial" panose="020B0604020202020204" pitchFamily="34" charset="0"/>
              <a:buChar char="•"/>
            </a:pPr>
            <a:r>
              <a:rPr lang="en-CA" dirty="0">
                <a:solidFill>
                  <a:schemeClr val="tx2">
                    <a:lumMod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Consumer goods brands</a:t>
            </a:r>
          </a:p>
          <a:p>
            <a:pPr marL="285750" indent="-285750" algn="l">
              <a:buClr>
                <a:schemeClr val="accent2">
                  <a:lumMod val="50000"/>
                  <a:lumOff val="50000"/>
                </a:schemeClr>
              </a:buClr>
              <a:buFont typeface="Arial" panose="020B0604020202020204" pitchFamily="34" charset="0"/>
              <a:buChar char="•"/>
            </a:pP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16C3E77-9EC4-CC47-8F3B-7DD81A30BC87}"/>
              </a:ext>
            </a:extLst>
          </p:cNvPr>
          <p:cNvSpPr>
            <a:spLocks noGrp="1"/>
          </p:cNvSpPr>
          <p:nvPr>
            <p:ph type="subTitle" idx="2"/>
          </p:nvPr>
        </p:nvSpPr>
        <p:spPr>
          <a:xfrm>
            <a:off x="554434" y="5006285"/>
            <a:ext cx="6295545" cy="1121200"/>
          </a:xfrm>
        </p:spPr>
        <p:txBody>
          <a:bodyPr/>
          <a:lstStyle/>
          <a:p>
            <a:pPr algn="l">
              <a:buFont typeface="Arial" panose="020B0604020202020204" pitchFamily="34" charset="0"/>
              <a:buChar char="•"/>
            </a:pPr>
            <a:r>
              <a:rPr lang="en-US" dirty="0"/>
              <a:t>Algorithms &amp; functionality developed on-time and on-budget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n-US" dirty="0"/>
              <a:t>Agreements with 12 chefs and up to 60 brands</a:t>
            </a:r>
          </a:p>
          <a:p>
            <a:pPr algn="l">
              <a:buFont typeface="Arial" panose="020B0604020202020204" pitchFamily="34" charset="0"/>
              <a:buChar char="•"/>
            </a:pPr>
            <a:endParaRPr lang="en-US" dirty="0"/>
          </a:p>
        </p:txBody>
      </p:sp>
      <p:sp>
        <p:nvSpPr>
          <p:cNvPr id="6" name="Subtitle 5">
            <a:extLst>
              <a:ext uri="{FF2B5EF4-FFF2-40B4-BE49-F238E27FC236}">
                <a16:creationId xmlns:a16="http://schemas.microsoft.com/office/drawing/2014/main" id="{6428598F-5115-D748-8EF9-E35EEE5188A3}"/>
              </a:ext>
            </a:extLst>
          </p:cNvPr>
          <p:cNvSpPr>
            <a:spLocks noGrp="1"/>
          </p:cNvSpPr>
          <p:nvPr>
            <p:ph type="subTitle" idx="5"/>
          </p:nvPr>
        </p:nvSpPr>
        <p:spPr>
          <a:xfrm>
            <a:off x="769945" y="1729850"/>
            <a:ext cx="3596400" cy="583200"/>
          </a:xfrm>
        </p:spPr>
        <p:txBody>
          <a:bodyPr/>
          <a:lstStyle/>
          <a:p>
            <a:r>
              <a:rPr lang="en-US" sz="1850"/>
              <a:t>Key Activities</a:t>
            </a:r>
            <a:endParaRPr lang="en-US"/>
          </a:p>
        </p:txBody>
      </p:sp>
      <p:sp>
        <p:nvSpPr>
          <p:cNvPr id="7" name="Subtitle 6">
            <a:extLst>
              <a:ext uri="{FF2B5EF4-FFF2-40B4-BE49-F238E27FC236}">
                <a16:creationId xmlns:a16="http://schemas.microsoft.com/office/drawing/2014/main" id="{E5ADBF6D-A945-DF45-81C9-259FAD350DE1}"/>
              </a:ext>
            </a:extLst>
          </p:cNvPr>
          <p:cNvSpPr>
            <a:spLocks noGrp="1"/>
          </p:cNvSpPr>
          <p:nvPr>
            <p:ph type="subTitle" idx="6"/>
          </p:nvPr>
        </p:nvSpPr>
        <p:spPr>
          <a:xfrm>
            <a:off x="769945" y="4575200"/>
            <a:ext cx="3596400" cy="583200"/>
          </a:xfrm>
        </p:spPr>
        <p:txBody>
          <a:bodyPr/>
          <a:lstStyle/>
          <a:p>
            <a:r>
              <a:rPr lang="en-US" dirty="0"/>
              <a:t>Key Success Factors</a:t>
            </a:r>
          </a:p>
        </p:txBody>
      </p:sp>
      <p:sp>
        <p:nvSpPr>
          <p:cNvPr id="8" name="Subtitle 7">
            <a:extLst>
              <a:ext uri="{FF2B5EF4-FFF2-40B4-BE49-F238E27FC236}">
                <a16:creationId xmlns:a16="http://schemas.microsoft.com/office/drawing/2014/main" id="{0665D8E4-8FBD-714F-A481-B349FD1121B5}"/>
              </a:ext>
            </a:extLst>
          </p:cNvPr>
          <p:cNvSpPr>
            <a:spLocks noGrp="1"/>
          </p:cNvSpPr>
          <p:nvPr>
            <p:ph type="subTitle" idx="7"/>
          </p:nvPr>
        </p:nvSpPr>
        <p:spPr>
          <a:xfrm>
            <a:off x="6271554" y="1697333"/>
            <a:ext cx="3596400" cy="583200"/>
          </a:xfrm>
        </p:spPr>
        <p:txBody>
          <a:bodyPr/>
          <a:lstStyle/>
          <a:p>
            <a:pPr algn="l"/>
            <a:r>
              <a:rPr lang="en-US"/>
              <a:t>Timeline</a:t>
            </a:r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8CF02DCA-ED60-E742-9ACC-2F13A059BA2B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41F6FF3-F43A-6246-B559-B57933611B21}" type="slidenum">
              <a:rPr lang="en-US" smtClean="0"/>
              <a:t>37</a:t>
            </a:fld>
            <a:endParaRPr lang="en-US"/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5089A970-A644-C74A-90DF-30F27238A2C8}"/>
              </a:ext>
            </a:extLst>
          </p:cNvPr>
          <p:cNvSpPr txBox="1">
            <a:spLocks/>
          </p:cNvSpPr>
          <p:nvPr/>
        </p:nvSpPr>
        <p:spPr>
          <a:xfrm>
            <a:off x="1060400" y="517533"/>
            <a:ext cx="10071200" cy="763600"/>
          </a:xfrm>
          <a:prstGeom prst="rect">
            <a:avLst/>
          </a:prstGeom>
        </p:spPr>
        <p:txBody>
          <a:bodyPr lIns="91440" tIns="45720" rIns="91440" bIns="45720" anchor="t"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/>
            <a:r>
              <a:rPr lang="en-US" sz="3700" b="1" dirty="0">
                <a:solidFill>
                  <a:schemeClr val="accent5"/>
                </a:solidFill>
                <a:latin typeface="Roboto"/>
                <a:ea typeface="Roboto"/>
              </a:rPr>
              <a:t>Establish</a:t>
            </a:r>
            <a:r>
              <a:rPr lang="en-US" sz="3700" b="1" dirty="0">
                <a:solidFill>
                  <a:srgbClr val="5F7D95"/>
                </a:solidFill>
                <a:latin typeface="Roboto"/>
                <a:ea typeface="Roboto"/>
              </a:rPr>
              <a:t> </a:t>
            </a:r>
            <a:r>
              <a:rPr lang="en-US" sz="3700" b="1" dirty="0">
                <a:solidFill>
                  <a:srgbClr val="1B3440"/>
                </a:solidFill>
                <a:latin typeface="Roboto"/>
                <a:ea typeface="Roboto"/>
              </a:rPr>
              <a:t>– A - T</a:t>
            </a:r>
          </a:p>
        </p:txBody>
      </p:sp>
      <p:sp>
        <p:nvSpPr>
          <p:cNvPr id="15" name="Arrow: Pentagon 5">
            <a:extLst>
              <a:ext uri="{FF2B5EF4-FFF2-40B4-BE49-F238E27FC236}">
                <a16:creationId xmlns:a16="http://schemas.microsoft.com/office/drawing/2014/main" id="{55D2D5FC-4F5F-2C4C-B12F-34441D12E99B}"/>
              </a:ext>
            </a:extLst>
          </p:cNvPr>
          <p:cNvSpPr/>
          <p:nvPr/>
        </p:nvSpPr>
        <p:spPr>
          <a:xfrm>
            <a:off x="6559329" y="2244621"/>
            <a:ext cx="4326504" cy="365124"/>
          </a:xfrm>
          <a:prstGeom prst="homePlate">
            <a:avLst/>
          </a:prstGeom>
          <a:solidFill>
            <a:srgbClr val="193441"/>
          </a:solidFill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defTabSz="685800"/>
            <a:r>
              <a:rPr lang="en-US" sz="1600" kern="1200" dirty="0">
                <a:latin typeface="Roboto" panose="02000000000000000000" pitchFamily="2" charset="0"/>
                <a:ea typeface="Roboto" panose="02000000000000000000" pitchFamily="2" charset="0"/>
              </a:rPr>
              <a:t>Establish (0-3 months) </a:t>
            </a:r>
            <a:endParaRPr lang="en-US" sz="1600" dirty="0"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16" name="Arrow: Pentagon 6">
            <a:extLst>
              <a:ext uri="{FF2B5EF4-FFF2-40B4-BE49-F238E27FC236}">
                <a16:creationId xmlns:a16="http://schemas.microsoft.com/office/drawing/2014/main" id="{2AF5DF24-12B7-2A4B-A380-3831A98B3035}"/>
              </a:ext>
            </a:extLst>
          </p:cNvPr>
          <p:cNvSpPr/>
          <p:nvPr/>
        </p:nvSpPr>
        <p:spPr>
          <a:xfrm>
            <a:off x="6653766" y="2673668"/>
            <a:ext cx="4212035" cy="365124"/>
          </a:xfrm>
          <a:prstGeom prst="homePlate">
            <a:avLst/>
          </a:prstGeom>
          <a:solidFill>
            <a:srgbClr val="5F7D95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defTabSz="685800"/>
            <a:r>
              <a:rPr lang="en-US" sz="1600" kern="1200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Machine </a:t>
            </a:r>
            <a:r>
              <a:rPr lang="en-US" sz="1600" kern="120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Learning</a:t>
            </a:r>
            <a:endParaRPr lang="en-US" sz="1600" dirty="0">
              <a:solidFill>
                <a:schemeClr val="bg1"/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18" name="Arrow: Pentagon 8">
            <a:extLst>
              <a:ext uri="{FF2B5EF4-FFF2-40B4-BE49-F238E27FC236}">
                <a16:creationId xmlns:a16="http://schemas.microsoft.com/office/drawing/2014/main" id="{50EEADB7-024B-8A4A-A019-0ED3110496E2}"/>
              </a:ext>
            </a:extLst>
          </p:cNvPr>
          <p:cNvSpPr/>
          <p:nvPr/>
        </p:nvSpPr>
        <p:spPr>
          <a:xfrm>
            <a:off x="8422105" y="3090575"/>
            <a:ext cx="2463727" cy="365124"/>
          </a:xfrm>
          <a:prstGeom prst="homePlate">
            <a:avLst/>
          </a:prstGeom>
          <a:solidFill>
            <a:srgbClr val="5F7D95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defTabSz="685800"/>
            <a:r>
              <a:rPr lang="en-US" sz="1600" kern="1200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Website &amp; App</a:t>
            </a:r>
            <a:endParaRPr lang="en-US" sz="1600" dirty="0">
              <a:solidFill>
                <a:schemeClr val="bg1"/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19" name="Arrow: Pentagon 9">
            <a:extLst>
              <a:ext uri="{FF2B5EF4-FFF2-40B4-BE49-F238E27FC236}">
                <a16:creationId xmlns:a16="http://schemas.microsoft.com/office/drawing/2014/main" id="{B1307E99-9603-634A-A30D-F2BF6CABFD33}"/>
              </a:ext>
            </a:extLst>
          </p:cNvPr>
          <p:cNvSpPr/>
          <p:nvPr/>
        </p:nvSpPr>
        <p:spPr>
          <a:xfrm>
            <a:off x="6559329" y="3940941"/>
            <a:ext cx="4332211" cy="370272"/>
          </a:xfrm>
          <a:prstGeom prst="homePlate">
            <a:avLst/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defTabSz="685800"/>
            <a:r>
              <a:rPr lang="en-US" sz="1600" dirty="0">
                <a:latin typeface="Roboto" panose="02000000000000000000" pitchFamily="2" charset="0"/>
                <a:ea typeface="Roboto" panose="02000000000000000000" pitchFamily="2" charset="0"/>
              </a:rPr>
              <a:t>Accelerate (3-6 months)</a:t>
            </a:r>
          </a:p>
        </p:txBody>
      </p:sp>
      <p:sp>
        <p:nvSpPr>
          <p:cNvPr id="20" name="Arrow: Pentagon 10">
            <a:extLst>
              <a:ext uri="{FF2B5EF4-FFF2-40B4-BE49-F238E27FC236}">
                <a16:creationId xmlns:a16="http://schemas.microsoft.com/office/drawing/2014/main" id="{3FFDE0EB-7856-604A-B981-DE390FCF290F}"/>
              </a:ext>
            </a:extLst>
          </p:cNvPr>
          <p:cNvSpPr/>
          <p:nvPr/>
        </p:nvSpPr>
        <p:spPr>
          <a:xfrm>
            <a:off x="6559328" y="4397787"/>
            <a:ext cx="4337271" cy="354827"/>
          </a:xfrm>
          <a:prstGeom prst="homePlate">
            <a:avLst/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defTabSz="685800"/>
            <a:r>
              <a:rPr lang="en-US" sz="1600" dirty="0">
                <a:latin typeface="Roboto" panose="02000000000000000000" pitchFamily="2" charset="0"/>
                <a:ea typeface="Roboto" panose="02000000000000000000" pitchFamily="2" charset="0"/>
              </a:rPr>
              <a:t>Transform (6 months +)</a:t>
            </a:r>
          </a:p>
        </p:txBody>
      </p:sp>
      <p:grpSp>
        <p:nvGrpSpPr>
          <p:cNvPr id="21" name="Group 20">
            <a:extLst>
              <a:ext uri="{FF2B5EF4-FFF2-40B4-BE49-F238E27FC236}">
                <a16:creationId xmlns:a16="http://schemas.microsoft.com/office/drawing/2014/main" id="{8670921F-5C35-4F40-A853-669EE69C2E73}"/>
              </a:ext>
            </a:extLst>
          </p:cNvPr>
          <p:cNvGrpSpPr/>
          <p:nvPr/>
        </p:nvGrpSpPr>
        <p:grpSpPr>
          <a:xfrm>
            <a:off x="348695" y="6382430"/>
            <a:ext cx="10603050" cy="291710"/>
            <a:chOff x="348695" y="6382430"/>
            <a:chExt cx="10603050" cy="291710"/>
          </a:xfrm>
        </p:grpSpPr>
        <p:sp>
          <p:nvSpPr>
            <p:cNvPr id="22" name="Rectangle: Rounded Corners 3">
              <a:extLst>
                <a:ext uri="{FF2B5EF4-FFF2-40B4-BE49-F238E27FC236}">
                  <a16:creationId xmlns:a16="http://schemas.microsoft.com/office/drawing/2014/main" id="{E39316B5-2594-604D-9A71-E38E0490CF31}"/>
                </a:ext>
              </a:extLst>
            </p:cNvPr>
            <p:cNvSpPr/>
            <p:nvPr/>
          </p:nvSpPr>
          <p:spPr>
            <a:xfrm>
              <a:off x="348695" y="6382430"/>
              <a:ext cx="1356826" cy="291710"/>
            </a:xfrm>
            <a:prstGeom prst="roundRect">
              <a:avLst/>
            </a:prstGeom>
            <a:ln/>
          </p:spPr>
          <p:style>
            <a:lnRef idx="2">
              <a:schemeClr val="accent3"/>
            </a:lnRef>
            <a:fillRef idx="1">
              <a:schemeClr val="lt1"/>
            </a:fillRef>
            <a:effectRef idx="0">
              <a:schemeClr val="accent3"/>
            </a:effectRef>
            <a:fontRef idx="minor">
              <a:schemeClr val="dk1"/>
            </a:fontRef>
          </p:style>
          <p:txBody>
            <a:bodyPr lIns="121920" tIns="60960" rIns="121920" bIns="60960" rtlCol="0" anchor="ctr"/>
            <a:lstStyle/>
            <a:p>
              <a:pPr algn="ctr"/>
              <a:r>
                <a:rPr lang="en-US" sz="1200">
                  <a:latin typeface="Roboto" panose="02000000000000000000" pitchFamily="2" charset="0"/>
                  <a:ea typeface="Roboto" panose="02000000000000000000" pitchFamily="2" charset="0"/>
                  <a:cs typeface="Arial"/>
                </a:rPr>
                <a:t>Introduction</a:t>
              </a:r>
            </a:p>
          </p:txBody>
        </p:sp>
        <p:sp>
          <p:nvSpPr>
            <p:cNvPr id="23" name="Rectangle: Rounded Corners 27">
              <a:extLst>
                <a:ext uri="{FF2B5EF4-FFF2-40B4-BE49-F238E27FC236}">
                  <a16:creationId xmlns:a16="http://schemas.microsoft.com/office/drawing/2014/main" id="{AD861971-8B80-E045-BF08-EFDE8B0C9FA4}"/>
                </a:ext>
              </a:extLst>
            </p:cNvPr>
            <p:cNvSpPr/>
            <p:nvPr/>
          </p:nvSpPr>
          <p:spPr>
            <a:xfrm>
              <a:off x="1889732" y="6382430"/>
              <a:ext cx="1356826" cy="291710"/>
            </a:xfrm>
            <a:prstGeom prst="roundRect">
              <a:avLst/>
            </a:prstGeom>
            <a:ln/>
          </p:spPr>
          <p:style>
            <a:lnRef idx="2">
              <a:schemeClr val="accent3"/>
            </a:lnRef>
            <a:fillRef idx="1">
              <a:schemeClr val="lt1"/>
            </a:fillRef>
            <a:effectRef idx="0">
              <a:schemeClr val="accent3"/>
            </a:effectRef>
            <a:fontRef idx="minor">
              <a:schemeClr val="dk1"/>
            </a:fontRef>
          </p:style>
          <p:txBody>
            <a:bodyPr lIns="121920" tIns="60960" rIns="121920" bIns="60960" rtlCol="0" anchor="ctr"/>
            <a:lstStyle/>
            <a:p>
              <a:pPr algn="ctr"/>
              <a:r>
                <a:rPr lang="en-US" sz="1200">
                  <a:solidFill>
                    <a:schemeClr val="tx1"/>
                  </a:solidFill>
                  <a:latin typeface="Roboto" panose="02000000000000000000" pitchFamily="2" charset="0"/>
                  <a:ea typeface="Roboto" panose="02000000000000000000" pitchFamily="2" charset="0"/>
                  <a:cs typeface="Arial"/>
                </a:rPr>
                <a:t>Key Issues</a:t>
              </a:r>
            </a:p>
          </p:txBody>
        </p:sp>
        <p:sp>
          <p:nvSpPr>
            <p:cNvPr id="24" name="Rectangle: Rounded Corners 28">
              <a:extLst>
                <a:ext uri="{FF2B5EF4-FFF2-40B4-BE49-F238E27FC236}">
                  <a16:creationId xmlns:a16="http://schemas.microsoft.com/office/drawing/2014/main" id="{C6D4D4D5-8F9E-B045-91F7-25515E0DC576}"/>
                </a:ext>
              </a:extLst>
            </p:cNvPr>
            <p:cNvSpPr/>
            <p:nvPr/>
          </p:nvSpPr>
          <p:spPr>
            <a:xfrm>
              <a:off x="3430769" y="6382430"/>
              <a:ext cx="1356826" cy="291710"/>
            </a:xfrm>
            <a:prstGeom prst="roundRect">
              <a:avLst/>
            </a:prstGeom>
            <a:ln/>
          </p:spPr>
          <p:style>
            <a:lnRef idx="2">
              <a:schemeClr val="accent3"/>
            </a:lnRef>
            <a:fillRef idx="1">
              <a:schemeClr val="lt1"/>
            </a:fillRef>
            <a:effectRef idx="0">
              <a:schemeClr val="accent3"/>
            </a:effectRef>
            <a:fontRef idx="minor">
              <a:schemeClr val="dk1"/>
            </a:fontRef>
          </p:style>
          <p:txBody>
            <a:bodyPr lIns="121920" tIns="60960" rIns="121920" bIns="60960" rtlCol="0" anchor="ctr"/>
            <a:lstStyle/>
            <a:p>
              <a:pPr algn="ctr"/>
              <a:r>
                <a:rPr lang="en-US" sz="1200">
                  <a:solidFill>
                    <a:schemeClr val="tx1"/>
                  </a:solidFill>
                  <a:latin typeface="Roboto" panose="02000000000000000000" pitchFamily="2" charset="0"/>
                  <a:ea typeface="Roboto" panose="02000000000000000000" pitchFamily="2" charset="0"/>
                  <a:cs typeface="Arial"/>
                </a:rPr>
                <a:t>Analysis</a:t>
              </a:r>
            </a:p>
          </p:txBody>
        </p:sp>
        <p:sp>
          <p:nvSpPr>
            <p:cNvPr id="25" name="Rectangle: Rounded Corners 29">
              <a:extLst>
                <a:ext uri="{FF2B5EF4-FFF2-40B4-BE49-F238E27FC236}">
                  <a16:creationId xmlns:a16="http://schemas.microsoft.com/office/drawing/2014/main" id="{FBADB889-EC3F-B24B-A976-10CD5E0DED32}"/>
                </a:ext>
              </a:extLst>
            </p:cNvPr>
            <p:cNvSpPr/>
            <p:nvPr/>
          </p:nvSpPr>
          <p:spPr>
            <a:xfrm>
              <a:off x="6512843" y="6382430"/>
              <a:ext cx="1356826" cy="291710"/>
            </a:xfrm>
            <a:prstGeom prst="roundRect">
              <a:avLst/>
            </a:prstGeom>
            <a:ln/>
          </p:spPr>
          <p:style>
            <a:lnRef idx="2">
              <a:schemeClr val="accent3"/>
            </a:lnRef>
            <a:fillRef idx="1">
              <a:schemeClr val="lt1"/>
            </a:fillRef>
            <a:effectRef idx="0">
              <a:schemeClr val="accent3"/>
            </a:effectRef>
            <a:fontRef idx="minor">
              <a:schemeClr val="dk1"/>
            </a:fontRef>
          </p:style>
          <p:txBody>
            <a:bodyPr lIns="121920" tIns="60960" rIns="121920" bIns="60960" rtlCol="0" anchor="ctr"/>
            <a:lstStyle/>
            <a:p>
              <a:pPr algn="ctr"/>
              <a:r>
                <a:rPr lang="en-US" sz="1200">
                  <a:solidFill>
                    <a:schemeClr val="tx1"/>
                  </a:solidFill>
                  <a:latin typeface="Roboto" panose="02000000000000000000" pitchFamily="2" charset="0"/>
                  <a:ea typeface="Roboto" panose="02000000000000000000" pitchFamily="2" charset="0"/>
                  <a:cs typeface="Arial"/>
                </a:rPr>
                <a:t>Solution</a:t>
              </a:r>
            </a:p>
          </p:txBody>
        </p:sp>
        <p:sp>
          <p:nvSpPr>
            <p:cNvPr id="26" name="Rectangle: Rounded Corners 30">
              <a:extLst>
                <a:ext uri="{FF2B5EF4-FFF2-40B4-BE49-F238E27FC236}">
                  <a16:creationId xmlns:a16="http://schemas.microsoft.com/office/drawing/2014/main" id="{0EBF9107-687C-2444-99AC-1BBAD3088B21}"/>
                </a:ext>
              </a:extLst>
            </p:cNvPr>
            <p:cNvSpPr/>
            <p:nvPr/>
          </p:nvSpPr>
          <p:spPr>
            <a:xfrm>
              <a:off x="8053880" y="6382430"/>
              <a:ext cx="1356826" cy="291710"/>
            </a:xfrm>
            <a:prstGeom prst="roundRect">
              <a:avLst/>
            </a:prstGeom>
            <a:ln/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lIns="121920" tIns="60960" rIns="121920" bIns="60960" rtlCol="0" anchor="ctr"/>
            <a:lstStyle/>
            <a:p>
              <a:pPr algn="ctr"/>
              <a:r>
                <a:rPr lang="en-US" sz="1200">
                  <a:solidFill>
                    <a:schemeClr val="bg1"/>
                  </a:solidFill>
                  <a:latin typeface="Roboto" panose="02000000000000000000" pitchFamily="2" charset="0"/>
                  <a:ea typeface="Roboto" panose="02000000000000000000" pitchFamily="2" charset="0"/>
                  <a:cs typeface="Arial"/>
                </a:rPr>
                <a:t>Implementation</a:t>
              </a:r>
            </a:p>
          </p:txBody>
        </p:sp>
        <p:sp>
          <p:nvSpPr>
            <p:cNvPr id="27" name="Rectangle: Rounded Corners 29">
              <a:extLst>
                <a:ext uri="{FF2B5EF4-FFF2-40B4-BE49-F238E27FC236}">
                  <a16:creationId xmlns:a16="http://schemas.microsoft.com/office/drawing/2014/main" id="{A9F0AB14-E1D8-7247-8989-08802F20195D}"/>
                </a:ext>
              </a:extLst>
            </p:cNvPr>
            <p:cNvSpPr/>
            <p:nvPr/>
          </p:nvSpPr>
          <p:spPr>
            <a:xfrm>
              <a:off x="4971806" y="6382430"/>
              <a:ext cx="1356826" cy="291710"/>
            </a:xfrm>
            <a:prstGeom prst="roundRect">
              <a:avLst/>
            </a:prstGeom>
            <a:ln/>
          </p:spPr>
          <p:style>
            <a:lnRef idx="2">
              <a:schemeClr val="accent3"/>
            </a:lnRef>
            <a:fillRef idx="1">
              <a:schemeClr val="lt1"/>
            </a:fillRef>
            <a:effectRef idx="0">
              <a:schemeClr val="accent3"/>
            </a:effectRef>
            <a:fontRef idx="minor">
              <a:schemeClr val="dk1"/>
            </a:fontRef>
          </p:style>
          <p:txBody>
            <a:bodyPr lIns="121920" tIns="60960" rIns="121920" bIns="60960" rtlCol="0" anchor="ctr"/>
            <a:lstStyle/>
            <a:p>
              <a:pPr algn="ctr"/>
              <a:r>
                <a:rPr lang="en-US" sz="1200">
                  <a:solidFill>
                    <a:schemeClr val="tx1"/>
                  </a:solidFill>
                  <a:latin typeface="Roboto" panose="02000000000000000000" pitchFamily="2" charset="0"/>
                  <a:ea typeface="Roboto" panose="02000000000000000000" pitchFamily="2" charset="0"/>
                  <a:cs typeface="Arial"/>
                </a:rPr>
                <a:t>Opportunities</a:t>
              </a:r>
            </a:p>
          </p:txBody>
        </p:sp>
        <p:sp>
          <p:nvSpPr>
            <p:cNvPr id="28" name="Rectangle: Rounded Corners 29">
              <a:extLst>
                <a:ext uri="{FF2B5EF4-FFF2-40B4-BE49-F238E27FC236}">
                  <a16:creationId xmlns:a16="http://schemas.microsoft.com/office/drawing/2014/main" id="{F98E3FA0-41A5-BA45-947C-C0ADE969952E}"/>
                </a:ext>
              </a:extLst>
            </p:cNvPr>
            <p:cNvSpPr/>
            <p:nvPr/>
          </p:nvSpPr>
          <p:spPr>
            <a:xfrm>
              <a:off x="9594919" y="6382430"/>
              <a:ext cx="1356826" cy="291710"/>
            </a:xfrm>
            <a:prstGeom prst="roundRect">
              <a:avLst/>
            </a:prstGeom>
            <a:ln/>
          </p:spPr>
          <p:style>
            <a:lnRef idx="2">
              <a:schemeClr val="accent3"/>
            </a:lnRef>
            <a:fillRef idx="1">
              <a:schemeClr val="lt1"/>
            </a:fillRef>
            <a:effectRef idx="0">
              <a:schemeClr val="accent3"/>
            </a:effectRef>
            <a:fontRef idx="minor">
              <a:schemeClr val="dk1"/>
            </a:fontRef>
          </p:style>
          <p:txBody>
            <a:bodyPr lIns="121920" tIns="60960" rIns="121920" bIns="60960" rtlCol="0" anchor="ctr"/>
            <a:lstStyle/>
            <a:p>
              <a:pPr algn="ctr"/>
              <a:r>
                <a:rPr lang="en-US" sz="1200">
                  <a:solidFill>
                    <a:schemeClr val="tx1"/>
                  </a:solidFill>
                  <a:latin typeface="Roboto" panose="02000000000000000000" pitchFamily="2" charset="0"/>
                  <a:ea typeface="Roboto" panose="02000000000000000000" pitchFamily="2" charset="0"/>
                  <a:cs typeface="Arial"/>
                </a:rPr>
                <a:t>Risks</a:t>
              </a:r>
            </a:p>
          </p:txBody>
        </p:sp>
      </p:grpSp>
      <p:sp>
        <p:nvSpPr>
          <p:cNvPr id="29" name="Arrow: Pentagon 8">
            <a:extLst>
              <a:ext uri="{FF2B5EF4-FFF2-40B4-BE49-F238E27FC236}">
                <a16:creationId xmlns:a16="http://schemas.microsoft.com/office/drawing/2014/main" id="{EC83AF86-413D-48F7-8287-3AE50B491D2B}"/>
              </a:ext>
            </a:extLst>
          </p:cNvPr>
          <p:cNvSpPr/>
          <p:nvPr/>
        </p:nvSpPr>
        <p:spPr>
          <a:xfrm>
            <a:off x="7427496" y="3523794"/>
            <a:ext cx="3438306" cy="330573"/>
          </a:xfrm>
          <a:prstGeom prst="homePlate">
            <a:avLst/>
          </a:prstGeom>
          <a:solidFill>
            <a:srgbClr val="5F7D95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defTabSz="685800"/>
            <a:r>
              <a:rPr lang="en-US" sz="1600" kern="1200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Partners</a:t>
            </a:r>
            <a:endParaRPr lang="en-US" sz="1600" dirty="0">
              <a:solidFill>
                <a:schemeClr val="bg1"/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01620475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ubtitle 7">
            <a:extLst>
              <a:ext uri="{FF2B5EF4-FFF2-40B4-BE49-F238E27FC236}">
                <a16:creationId xmlns:a16="http://schemas.microsoft.com/office/drawing/2014/main" id="{0665D8E4-8FBD-714F-A481-B349FD1121B5}"/>
              </a:ext>
            </a:extLst>
          </p:cNvPr>
          <p:cNvSpPr>
            <a:spLocks noGrp="1"/>
          </p:cNvSpPr>
          <p:nvPr>
            <p:ph type="subTitle" idx="7"/>
          </p:nvPr>
        </p:nvSpPr>
        <p:spPr>
          <a:xfrm>
            <a:off x="6271554" y="1697333"/>
            <a:ext cx="3596400" cy="583200"/>
          </a:xfrm>
        </p:spPr>
        <p:txBody>
          <a:bodyPr/>
          <a:lstStyle/>
          <a:p>
            <a:pPr algn="l"/>
            <a:r>
              <a:rPr lang="en-US"/>
              <a:t>Timeline</a:t>
            </a:r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8CF02DCA-ED60-E742-9ACC-2F13A059BA2B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41F6FF3-F43A-6246-B559-B57933611B21}" type="slidenum">
              <a:rPr lang="en-US" smtClean="0"/>
              <a:t>38</a:t>
            </a:fld>
            <a:endParaRPr lang="en-US"/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5089A970-A644-C74A-90DF-30F27238A2C8}"/>
              </a:ext>
            </a:extLst>
          </p:cNvPr>
          <p:cNvSpPr txBox="1">
            <a:spLocks/>
          </p:cNvSpPr>
          <p:nvPr/>
        </p:nvSpPr>
        <p:spPr>
          <a:xfrm>
            <a:off x="1060400" y="517533"/>
            <a:ext cx="10071200" cy="763600"/>
          </a:xfrm>
          <a:prstGeom prst="rect">
            <a:avLst/>
          </a:prstGeom>
        </p:spPr>
        <p:txBody>
          <a:bodyPr lIns="91440" tIns="45720" rIns="91440" bIns="45720" anchor="t"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/>
            <a:r>
              <a:rPr lang="en-US" sz="3700" b="1" dirty="0">
                <a:solidFill>
                  <a:schemeClr val="tx1"/>
                </a:solidFill>
                <a:latin typeface="Roboto"/>
                <a:ea typeface="Roboto"/>
              </a:rPr>
              <a:t>E</a:t>
            </a:r>
            <a:r>
              <a:rPr lang="en-US" sz="3700" dirty="0">
                <a:solidFill>
                  <a:schemeClr val="accent5"/>
                </a:solidFill>
                <a:latin typeface="Roboto"/>
                <a:ea typeface="Roboto"/>
              </a:rPr>
              <a:t> </a:t>
            </a:r>
            <a:r>
              <a:rPr lang="en-US" sz="3700" b="1" dirty="0">
                <a:solidFill>
                  <a:srgbClr val="1B3440"/>
                </a:solidFill>
                <a:latin typeface="Roboto"/>
                <a:ea typeface="Roboto"/>
              </a:rPr>
              <a:t>– </a:t>
            </a:r>
            <a:r>
              <a:rPr lang="en-US" sz="3700" b="1" dirty="0">
                <a:solidFill>
                  <a:schemeClr val="accent5"/>
                </a:solidFill>
                <a:latin typeface="Roboto"/>
                <a:ea typeface="Roboto"/>
              </a:rPr>
              <a:t>Accelerate</a:t>
            </a:r>
            <a:r>
              <a:rPr lang="en-US" sz="3700" b="1" dirty="0">
                <a:solidFill>
                  <a:srgbClr val="5F7D95"/>
                </a:solidFill>
                <a:latin typeface="Roboto"/>
                <a:ea typeface="Roboto"/>
              </a:rPr>
              <a:t> </a:t>
            </a:r>
            <a:r>
              <a:rPr lang="en-US" sz="3700" b="1" dirty="0">
                <a:solidFill>
                  <a:srgbClr val="1B3440"/>
                </a:solidFill>
                <a:latin typeface="Roboto"/>
                <a:ea typeface="Roboto"/>
              </a:rPr>
              <a:t>– T</a:t>
            </a:r>
          </a:p>
        </p:txBody>
      </p:sp>
      <p:sp>
        <p:nvSpPr>
          <p:cNvPr id="15" name="Arrow: Pentagon 5">
            <a:extLst>
              <a:ext uri="{FF2B5EF4-FFF2-40B4-BE49-F238E27FC236}">
                <a16:creationId xmlns:a16="http://schemas.microsoft.com/office/drawing/2014/main" id="{55D2D5FC-4F5F-2C4C-B12F-34441D12E99B}"/>
              </a:ext>
            </a:extLst>
          </p:cNvPr>
          <p:cNvSpPr/>
          <p:nvPr/>
        </p:nvSpPr>
        <p:spPr>
          <a:xfrm>
            <a:off x="6559329" y="2244621"/>
            <a:ext cx="4326504" cy="365124"/>
          </a:xfrm>
          <a:prstGeom prst="homePlate">
            <a:avLst/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defTabSz="685800"/>
            <a:r>
              <a:rPr lang="en-US" sz="1600" kern="1200" dirty="0">
                <a:latin typeface="Roboto" panose="02000000000000000000" pitchFamily="2" charset="0"/>
                <a:ea typeface="Roboto" panose="02000000000000000000" pitchFamily="2" charset="0"/>
              </a:rPr>
              <a:t>Establish (0-3 months) </a:t>
            </a:r>
            <a:endParaRPr lang="en-US" sz="1600" dirty="0"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16" name="Arrow: Pentagon 6">
            <a:extLst>
              <a:ext uri="{FF2B5EF4-FFF2-40B4-BE49-F238E27FC236}">
                <a16:creationId xmlns:a16="http://schemas.microsoft.com/office/drawing/2014/main" id="{2AF5DF24-12B7-2A4B-A380-3831A98B3035}"/>
              </a:ext>
            </a:extLst>
          </p:cNvPr>
          <p:cNvSpPr/>
          <p:nvPr/>
        </p:nvSpPr>
        <p:spPr>
          <a:xfrm>
            <a:off x="6866021" y="3161348"/>
            <a:ext cx="4019812" cy="365123"/>
          </a:xfrm>
          <a:prstGeom prst="homePlate">
            <a:avLst/>
          </a:prstGeom>
          <a:solidFill>
            <a:srgbClr val="5F7D95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defTabSz="685800"/>
            <a:r>
              <a:rPr lang="en-US" sz="1600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Soft Launch</a:t>
            </a:r>
          </a:p>
        </p:txBody>
      </p:sp>
      <p:sp>
        <p:nvSpPr>
          <p:cNvPr id="17" name="Arrow: Pentagon 7">
            <a:extLst>
              <a:ext uri="{FF2B5EF4-FFF2-40B4-BE49-F238E27FC236}">
                <a16:creationId xmlns:a16="http://schemas.microsoft.com/office/drawing/2014/main" id="{D992FF77-26D9-E24A-B66E-2D2039E9EC15}"/>
              </a:ext>
            </a:extLst>
          </p:cNvPr>
          <p:cNvSpPr/>
          <p:nvPr/>
        </p:nvSpPr>
        <p:spPr>
          <a:xfrm>
            <a:off x="6866021" y="3599436"/>
            <a:ext cx="4019812" cy="354827"/>
          </a:xfrm>
          <a:prstGeom prst="homePlate">
            <a:avLst/>
          </a:prstGeom>
          <a:solidFill>
            <a:srgbClr val="5F7D95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defTabSz="685800"/>
            <a:r>
              <a:rPr lang="en-US" sz="1600" kern="1200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Consumer Adoption</a:t>
            </a:r>
            <a:endParaRPr lang="en-US" sz="1600" dirty="0">
              <a:solidFill>
                <a:schemeClr val="bg1"/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19" name="Arrow: Pentagon 9">
            <a:extLst>
              <a:ext uri="{FF2B5EF4-FFF2-40B4-BE49-F238E27FC236}">
                <a16:creationId xmlns:a16="http://schemas.microsoft.com/office/drawing/2014/main" id="{B1307E99-9603-634A-A30D-F2BF6CABFD33}"/>
              </a:ext>
            </a:extLst>
          </p:cNvPr>
          <p:cNvSpPr/>
          <p:nvPr/>
        </p:nvSpPr>
        <p:spPr>
          <a:xfrm>
            <a:off x="6559329" y="2703557"/>
            <a:ext cx="4327063" cy="365124"/>
          </a:xfrm>
          <a:prstGeom prst="homePlate">
            <a:avLst/>
          </a:prstGeom>
          <a:solidFill>
            <a:srgbClr val="193441"/>
          </a:solidFill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defTabSz="685800"/>
            <a:r>
              <a:rPr lang="en-US" sz="1600" dirty="0">
                <a:latin typeface="Roboto" panose="02000000000000000000" pitchFamily="2" charset="0"/>
                <a:ea typeface="Roboto" panose="02000000000000000000" pitchFamily="2" charset="0"/>
              </a:rPr>
              <a:t>Accelerate (3-6 months)</a:t>
            </a:r>
          </a:p>
        </p:txBody>
      </p:sp>
      <p:sp>
        <p:nvSpPr>
          <p:cNvPr id="20" name="Arrow: Pentagon 10">
            <a:extLst>
              <a:ext uri="{FF2B5EF4-FFF2-40B4-BE49-F238E27FC236}">
                <a16:creationId xmlns:a16="http://schemas.microsoft.com/office/drawing/2014/main" id="{3FFDE0EB-7856-604A-B981-DE390FCF290F}"/>
              </a:ext>
            </a:extLst>
          </p:cNvPr>
          <p:cNvSpPr/>
          <p:nvPr/>
        </p:nvSpPr>
        <p:spPr>
          <a:xfrm>
            <a:off x="6559328" y="4063371"/>
            <a:ext cx="4429947" cy="354827"/>
          </a:xfrm>
          <a:prstGeom prst="homePlate">
            <a:avLst/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defTabSz="685800"/>
            <a:r>
              <a:rPr lang="en-US" sz="1600" dirty="0">
                <a:latin typeface="Roboto" panose="02000000000000000000" pitchFamily="2" charset="0"/>
                <a:ea typeface="Roboto" panose="02000000000000000000" pitchFamily="2" charset="0"/>
              </a:rPr>
              <a:t>Transform (6 months +)</a:t>
            </a:r>
          </a:p>
        </p:txBody>
      </p:sp>
      <p:grpSp>
        <p:nvGrpSpPr>
          <p:cNvPr id="21" name="Group 20">
            <a:extLst>
              <a:ext uri="{FF2B5EF4-FFF2-40B4-BE49-F238E27FC236}">
                <a16:creationId xmlns:a16="http://schemas.microsoft.com/office/drawing/2014/main" id="{8670921F-5C35-4F40-A853-669EE69C2E73}"/>
              </a:ext>
            </a:extLst>
          </p:cNvPr>
          <p:cNvGrpSpPr/>
          <p:nvPr/>
        </p:nvGrpSpPr>
        <p:grpSpPr>
          <a:xfrm>
            <a:off x="348695" y="6382430"/>
            <a:ext cx="10603050" cy="291710"/>
            <a:chOff x="348695" y="6382430"/>
            <a:chExt cx="10603050" cy="291710"/>
          </a:xfrm>
        </p:grpSpPr>
        <p:sp>
          <p:nvSpPr>
            <p:cNvPr id="22" name="Rectangle: Rounded Corners 3">
              <a:extLst>
                <a:ext uri="{FF2B5EF4-FFF2-40B4-BE49-F238E27FC236}">
                  <a16:creationId xmlns:a16="http://schemas.microsoft.com/office/drawing/2014/main" id="{E39316B5-2594-604D-9A71-E38E0490CF31}"/>
                </a:ext>
              </a:extLst>
            </p:cNvPr>
            <p:cNvSpPr/>
            <p:nvPr/>
          </p:nvSpPr>
          <p:spPr>
            <a:xfrm>
              <a:off x="348695" y="6382430"/>
              <a:ext cx="1356826" cy="291710"/>
            </a:xfrm>
            <a:prstGeom prst="roundRect">
              <a:avLst/>
            </a:prstGeom>
            <a:ln/>
          </p:spPr>
          <p:style>
            <a:lnRef idx="2">
              <a:schemeClr val="accent3"/>
            </a:lnRef>
            <a:fillRef idx="1">
              <a:schemeClr val="lt1"/>
            </a:fillRef>
            <a:effectRef idx="0">
              <a:schemeClr val="accent3"/>
            </a:effectRef>
            <a:fontRef idx="minor">
              <a:schemeClr val="dk1"/>
            </a:fontRef>
          </p:style>
          <p:txBody>
            <a:bodyPr lIns="121920" tIns="60960" rIns="121920" bIns="60960" rtlCol="0" anchor="ctr"/>
            <a:lstStyle/>
            <a:p>
              <a:pPr algn="ctr"/>
              <a:r>
                <a:rPr lang="en-US" sz="1200">
                  <a:latin typeface="Roboto" panose="02000000000000000000" pitchFamily="2" charset="0"/>
                  <a:ea typeface="Roboto" panose="02000000000000000000" pitchFamily="2" charset="0"/>
                  <a:cs typeface="Arial"/>
                </a:rPr>
                <a:t>Introduction</a:t>
              </a:r>
            </a:p>
          </p:txBody>
        </p:sp>
        <p:sp>
          <p:nvSpPr>
            <p:cNvPr id="23" name="Rectangle: Rounded Corners 27">
              <a:extLst>
                <a:ext uri="{FF2B5EF4-FFF2-40B4-BE49-F238E27FC236}">
                  <a16:creationId xmlns:a16="http://schemas.microsoft.com/office/drawing/2014/main" id="{AD861971-8B80-E045-BF08-EFDE8B0C9FA4}"/>
                </a:ext>
              </a:extLst>
            </p:cNvPr>
            <p:cNvSpPr/>
            <p:nvPr/>
          </p:nvSpPr>
          <p:spPr>
            <a:xfrm>
              <a:off x="1889732" y="6382430"/>
              <a:ext cx="1356826" cy="291710"/>
            </a:xfrm>
            <a:prstGeom prst="roundRect">
              <a:avLst/>
            </a:prstGeom>
            <a:ln/>
          </p:spPr>
          <p:style>
            <a:lnRef idx="2">
              <a:schemeClr val="accent3"/>
            </a:lnRef>
            <a:fillRef idx="1">
              <a:schemeClr val="lt1"/>
            </a:fillRef>
            <a:effectRef idx="0">
              <a:schemeClr val="accent3"/>
            </a:effectRef>
            <a:fontRef idx="minor">
              <a:schemeClr val="dk1"/>
            </a:fontRef>
          </p:style>
          <p:txBody>
            <a:bodyPr lIns="121920" tIns="60960" rIns="121920" bIns="60960" rtlCol="0" anchor="ctr"/>
            <a:lstStyle/>
            <a:p>
              <a:pPr algn="ctr"/>
              <a:r>
                <a:rPr lang="en-US" sz="1200">
                  <a:solidFill>
                    <a:schemeClr val="tx1"/>
                  </a:solidFill>
                  <a:latin typeface="Roboto" panose="02000000000000000000" pitchFamily="2" charset="0"/>
                  <a:ea typeface="Roboto" panose="02000000000000000000" pitchFamily="2" charset="0"/>
                  <a:cs typeface="Arial"/>
                </a:rPr>
                <a:t>Key Issues</a:t>
              </a:r>
            </a:p>
          </p:txBody>
        </p:sp>
        <p:sp>
          <p:nvSpPr>
            <p:cNvPr id="24" name="Rectangle: Rounded Corners 28">
              <a:extLst>
                <a:ext uri="{FF2B5EF4-FFF2-40B4-BE49-F238E27FC236}">
                  <a16:creationId xmlns:a16="http://schemas.microsoft.com/office/drawing/2014/main" id="{C6D4D4D5-8F9E-B045-91F7-25515E0DC576}"/>
                </a:ext>
              </a:extLst>
            </p:cNvPr>
            <p:cNvSpPr/>
            <p:nvPr/>
          </p:nvSpPr>
          <p:spPr>
            <a:xfrm>
              <a:off x="3430769" y="6382430"/>
              <a:ext cx="1356826" cy="291710"/>
            </a:xfrm>
            <a:prstGeom prst="roundRect">
              <a:avLst/>
            </a:prstGeom>
            <a:ln/>
          </p:spPr>
          <p:style>
            <a:lnRef idx="2">
              <a:schemeClr val="accent3"/>
            </a:lnRef>
            <a:fillRef idx="1">
              <a:schemeClr val="lt1"/>
            </a:fillRef>
            <a:effectRef idx="0">
              <a:schemeClr val="accent3"/>
            </a:effectRef>
            <a:fontRef idx="minor">
              <a:schemeClr val="dk1"/>
            </a:fontRef>
          </p:style>
          <p:txBody>
            <a:bodyPr lIns="121920" tIns="60960" rIns="121920" bIns="60960" rtlCol="0" anchor="ctr"/>
            <a:lstStyle/>
            <a:p>
              <a:pPr algn="ctr"/>
              <a:r>
                <a:rPr lang="en-US" sz="1200">
                  <a:solidFill>
                    <a:schemeClr val="tx1"/>
                  </a:solidFill>
                  <a:latin typeface="Roboto" panose="02000000000000000000" pitchFamily="2" charset="0"/>
                  <a:ea typeface="Roboto" panose="02000000000000000000" pitchFamily="2" charset="0"/>
                  <a:cs typeface="Arial"/>
                </a:rPr>
                <a:t>Analysis</a:t>
              </a:r>
            </a:p>
          </p:txBody>
        </p:sp>
        <p:sp>
          <p:nvSpPr>
            <p:cNvPr id="25" name="Rectangle: Rounded Corners 29">
              <a:extLst>
                <a:ext uri="{FF2B5EF4-FFF2-40B4-BE49-F238E27FC236}">
                  <a16:creationId xmlns:a16="http://schemas.microsoft.com/office/drawing/2014/main" id="{FBADB889-EC3F-B24B-A976-10CD5E0DED32}"/>
                </a:ext>
              </a:extLst>
            </p:cNvPr>
            <p:cNvSpPr/>
            <p:nvPr/>
          </p:nvSpPr>
          <p:spPr>
            <a:xfrm>
              <a:off x="6512843" y="6382430"/>
              <a:ext cx="1356826" cy="291710"/>
            </a:xfrm>
            <a:prstGeom prst="roundRect">
              <a:avLst/>
            </a:prstGeom>
            <a:ln/>
          </p:spPr>
          <p:style>
            <a:lnRef idx="2">
              <a:schemeClr val="accent3"/>
            </a:lnRef>
            <a:fillRef idx="1">
              <a:schemeClr val="lt1"/>
            </a:fillRef>
            <a:effectRef idx="0">
              <a:schemeClr val="accent3"/>
            </a:effectRef>
            <a:fontRef idx="minor">
              <a:schemeClr val="dk1"/>
            </a:fontRef>
          </p:style>
          <p:txBody>
            <a:bodyPr lIns="121920" tIns="60960" rIns="121920" bIns="60960" rtlCol="0" anchor="ctr"/>
            <a:lstStyle/>
            <a:p>
              <a:pPr algn="ctr"/>
              <a:r>
                <a:rPr lang="en-US" sz="1200">
                  <a:solidFill>
                    <a:schemeClr val="tx1"/>
                  </a:solidFill>
                  <a:latin typeface="Roboto" panose="02000000000000000000" pitchFamily="2" charset="0"/>
                  <a:ea typeface="Roboto" panose="02000000000000000000" pitchFamily="2" charset="0"/>
                  <a:cs typeface="Arial"/>
                </a:rPr>
                <a:t>Solution</a:t>
              </a:r>
            </a:p>
          </p:txBody>
        </p:sp>
        <p:sp>
          <p:nvSpPr>
            <p:cNvPr id="26" name="Rectangle: Rounded Corners 30">
              <a:extLst>
                <a:ext uri="{FF2B5EF4-FFF2-40B4-BE49-F238E27FC236}">
                  <a16:creationId xmlns:a16="http://schemas.microsoft.com/office/drawing/2014/main" id="{0EBF9107-687C-2444-99AC-1BBAD3088B21}"/>
                </a:ext>
              </a:extLst>
            </p:cNvPr>
            <p:cNvSpPr/>
            <p:nvPr/>
          </p:nvSpPr>
          <p:spPr>
            <a:xfrm>
              <a:off x="8053880" y="6382430"/>
              <a:ext cx="1356826" cy="291710"/>
            </a:xfrm>
            <a:prstGeom prst="roundRect">
              <a:avLst/>
            </a:prstGeom>
            <a:ln/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lIns="121920" tIns="60960" rIns="121920" bIns="60960" rtlCol="0" anchor="ctr"/>
            <a:lstStyle/>
            <a:p>
              <a:pPr algn="ctr"/>
              <a:r>
                <a:rPr lang="en-US" sz="1200">
                  <a:solidFill>
                    <a:schemeClr val="bg1"/>
                  </a:solidFill>
                  <a:latin typeface="Roboto" panose="02000000000000000000" pitchFamily="2" charset="0"/>
                  <a:ea typeface="Roboto" panose="02000000000000000000" pitchFamily="2" charset="0"/>
                  <a:cs typeface="Arial"/>
                </a:rPr>
                <a:t>Implementation</a:t>
              </a:r>
            </a:p>
          </p:txBody>
        </p:sp>
        <p:sp>
          <p:nvSpPr>
            <p:cNvPr id="27" name="Rectangle: Rounded Corners 29">
              <a:extLst>
                <a:ext uri="{FF2B5EF4-FFF2-40B4-BE49-F238E27FC236}">
                  <a16:creationId xmlns:a16="http://schemas.microsoft.com/office/drawing/2014/main" id="{A9F0AB14-E1D8-7247-8989-08802F20195D}"/>
                </a:ext>
              </a:extLst>
            </p:cNvPr>
            <p:cNvSpPr/>
            <p:nvPr/>
          </p:nvSpPr>
          <p:spPr>
            <a:xfrm>
              <a:off x="4971806" y="6382430"/>
              <a:ext cx="1356826" cy="291710"/>
            </a:xfrm>
            <a:prstGeom prst="roundRect">
              <a:avLst/>
            </a:prstGeom>
            <a:ln/>
          </p:spPr>
          <p:style>
            <a:lnRef idx="2">
              <a:schemeClr val="accent3"/>
            </a:lnRef>
            <a:fillRef idx="1">
              <a:schemeClr val="lt1"/>
            </a:fillRef>
            <a:effectRef idx="0">
              <a:schemeClr val="accent3"/>
            </a:effectRef>
            <a:fontRef idx="minor">
              <a:schemeClr val="dk1"/>
            </a:fontRef>
          </p:style>
          <p:txBody>
            <a:bodyPr lIns="121920" tIns="60960" rIns="121920" bIns="60960" rtlCol="0" anchor="ctr"/>
            <a:lstStyle/>
            <a:p>
              <a:pPr algn="ctr"/>
              <a:r>
                <a:rPr lang="en-US" sz="1200">
                  <a:solidFill>
                    <a:schemeClr val="tx1"/>
                  </a:solidFill>
                  <a:latin typeface="Roboto" panose="02000000000000000000" pitchFamily="2" charset="0"/>
                  <a:ea typeface="Roboto" panose="02000000000000000000" pitchFamily="2" charset="0"/>
                  <a:cs typeface="Arial"/>
                </a:rPr>
                <a:t>Opportunities</a:t>
              </a:r>
            </a:p>
          </p:txBody>
        </p:sp>
        <p:sp>
          <p:nvSpPr>
            <p:cNvPr id="28" name="Rectangle: Rounded Corners 29">
              <a:extLst>
                <a:ext uri="{FF2B5EF4-FFF2-40B4-BE49-F238E27FC236}">
                  <a16:creationId xmlns:a16="http://schemas.microsoft.com/office/drawing/2014/main" id="{F98E3FA0-41A5-BA45-947C-C0ADE969952E}"/>
                </a:ext>
              </a:extLst>
            </p:cNvPr>
            <p:cNvSpPr/>
            <p:nvPr/>
          </p:nvSpPr>
          <p:spPr>
            <a:xfrm>
              <a:off x="9594919" y="6382430"/>
              <a:ext cx="1356826" cy="291710"/>
            </a:xfrm>
            <a:prstGeom prst="roundRect">
              <a:avLst/>
            </a:prstGeom>
            <a:ln/>
          </p:spPr>
          <p:style>
            <a:lnRef idx="2">
              <a:schemeClr val="accent3"/>
            </a:lnRef>
            <a:fillRef idx="1">
              <a:schemeClr val="lt1"/>
            </a:fillRef>
            <a:effectRef idx="0">
              <a:schemeClr val="accent3"/>
            </a:effectRef>
            <a:fontRef idx="minor">
              <a:schemeClr val="dk1"/>
            </a:fontRef>
          </p:style>
          <p:txBody>
            <a:bodyPr lIns="121920" tIns="60960" rIns="121920" bIns="60960" rtlCol="0" anchor="ctr"/>
            <a:lstStyle/>
            <a:p>
              <a:pPr algn="ctr"/>
              <a:r>
                <a:rPr lang="en-US" sz="1200">
                  <a:solidFill>
                    <a:schemeClr val="tx1"/>
                  </a:solidFill>
                  <a:latin typeface="Roboto" panose="02000000000000000000" pitchFamily="2" charset="0"/>
                  <a:ea typeface="Roboto" panose="02000000000000000000" pitchFamily="2" charset="0"/>
                  <a:cs typeface="Arial"/>
                </a:rPr>
                <a:t>Risks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329139872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itle 1">
            <a:extLst>
              <a:ext uri="{FF2B5EF4-FFF2-40B4-BE49-F238E27FC236}">
                <a16:creationId xmlns:a16="http://schemas.microsoft.com/office/drawing/2014/main" id="{614C15DA-BFB5-5A44-8465-9601D241EB1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39914" y="2056576"/>
            <a:ext cx="5192758" cy="1121200"/>
          </a:xfrm>
        </p:spPr>
        <p:txBody>
          <a:bodyPr/>
          <a:lstStyle/>
          <a:p>
            <a:pPr marL="285750" indent="-285750" algn="l">
              <a:buClr>
                <a:schemeClr val="accent2">
                  <a:lumMod val="50000"/>
                  <a:lumOff val="50000"/>
                </a:schemeClr>
              </a:buClr>
              <a:buFont typeface="Arial" panose="020B0604020202020204" pitchFamily="34" charset="0"/>
              <a:buChar char="•"/>
            </a:pPr>
            <a:r>
              <a:rPr lang="en-CA" dirty="0">
                <a:solidFill>
                  <a:schemeClr val="tx2">
                    <a:lumMod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Soft Launch</a:t>
            </a:r>
          </a:p>
          <a:p>
            <a:pPr marL="742950" lvl="1" indent="-285750" algn="l">
              <a:buClr>
                <a:schemeClr val="accent2">
                  <a:lumMod val="50000"/>
                  <a:lumOff val="50000"/>
                </a:schemeClr>
              </a:buClr>
              <a:buFont typeface="Arial" panose="020B0604020202020204" pitchFamily="34" charset="0"/>
              <a:buChar char="•"/>
            </a:pPr>
            <a:r>
              <a:rPr lang="en-CA" dirty="0">
                <a:solidFill>
                  <a:schemeClr val="tx2">
                    <a:lumMod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Celebrity chefs post 5 Insta-Recipes for 1 week, each with a different sponsored product</a:t>
            </a:r>
          </a:p>
          <a:p>
            <a:pPr marL="742950" lvl="1" indent="-285750" algn="l">
              <a:buClr>
                <a:schemeClr val="accent2">
                  <a:lumMod val="50000"/>
                  <a:lumOff val="50000"/>
                </a:schemeClr>
              </a:buClr>
              <a:buFont typeface="Arial" panose="020B0604020202020204" pitchFamily="34" charset="0"/>
              <a:buChar char="•"/>
            </a:pPr>
            <a:r>
              <a:rPr lang="en-CA" dirty="0">
                <a:solidFill>
                  <a:schemeClr val="tx2">
                    <a:lumMod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Accessible on social media platforms, YouTube, and Instacart’s website</a:t>
            </a:r>
          </a:p>
          <a:p>
            <a:pPr marL="742950" lvl="1" indent="-285750" algn="l">
              <a:buClr>
                <a:schemeClr val="accent2">
                  <a:lumMod val="50000"/>
                  <a:lumOff val="50000"/>
                </a:schemeClr>
              </a:buClr>
              <a:buFont typeface="Arial" panose="020B0604020202020204" pitchFamily="34" charset="0"/>
              <a:buChar char="•"/>
            </a:pPr>
            <a:r>
              <a:rPr lang="en-CA" dirty="0">
                <a:solidFill>
                  <a:schemeClr val="tx2">
                    <a:lumMod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Ability for direct recipe purchasing</a:t>
            </a:r>
            <a:endParaRPr lang="en-US" dirty="0"/>
          </a:p>
          <a:p>
            <a:pPr algn="l"/>
            <a:endParaRPr lang="en-US" dirty="0"/>
          </a:p>
        </p:txBody>
      </p:sp>
      <p:sp>
        <p:nvSpPr>
          <p:cNvPr id="6" name="Subtitle 5">
            <a:extLst>
              <a:ext uri="{FF2B5EF4-FFF2-40B4-BE49-F238E27FC236}">
                <a16:creationId xmlns:a16="http://schemas.microsoft.com/office/drawing/2014/main" id="{6428598F-5115-D748-8EF9-E35EEE5188A3}"/>
              </a:ext>
            </a:extLst>
          </p:cNvPr>
          <p:cNvSpPr>
            <a:spLocks noGrp="1"/>
          </p:cNvSpPr>
          <p:nvPr>
            <p:ph type="subTitle" idx="5"/>
          </p:nvPr>
        </p:nvSpPr>
        <p:spPr>
          <a:xfrm>
            <a:off x="617361" y="1645568"/>
            <a:ext cx="3596400" cy="583200"/>
          </a:xfrm>
        </p:spPr>
        <p:txBody>
          <a:bodyPr/>
          <a:lstStyle/>
          <a:p>
            <a:r>
              <a:rPr lang="en-US" sz="1850"/>
              <a:t>Key Activities</a:t>
            </a:r>
            <a:endParaRPr lang="en-US"/>
          </a:p>
        </p:txBody>
      </p:sp>
      <p:sp>
        <p:nvSpPr>
          <p:cNvPr id="8" name="Subtitle 7">
            <a:extLst>
              <a:ext uri="{FF2B5EF4-FFF2-40B4-BE49-F238E27FC236}">
                <a16:creationId xmlns:a16="http://schemas.microsoft.com/office/drawing/2014/main" id="{0665D8E4-8FBD-714F-A481-B349FD1121B5}"/>
              </a:ext>
            </a:extLst>
          </p:cNvPr>
          <p:cNvSpPr>
            <a:spLocks noGrp="1"/>
          </p:cNvSpPr>
          <p:nvPr>
            <p:ph type="subTitle" idx="7"/>
          </p:nvPr>
        </p:nvSpPr>
        <p:spPr>
          <a:xfrm>
            <a:off x="6271554" y="1697333"/>
            <a:ext cx="3596400" cy="583200"/>
          </a:xfrm>
        </p:spPr>
        <p:txBody>
          <a:bodyPr/>
          <a:lstStyle/>
          <a:p>
            <a:pPr algn="l"/>
            <a:r>
              <a:rPr lang="en-US"/>
              <a:t>Timeline</a:t>
            </a:r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8CF02DCA-ED60-E742-9ACC-2F13A059BA2B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41F6FF3-F43A-6246-B559-B57933611B21}" type="slidenum">
              <a:rPr lang="en-US" smtClean="0"/>
              <a:t>39</a:t>
            </a:fld>
            <a:endParaRPr lang="en-US"/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5089A970-A644-C74A-90DF-30F27238A2C8}"/>
              </a:ext>
            </a:extLst>
          </p:cNvPr>
          <p:cNvSpPr txBox="1">
            <a:spLocks/>
          </p:cNvSpPr>
          <p:nvPr/>
        </p:nvSpPr>
        <p:spPr>
          <a:xfrm>
            <a:off x="1060400" y="517533"/>
            <a:ext cx="10071200" cy="763600"/>
          </a:xfrm>
          <a:prstGeom prst="rect">
            <a:avLst/>
          </a:prstGeom>
        </p:spPr>
        <p:txBody>
          <a:bodyPr lIns="91440" tIns="45720" rIns="91440" bIns="45720" anchor="t"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/>
            <a:r>
              <a:rPr lang="en-US" sz="3700" b="1" dirty="0">
                <a:solidFill>
                  <a:schemeClr val="tx1"/>
                </a:solidFill>
                <a:latin typeface="Roboto"/>
                <a:ea typeface="Roboto"/>
              </a:rPr>
              <a:t>E</a:t>
            </a:r>
            <a:r>
              <a:rPr lang="en-US" sz="3700" dirty="0">
                <a:solidFill>
                  <a:schemeClr val="accent5"/>
                </a:solidFill>
                <a:latin typeface="Roboto"/>
                <a:ea typeface="Roboto"/>
              </a:rPr>
              <a:t> </a:t>
            </a:r>
            <a:r>
              <a:rPr lang="en-US" sz="3700" b="1" dirty="0">
                <a:solidFill>
                  <a:srgbClr val="1B3440"/>
                </a:solidFill>
                <a:latin typeface="Roboto"/>
                <a:ea typeface="Roboto"/>
              </a:rPr>
              <a:t>– </a:t>
            </a:r>
            <a:r>
              <a:rPr lang="en-US" sz="3700" b="1" dirty="0">
                <a:solidFill>
                  <a:schemeClr val="accent5"/>
                </a:solidFill>
                <a:latin typeface="Roboto"/>
                <a:ea typeface="Roboto"/>
              </a:rPr>
              <a:t>Accelerate</a:t>
            </a:r>
            <a:r>
              <a:rPr lang="en-US" sz="3700" b="1" dirty="0">
                <a:solidFill>
                  <a:srgbClr val="5F7D95"/>
                </a:solidFill>
                <a:latin typeface="Roboto"/>
                <a:ea typeface="Roboto"/>
              </a:rPr>
              <a:t> </a:t>
            </a:r>
            <a:r>
              <a:rPr lang="en-US" sz="3700" b="1" dirty="0">
                <a:solidFill>
                  <a:srgbClr val="1B3440"/>
                </a:solidFill>
                <a:latin typeface="Roboto"/>
                <a:ea typeface="Roboto"/>
              </a:rPr>
              <a:t>– T</a:t>
            </a:r>
          </a:p>
        </p:txBody>
      </p:sp>
      <p:sp>
        <p:nvSpPr>
          <p:cNvPr id="15" name="Arrow: Pentagon 5">
            <a:extLst>
              <a:ext uri="{FF2B5EF4-FFF2-40B4-BE49-F238E27FC236}">
                <a16:creationId xmlns:a16="http://schemas.microsoft.com/office/drawing/2014/main" id="{55D2D5FC-4F5F-2C4C-B12F-34441D12E99B}"/>
              </a:ext>
            </a:extLst>
          </p:cNvPr>
          <p:cNvSpPr/>
          <p:nvPr/>
        </p:nvSpPr>
        <p:spPr>
          <a:xfrm>
            <a:off x="6559329" y="2244621"/>
            <a:ext cx="4326504" cy="365124"/>
          </a:xfrm>
          <a:prstGeom prst="homePlate">
            <a:avLst/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defTabSz="685800"/>
            <a:r>
              <a:rPr lang="en-US" sz="1600" kern="1200" dirty="0">
                <a:latin typeface="Roboto" panose="02000000000000000000" pitchFamily="2" charset="0"/>
                <a:ea typeface="Roboto" panose="02000000000000000000" pitchFamily="2" charset="0"/>
              </a:rPr>
              <a:t>Establish (0-3 months) </a:t>
            </a:r>
            <a:endParaRPr lang="en-US" sz="1600" dirty="0"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16" name="Arrow: Pentagon 6">
            <a:extLst>
              <a:ext uri="{FF2B5EF4-FFF2-40B4-BE49-F238E27FC236}">
                <a16:creationId xmlns:a16="http://schemas.microsoft.com/office/drawing/2014/main" id="{2AF5DF24-12B7-2A4B-A380-3831A98B3035}"/>
              </a:ext>
            </a:extLst>
          </p:cNvPr>
          <p:cNvSpPr/>
          <p:nvPr/>
        </p:nvSpPr>
        <p:spPr>
          <a:xfrm>
            <a:off x="6866021" y="3161348"/>
            <a:ext cx="4019812" cy="365123"/>
          </a:xfrm>
          <a:prstGeom prst="homePlate">
            <a:avLst/>
          </a:prstGeom>
          <a:solidFill>
            <a:srgbClr val="5F7D95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defTabSz="685800"/>
            <a:r>
              <a:rPr lang="en-US" sz="1600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Soft Launch</a:t>
            </a:r>
          </a:p>
        </p:txBody>
      </p:sp>
      <p:sp>
        <p:nvSpPr>
          <p:cNvPr id="17" name="Arrow: Pentagon 7">
            <a:extLst>
              <a:ext uri="{FF2B5EF4-FFF2-40B4-BE49-F238E27FC236}">
                <a16:creationId xmlns:a16="http://schemas.microsoft.com/office/drawing/2014/main" id="{D992FF77-26D9-E24A-B66E-2D2039E9EC15}"/>
              </a:ext>
            </a:extLst>
          </p:cNvPr>
          <p:cNvSpPr/>
          <p:nvPr/>
        </p:nvSpPr>
        <p:spPr>
          <a:xfrm>
            <a:off x="6866021" y="3599436"/>
            <a:ext cx="4019812" cy="354827"/>
          </a:xfrm>
          <a:prstGeom prst="homePlate">
            <a:avLst/>
          </a:prstGeom>
          <a:solidFill>
            <a:srgbClr val="5F7D95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defTabSz="685800"/>
            <a:r>
              <a:rPr lang="en-US" sz="1600" kern="1200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Consumer Adoption</a:t>
            </a:r>
            <a:endParaRPr lang="en-US" sz="1600" dirty="0">
              <a:solidFill>
                <a:schemeClr val="bg1"/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19" name="Arrow: Pentagon 9">
            <a:extLst>
              <a:ext uri="{FF2B5EF4-FFF2-40B4-BE49-F238E27FC236}">
                <a16:creationId xmlns:a16="http://schemas.microsoft.com/office/drawing/2014/main" id="{B1307E99-9603-634A-A30D-F2BF6CABFD33}"/>
              </a:ext>
            </a:extLst>
          </p:cNvPr>
          <p:cNvSpPr/>
          <p:nvPr/>
        </p:nvSpPr>
        <p:spPr>
          <a:xfrm>
            <a:off x="6559329" y="2703557"/>
            <a:ext cx="4327063" cy="365124"/>
          </a:xfrm>
          <a:prstGeom prst="homePlate">
            <a:avLst/>
          </a:prstGeom>
          <a:solidFill>
            <a:srgbClr val="193441"/>
          </a:solidFill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defTabSz="685800"/>
            <a:r>
              <a:rPr lang="en-US" sz="1600" dirty="0">
                <a:latin typeface="Roboto" panose="02000000000000000000" pitchFamily="2" charset="0"/>
                <a:ea typeface="Roboto" panose="02000000000000000000" pitchFamily="2" charset="0"/>
              </a:rPr>
              <a:t>Accelerate (3-6 months)</a:t>
            </a:r>
          </a:p>
        </p:txBody>
      </p:sp>
      <p:sp>
        <p:nvSpPr>
          <p:cNvPr id="20" name="Arrow: Pentagon 10">
            <a:extLst>
              <a:ext uri="{FF2B5EF4-FFF2-40B4-BE49-F238E27FC236}">
                <a16:creationId xmlns:a16="http://schemas.microsoft.com/office/drawing/2014/main" id="{3FFDE0EB-7856-604A-B981-DE390FCF290F}"/>
              </a:ext>
            </a:extLst>
          </p:cNvPr>
          <p:cNvSpPr/>
          <p:nvPr/>
        </p:nvSpPr>
        <p:spPr>
          <a:xfrm>
            <a:off x="6559328" y="4063371"/>
            <a:ext cx="4429947" cy="354827"/>
          </a:xfrm>
          <a:prstGeom prst="homePlate">
            <a:avLst/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defTabSz="685800"/>
            <a:r>
              <a:rPr lang="en-US" sz="1600" dirty="0">
                <a:latin typeface="Roboto" panose="02000000000000000000" pitchFamily="2" charset="0"/>
                <a:ea typeface="Roboto" panose="02000000000000000000" pitchFamily="2" charset="0"/>
              </a:rPr>
              <a:t>Transform (6 months +)</a:t>
            </a:r>
          </a:p>
        </p:txBody>
      </p:sp>
      <p:grpSp>
        <p:nvGrpSpPr>
          <p:cNvPr id="21" name="Group 20">
            <a:extLst>
              <a:ext uri="{FF2B5EF4-FFF2-40B4-BE49-F238E27FC236}">
                <a16:creationId xmlns:a16="http://schemas.microsoft.com/office/drawing/2014/main" id="{8670921F-5C35-4F40-A853-669EE69C2E73}"/>
              </a:ext>
            </a:extLst>
          </p:cNvPr>
          <p:cNvGrpSpPr/>
          <p:nvPr/>
        </p:nvGrpSpPr>
        <p:grpSpPr>
          <a:xfrm>
            <a:off x="348695" y="6382430"/>
            <a:ext cx="10603050" cy="291710"/>
            <a:chOff x="348695" y="6382430"/>
            <a:chExt cx="10603050" cy="291710"/>
          </a:xfrm>
        </p:grpSpPr>
        <p:sp>
          <p:nvSpPr>
            <p:cNvPr id="22" name="Rectangle: Rounded Corners 3">
              <a:extLst>
                <a:ext uri="{FF2B5EF4-FFF2-40B4-BE49-F238E27FC236}">
                  <a16:creationId xmlns:a16="http://schemas.microsoft.com/office/drawing/2014/main" id="{E39316B5-2594-604D-9A71-E38E0490CF31}"/>
                </a:ext>
              </a:extLst>
            </p:cNvPr>
            <p:cNvSpPr/>
            <p:nvPr/>
          </p:nvSpPr>
          <p:spPr>
            <a:xfrm>
              <a:off x="348695" y="6382430"/>
              <a:ext cx="1356826" cy="291710"/>
            </a:xfrm>
            <a:prstGeom prst="roundRect">
              <a:avLst/>
            </a:prstGeom>
            <a:ln/>
          </p:spPr>
          <p:style>
            <a:lnRef idx="2">
              <a:schemeClr val="accent3"/>
            </a:lnRef>
            <a:fillRef idx="1">
              <a:schemeClr val="lt1"/>
            </a:fillRef>
            <a:effectRef idx="0">
              <a:schemeClr val="accent3"/>
            </a:effectRef>
            <a:fontRef idx="minor">
              <a:schemeClr val="dk1"/>
            </a:fontRef>
          </p:style>
          <p:txBody>
            <a:bodyPr lIns="121920" tIns="60960" rIns="121920" bIns="60960" rtlCol="0" anchor="ctr"/>
            <a:lstStyle/>
            <a:p>
              <a:pPr algn="ctr"/>
              <a:r>
                <a:rPr lang="en-US" sz="1200">
                  <a:latin typeface="Roboto" panose="02000000000000000000" pitchFamily="2" charset="0"/>
                  <a:ea typeface="Roboto" panose="02000000000000000000" pitchFamily="2" charset="0"/>
                  <a:cs typeface="Arial"/>
                </a:rPr>
                <a:t>Introduction</a:t>
              </a:r>
            </a:p>
          </p:txBody>
        </p:sp>
        <p:sp>
          <p:nvSpPr>
            <p:cNvPr id="23" name="Rectangle: Rounded Corners 27">
              <a:extLst>
                <a:ext uri="{FF2B5EF4-FFF2-40B4-BE49-F238E27FC236}">
                  <a16:creationId xmlns:a16="http://schemas.microsoft.com/office/drawing/2014/main" id="{AD861971-8B80-E045-BF08-EFDE8B0C9FA4}"/>
                </a:ext>
              </a:extLst>
            </p:cNvPr>
            <p:cNvSpPr/>
            <p:nvPr/>
          </p:nvSpPr>
          <p:spPr>
            <a:xfrm>
              <a:off x="1889732" y="6382430"/>
              <a:ext cx="1356826" cy="291710"/>
            </a:xfrm>
            <a:prstGeom prst="roundRect">
              <a:avLst/>
            </a:prstGeom>
            <a:ln/>
          </p:spPr>
          <p:style>
            <a:lnRef idx="2">
              <a:schemeClr val="accent3"/>
            </a:lnRef>
            <a:fillRef idx="1">
              <a:schemeClr val="lt1"/>
            </a:fillRef>
            <a:effectRef idx="0">
              <a:schemeClr val="accent3"/>
            </a:effectRef>
            <a:fontRef idx="minor">
              <a:schemeClr val="dk1"/>
            </a:fontRef>
          </p:style>
          <p:txBody>
            <a:bodyPr lIns="121920" tIns="60960" rIns="121920" bIns="60960" rtlCol="0" anchor="ctr"/>
            <a:lstStyle/>
            <a:p>
              <a:pPr algn="ctr"/>
              <a:r>
                <a:rPr lang="en-US" sz="1200">
                  <a:solidFill>
                    <a:schemeClr val="tx1"/>
                  </a:solidFill>
                  <a:latin typeface="Roboto" panose="02000000000000000000" pitchFamily="2" charset="0"/>
                  <a:ea typeface="Roboto" panose="02000000000000000000" pitchFamily="2" charset="0"/>
                  <a:cs typeface="Arial"/>
                </a:rPr>
                <a:t>Key Issues</a:t>
              </a:r>
            </a:p>
          </p:txBody>
        </p:sp>
        <p:sp>
          <p:nvSpPr>
            <p:cNvPr id="24" name="Rectangle: Rounded Corners 28">
              <a:extLst>
                <a:ext uri="{FF2B5EF4-FFF2-40B4-BE49-F238E27FC236}">
                  <a16:creationId xmlns:a16="http://schemas.microsoft.com/office/drawing/2014/main" id="{C6D4D4D5-8F9E-B045-91F7-25515E0DC576}"/>
                </a:ext>
              </a:extLst>
            </p:cNvPr>
            <p:cNvSpPr/>
            <p:nvPr/>
          </p:nvSpPr>
          <p:spPr>
            <a:xfrm>
              <a:off x="3430769" y="6382430"/>
              <a:ext cx="1356826" cy="291710"/>
            </a:xfrm>
            <a:prstGeom prst="roundRect">
              <a:avLst/>
            </a:prstGeom>
            <a:ln/>
          </p:spPr>
          <p:style>
            <a:lnRef idx="2">
              <a:schemeClr val="accent3"/>
            </a:lnRef>
            <a:fillRef idx="1">
              <a:schemeClr val="lt1"/>
            </a:fillRef>
            <a:effectRef idx="0">
              <a:schemeClr val="accent3"/>
            </a:effectRef>
            <a:fontRef idx="minor">
              <a:schemeClr val="dk1"/>
            </a:fontRef>
          </p:style>
          <p:txBody>
            <a:bodyPr lIns="121920" tIns="60960" rIns="121920" bIns="60960" rtlCol="0" anchor="ctr"/>
            <a:lstStyle/>
            <a:p>
              <a:pPr algn="ctr"/>
              <a:r>
                <a:rPr lang="en-US" sz="1200">
                  <a:solidFill>
                    <a:schemeClr val="tx1"/>
                  </a:solidFill>
                  <a:latin typeface="Roboto" panose="02000000000000000000" pitchFamily="2" charset="0"/>
                  <a:ea typeface="Roboto" panose="02000000000000000000" pitchFamily="2" charset="0"/>
                  <a:cs typeface="Arial"/>
                </a:rPr>
                <a:t>Analysis</a:t>
              </a:r>
            </a:p>
          </p:txBody>
        </p:sp>
        <p:sp>
          <p:nvSpPr>
            <p:cNvPr id="25" name="Rectangle: Rounded Corners 29">
              <a:extLst>
                <a:ext uri="{FF2B5EF4-FFF2-40B4-BE49-F238E27FC236}">
                  <a16:creationId xmlns:a16="http://schemas.microsoft.com/office/drawing/2014/main" id="{FBADB889-EC3F-B24B-A976-10CD5E0DED32}"/>
                </a:ext>
              </a:extLst>
            </p:cNvPr>
            <p:cNvSpPr/>
            <p:nvPr/>
          </p:nvSpPr>
          <p:spPr>
            <a:xfrm>
              <a:off x="6512843" y="6382430"/>
              <a:ext cx="1356826" cy="291710"/>
            </a:xfrm>
            <a:prstGeom prst="roundRect">
              <a:avLst/>
            </a:prstGeom>
            <a:ln/>
          </p:spPr>
          <p:style>
            <a:lnRef idx="2">
              <a:schemeClr val="accent3"/>
            </a:lnRef>
            <a:fillRef idx="1">
              <a:schemeClr val="lt1"/>
            </a:fillRef>
            <a:effectRef idx="0">
              <a:schemeClr val="accent3"/>
            </a:effectRef>
            <a:fontRef idx="minor">
              <a:schemeClr val="dk1"/>
            </a:fontRef>
          </p:style>
          <p:txBody>
            <a:bodyPr lIns="121920" tIns="60960" rIns="121920" bIns="60960" rtlCol="0" anchor="ctr"/>
            <a:lstStyle/>
            <a:p>
              <a:pPr algn="ctr"/>
              <a:r>
                <a:rPr lang="en-US" sz="1200">
                  <a:solidFill>
                    <a:schemeClr val="tx1"/>
                  </a:solidFill>
                  <a:latin typeface="Roboto" panose="02000000000000000000" pitchFamily="2" charset="0"/>
                  <a:ea typeface="Roboto" panose="02000000000000000000" pitchFamily="2" charset="0"/>
                  <a:cs typeface="Arial"/>
                </a:rPr>
                <a:t>Solution</a:t>
              </a:r>
            </a:p>
          </p:txBody>
        </p:sp>
        <p:sp>
          <p:nvSpPr>
            <p:cNvPr id="26" name="Rectangle: Rounded Corners 30">
              <a:extLst>
                <a:ext uri="{FF2B5EF4-FFF2-40B4-BE49-F238E27FC236}">
                  <a16:creationId xmlns:a16="http://schemas.microsoft.com/office/drawing/2014/main" id="{0EBF9107-687C-2444-99AC-1BBAD3088B21}"/>
                </a:ext>
              </a:extLst>
            </p:cNvPr>
            <p:cNvSpPr/>
            <p:nvPr/>
          </p:nvSpPr>
          <p:spPr>
            <a:xfrm>
              <a:off x="8053880" y="6382430"/>
              <a:ext cx="1356826" cy="291710"/>
            </a:xfrm>
            <a:prstGeom prst="roundRect">
              <a:avLst/>
            </a:prstGeom>
            <a:ln/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lIns="121920" tIns="60960" rIns="121920" bIns="60960" rtlCol="0" anchor="ctr"/>
            <a:lstStyle/>
            <a:p>
              <a:pPr algn="ctr"/>
              <a:r>
                <a:rPr lang="en-US" sz="1200">
                  <a:solidFill>
                    <a:schemeClr val="bg1"/>
                  </a:solidFill>
                  <a:latin typeface="Roboto" panose="02000000000000000000" pitchFamily="2" charset="0"/>
                  <a:ea typeface="Roboto" panose="02000000000000000000" pitchFamily="2" charset="0"/>
                  <a:cs typeface="Arial"/>
                </a:rPr>
                <a:t>Implementation</a:t>
              </a:r>
            </a:p>
          </p:txBody>
        </p:sp>
        <p:sp>
          <p:nvSpPr>
            <p:cNvPr id="27" name="Rectangle: Rounded Corners 29">
              <a:extLst>
                <a:ext uri="{FF2B5EF4-FFF2-40B4-BE49-F238E27FC236}">
                  <a16:creationId xmlns:a16="http://schemas.microsoft.com/office/drawing/2014/main" id="{A9F0AB14-E1D8-7247-8989-08802F20195D}"/>
                </a:ext>
              </a:extLst>
            </p:cNvPr>
            <p:cNvSpPr/>
            <p:nvPr/>
          </p:nvSpPr>
          <p:spPr>
            <a:xfrm>
              <a:off x="4971806" y="6382430"/>
              <a:ext cx="1356826" cy="291710"/>
            </a:xfrm>
            <a:prstGeom prst="roundRect">
              <a:avLst/>
            </a:prstGeom>
            <a:ln/>
          </p:spPr>
          <p:style>
            <a:lnRef idx="2">
              <a:schemeClr val="accent3"/>
            </a:lnRef>
            <a:fillRef idx="1">
              <a:schemeClr val="lt1"/>
            </a:fillRef>
            <a:effectRef idx="0">
              <a:schemeClr val="accent3"/>
            </a:effectRef>
            <a:fontRef idx="minor">
              <a:schemeClr val="dk1"/>
            </a:fontRef>
          </p:style>
          <p:txBody>
            <a:bodyPr lIns="121920" tIns="60960" rIns="121920" bIns="60960" rtlCol="0" anchor="ctr"/>
            <a:lstStyle/>
            <a:p>
              <a:pPr algn="ctr"/>
              <a:r>
                <a:rPr lang="en-US" sz="1200">
                  <a:solidFill>
                    <a:schemeClr val="tx1"/>
                  </a:solidFill>
                  <a:latin typeface="Roboto" panose="02000000000000000000" pitchFamily="2" charset="0"/>
                  <a:ea typeface="Roboto" panose="02000000000000000000" pitchFamily="2" charset="0"/>
                  <a:cs typeface="Arial"/>
                </a:rPr>
                <a:t>Opportunities</a:t>
              </a:r>
            </a:p>
          </p:txBody>
        </p:sp>
        <p:sp>
          <p:nvSpPr>
            <p:cNvPr id="28" name="Rectangle: Rounded Corners 29">
              <a:extLst>
                <a:ext uri="{FF2B5EF4-FFF2-40B4-BE49-F238E27FC236}">
                  <a16:creationId xmlns:a16="http://schemas.microsoft.com/office/drawing/2014/main" id="{F98E3FA0-41A5-BA45-947C-C0ADE969952E}"/>
                </a:ext>
              </a:extLst>
            </p:cNvPr>
            <p:cNvSpPr/>
            <p:nvPr/>
          </p:nvSpPr>
          <p:spPr>
            <a:xfrm>
              <a:off x="9594919" y="6382430"/>
              <a:ext cx="1356826" cy="291710"/>
            </a:xfrm>
            <a:prstGeom prst="roundRect">
              <a:avLst/>
            </a:prstGeom>
            <a:ln/>
          </p:spPr>
          <p:style>
            <a:lnRef idx="2">
              <a:schemeClr val="accent3"/>
            </a:lnRef>
            <a:fillRef idx="1">
              <a:schemeClr val="lt1"/>
            </a:fillRef>
            <a:effectRef idx="0">
              <a:schemeClr val="accent3"/>
            </a:effectRef>
            <a:fontRef idx="minor">
              <a:schemeClr val="dk1"/>
            </a:fontRef>
          </p:style>
          <p:txBody>
            <a:bodyPr lIns="121920" tIns="60960" rIns="121920" bIns="60960" rtlCol="0" anchor="ctr"/>
            <a:lstStyle/>
            <a:p>
              <a:pPr algn="ctr"/>
              <a:r>
                <a:rPr lang="en-US" sz="1200">
                  <a:solidFill>
                    <a:schemeClr val="tx1"/>
                  </a:solidFill>
                  <a:latin typeface="Roboto" panose="02000000000000000000" pitchFamily="2" charset="0"/>
                  <a:ea typeface="Roboto" panose="02000000000000000000" pitchFamily="2" charset="0"/>
                  <a:cs typeface="Arial"/>
                </a:rPr>
                <a:t>Risks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620641259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itle 1">
            <a:extLst>
              <a:ext uri="{FF2B5EF4-FFF2-40B4-BE49-F238E27FC236}">
                <a16:creationId xmlns:a16="http://schemas.microsoft.com/office/drawing/2014/main" id="{614C15DA-BFB5-5A44-8465-9601D241EB1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39914" y="2056576"/>
            <a:ext cx="5192758" cy="1121200"/>
          </a:xfrm>
        </p:spPr>
        <p:txBody>
          <a:bodyPr/>
          <a:lstStyle/>
          <a:p>
            <a:pPr marL="285750" indent="-285750" algn="l">
              <a:buClr>
                <a:schemeClr val="accent2">
                  <a:lumMod val="50000"/>
                  <a:lumOff val="50000"/>
                </a:schemeClr>
              </a:buClr>
              <a:buFont typeface="Arial" panose="020B0604020202020204" pitchFamily="34" charset="0"/>
              <a:buChar char="•"/>
            </a:pPr>
            <a:r>
              <a:rPr lang="en-CA" dirty="0">
                <a:solidFill>
                  <a:schemeClr val="tx2">
                    <a:lumMod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Soft Launch</a:t>
            </a:r>
          </a:p>
          <a:p>
            <a:pPr marL="742950" lvl="1" indent="-285750" algn="l">
              <a:buClr>
                <a:schemeClr val="accent2">
                  <a:lumMod val="50000"/>
                  <a:lumOff val="50000"/>
                </a:schemeClr>
              </a:buClr>
              <a:buFont typeface="Arial" panose="020B0604020202020204" pitchFamily="34" charset="0"/>
              <a:buChar char="•"/>
            </a:pPr>
            <a:r>
              <a:rPr lang="en-CA" dirty="0">
                <a:solidFill>
                  <a:schemeClr val="tx2">
                    <a:lumMod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Celebrity chefs post 5 Insta-Recipes for 1 week, each with a different sponsored product</a:t>
            </a:r>
          </a:p>
          <a:p>
            <a:pPr marL="742950" lvl="1" indent="-285750" algn="l">
              <a:buClr>
                <a:schemeClr val="accent2">
                  <a:lumMod val="50000"/>
                  <a:lumOff val="50000"/>
                </a:schemeClr>
              </a:buClr>
              <a:buFont typeface="Arial" panose="020B0604020202020204" pitchFamily="34" charset="0"/>
              <a:buChar char="•"/>
            </a:pPr>
            <a:r>
              <a:rPr lang="en-CA" dirty="0">
                <a:solidFill>
                  <a:schemeClr val="tx2">
                    <a:lumMod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Accessible on social media platforms, YouTube, and Instacart’s website</a:t>
            </a:r>
          </a:p>
          <a:p>
            <a:pPr marL="742950" lvl="1" indent="-285750" algn="l">
              <a:buClr>
                <a:schemeClr val="accent2">
                  <a:lumMod val="50000"/>
                  <a:lumOff val="50000"/>
                </a:schemeClr>
              </a:buClr>
              <a:buFont typeface="Arial" panose="020B0604020202020204" pitchFamily="34" charset="0"/>
              <a:buChar char="•"/>
            </a:pPr>
            <a:r>
              <a:rPr lang="en-CA" dirty="0">
                <a:solidFill>
                  <a:schemeClr val="tx2">
                    <a:lumMod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Ability for direct recipe purchasing</a:t>
            </a:r>
            <a:endParaRPr lang="en-US" dirty="0"/>
          </a:p>
          <a:p>
            <a:pPr algn="l"/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16C3E77-9EC4-CC47-8F3B-7DD81A30BC87}"/>
              </a:ext>
            </a:extLst>
          </p:cNvPr>
          <p:cNvSpPr>
            <a:spLocks noGrp="1"/>
          </p:cNvSpPr>
          <p:nvPr>
            <p:ph type="subTitle" idx="2"/>
          </p:nvPr>
        </p:nvSpPr>
        <p:spPr>
          <a:xfrm>
            <a:off x="364736" y="4722749"/>
            <a:ext cx="5058683" cy="1121200"/>
          </a:xfrm>
        </p:spPr>
        <p:txBody>
          <a:bodyPr/>
          <a:lstStyle/>
          <a:p>
            <a:pPr algn="l">
              <a:buFont typeface="Arial" panose="020B0604020202020204" pitchFamily="34" charset="0"/>
              <a:buChar char="•"/>
            </a:pPr>
            <a:r>
              <a:rPr lang="en-US" dirty="0"/>
              <a:t>Social media sentiment analysis, views, clicks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n-US" dirty="0"/>
              <a:t>Instacart website page views, visits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n-US" dirty="0"/>
              <a:t>Consumer conversion rate: 2%</a:t>
            </a:r>
          </a:p>
          <a:p>
            <a:pPr algn="l">
              <a:buFont typeface="Arial" panose="020B0604020202020204" pitchFamily="34" charset="0"/>
              <a:buChar char="•"/>
            </a:pPr>
            <a:endParaRPr lang="en-US" dirty="0"/>
          </a:p>
        </p:txBody>
      </p:sp>
      <p:sp>
        <p:nvSpPr>
          <p:cNvPr id="6" name="Subtitle 5">
            <a:extLst>
              <a:ext uri="{FF2B5EF4-FFF2-40B4-BE49-F238E27FC236}">
                <a16:creationId xmlns:a16="http://schemas.microsoft.com/office/drawing/2014/main" id="{6428598F-5115-D748-8EF9-E35EEE5188A3}"/>
              </a:ext>
            </a:extLst>
          </p:cNvPr>
          <p:cNvSpPr>
            <a:spLocks noGrp="1"/>
          </p:cNvSpPr>
          <p:nvPr>
            <p:ph type="subTitle" idx="5"/>
          </p:nvPr>
        </p:nvSpPr>
        <p:spPr>
          <a:xfrm>
            <a:off x="617361" y="1645568"/>
            <a:ext cx="3596400" cy="583200"/>
          </a:xfrm>
        </p:spPr>
        <p:txBody>
          <a:bodyPr/>
          <a:lstStyle/>
          <a:p>
            <a:r>
              <a:rPr lang="en-US" sz="1850"/>
              <a:t>Key Activities</a:t>
            </a:r>
            <a:endParaRPr lang="en-US"/>
          </a:p>
        </p:txBody>
      </p:sp>
      <p:sp>
        <p:nvSpPr>
          <p:cNvPr id="7" name="Subtitle 6">
            <a:extLst>
              <a:ext uri="{FF2B5EF4-FFF2-40B4-BE49-F238E27FC236}">
                <a16:creationId xmlns:a16="http://schemas.microsoft.com/office/drawing/2014/main" id="{E5ADBF6D-A945-DF45-81C9-259FAD350DE1}"/>
              </a:ext>
            </a:extLst>
          </p:cNvPr>
          <p:cNvSpPr>
            <a:spLocks noGrp="1"/>
          </p:cNvSpPr>
          <p:nvPr>
            <p:ph type="subTitle" idx="6"/>
          </p:nvPr>
        </p:nvSpPr>
        <p:spPr>
          <a:xfrm>
            <a:off x="617361" y="4250148"/>
            <a:ext cx="3596400" cy="583200"/>
          </a:xfrm>
        </p:spPr>
        <p:txBody>
          <a:bodyPr/>
          <a:lstStyle/>
          <a:p>
            <a:r>
              <a:rPr lang="en-US"/>
              <a:t>Key Success Factors</a:t>
            </a:r>
          </a:p>
        </p:txBody>
      </p:sp>
      <p:sp>
        <p:nvSpPr>
          <p:cNvPr id="8" name="Subtitle 7">
            <a:extLst>
              <a:ext uri="{FF2B5EF4-FFF2-40B4-BE49-F238E27FC236}">
                <a16:creationId xmlns:a16="http://schemas.microsoft.com/office/drawing/2014/main" id="{0665D8E4-8FBD-714F-A481-B349FD1121B5}"/>
              </a:ext>
            </a:extLst>
          </p:cNvPr>
          <p:cNvSpPr>
            <a:spLocks noGrp="1"/>
          </p:cNvSpPr>
          <p:nvPr>
            <p:ph type="subTitle" idx="7"/>
          </p:nvPr>
        </p:nvSpPr>
        <p:spPr>
          <a:xfrm>
            <a:off x="6271554" y="1697333"/>
            <a:ext cx="3596400" cy="583200"/>
          </a:xfrm>
        </p:spPr>
        <p:txBody>
          <a:bodyPr/>
          <a:lstStyle/>
          <a:p>
            <a:pPr algn="l"/>
            <a:r>
              <a:rPr lang="en-US"/>
              <a:t>Timeline</a:t>
            </a:r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8CF02DCA-ED60-E742-9ACC-2F13A059BA2B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41F6FF3-F43A-6246-B559-B57933611B21}" type="slidenum">
              <a:rPr lang="en-US" smtClean="0"/>
              <a:t>40</a:t>
            </a:fld>
            <a:endParaRPr lang="en-US"/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5089A970-A644-C74A-90DF-30F27238A2C8}"/>
              </a:ext>
            </a:extLst>
          </p:cNvPr>
          <p:cNvSpPr txBox="1">
            <a:spLocks/>
          </p:cNvSpPr>
          <p:nvPr/>
        </p:nvSpPr>
        <p:spPr>
          <a:xfrm>
            <a:off x="1060400" y="517533"/>
            <a:ext cx="10071200" cy="763600"/>
          </a:xfrm>
          <a:prstGeom prst="rect">
            <a:avLst/>
          </a:prstGeom>
        </p:spPr>
        <p:txBody>
          <a:bodyPr lIns="91440" tIns="45720" rIns="91440" bIns="45720" anchor="t"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/>
            <a:r>
              <a:rPr lang="en-US" sz="3700" b="1" dirty="0">
                <a:solidFill>
                  <a:schemeClr val="tx1"/>
                </a:solidFill>
                <a:latin typeface="Roboto"/>
                <a:ea typeface="Roboto"/>
              </a:rPr>
              <a:t>E</a:t>
            </a:r>
            <a:r>
              <a:rPr lang="en-US" sz="3700" dirty="0">
                <a:solidFill>
                  <a:schemeClr val="accent5"/>
                </a:solidFill>
                <a:latin typeface="Roboto"/>
                <a:ea typeface="Roboto"/>
              </a:rPr>
              <a:t> </a:t>
            </a:r>
            <a:r>
              <a:rPr lang="en-US" sz="3700" b="1" dirty="0">
                <a:solidFill>
                  <a:srgbClr val="1B3440"/>
                </a:solidFill>
                <a:latin typeface="Roboto"/>
                <a:ea typeface="Roboto"/>
              </a:rPr>
              <a:t>– </a:t>
            </a:r>
            <a:r>
              <a:rPr lang="en-US" sz="3700" b="1" dirty="0">
                <a:solidFill>
                  <a:schemeClr val="accent5"/>
                </a:solidFill>
                <a:latin typeface="Roboto"/>
                <a:ea typeface="Roboto"/>
              </a:rPr>
              <a:t>Accelerate</a:t>
            </a:r>
            <a:r>
              <a:rPr lang="en-US" sz="3700" b="1" dirty="0">
                <a:solidFill>
                  <a:srgbClr val="5F7D95"/>
                </a:solidFill>
                <a:latin typeface="Roboto"/>
                <a:ea typeface="Roboto"/>
              </a:rPr>
              <a:t> </a:t>
            </a:r>
            <a:r>
              <a:rPr lang="en-US" sz="3700" b="1" dirty="0">
                <a:solidFill>
                  <a:srgbClr val="1B3440"/>
                </a:solidFill>
                <a:latin typeface="Roboto"/>
                <a:ea typeface="Roboto"/>
              </a:rPr>
              <a:t>– T</a:t>
            </a:r>
          </a:p>
        </p:txBody>
      </p:sp>
      <p:sp>
        <p:nvSpPr>
          <p:cNvPr id="15" name="Arrow: Pentagon 5">
            <a:extLst>
              <a:ext uri="{FF2B5EF4-FFF2-40B4-BE49-F238E27FC236}">
                <a16:creationId xmlns:a16="http://schemas.microsoft.com/office/drawing/2014/main" id="{55D2D5FC-4F5F-2C4C-B12F-34441D12E99B}"/>
              </a:ext>
            </a:extLst>
          </p:cNvPr>
          <p:cNvSpPr/>
          <p:nvPr/>
        </p:nvSpPr>
        <p:spPr>
          <a:xfrm>
            <a:off x="6559329" y="2244621"/>
            <a:ext cx="4326504" cy="365124"/>
          </a:xfrm>
          <a:prstGeom prst="homePlate">
            <a:avLst/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defTabSz="685800"/>
            <a:r>
              <a:rPr lang="en-US" sz="1600" kern="1200" dirty="0">
                <a:latin typeface="Roboto" panose="02000000000000000000" pitchFamily="2" charset="0"/>
                <a:ea typeface="Roboto" panose="02000000000000000000" pitchFamily="2" charset="0"/>
              </a:rPr>
              <a:t>Establish (0-3 months) </a:t>
            </a:r>
            <a:endParaRPr lang="en-US" sz="1600" dirty="0"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16" name="Arrow: Pentagon 6">
            <a:extLst>
              <a:ext uri="{FF2B5EF4-FFF2-40B4-BE49-F238E27FC236}">
                <a16:creationId xmlns:a16="http://schemas.microsoft.com/office/drawing/2014/main" id="{2AF5DF24-12B7-2A4B-A380-3831A98B3035}"/>
              </a:ext>
            </a:extLst>
          </p:cNvPr>
          <p:cNvSpPr/>
          <p:nvPr/>
        </p:nvSpPr>
        <p:spPr>
          <a:xfrm>
            <a:off x="6866021" y="3161348"/>
            <a:ext cx="4019812" cy="365123"/>
          </a:xfrm>
          <a:prstGeom prst="homePlate">
            <a:avLst/>
          </a:prstGeom>
          <a:solidFill>
            <a:srgbClr val="5F7D95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defTabSz="685800"/>
            <a:r>
              <a:rPr lang="en-US" sz="1600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Soft Launch</a:t>
            </a:r>
          </a:p>
        </p:txBody>
      </p:sp>
      <p:sp>
        <p:nvSpPr>
          <p:cNvPr id="17" name="Arrow: Pentagon 7">
            <a:extLst>
              <a:ext uri="{FF2B5EF4-FFF2-40B4-BE49-F238E27FC236}">
                <a16:creationId xmlns:a16="http://schemas.microsoft.com/office/drawing/2014/main" id="{D992FF77-26D9-E24A-B66E-2D2039E9EC15}"/>
              </a:ext>
            </a:extLst>
          </p:cNvPr>
          <p:cNvSpPr/>
          <p:nvPr/>
        </p:nvSpPr>
        <p:spPr>
          <a:xfrm>
            <a:off x="6866021" y="3599436"/>
            <a:ext cx="4019812" cy="354827"/>
          </a:xfrm>
          <a:prstGeom prst="homePlate">
            <a:avLst/>
          </a:prstGeom>
          <a:solidFill>
            <a:srgbClr val="5F7D95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defTabSz="685800"/>
            <a:r>
              <a:rPr lang="en-US" sz="1600" kern="1200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Consumer Adoption</a:t>
            </a:r>
            <a:endParaRPr lang="en-US" sz="1600" dirty="0">
              <a:solidFill>
                <a:schemeClr val="bg1"/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19" name="Arrow: Pentagon 9">
            <a:extLst>
              <a:ext uri="{FF2B5EF4-FFF2-40B4-BE49-F238E27FC236}">
                <a16:creationId xmlns:a16="http://schemas.microsoft.com/office/drawing/2014/main" id="{B1307E99-9603-634A-A30D-F2BF6CABFD33}"/>
              </a:ext>
            </a:extLst>
          </p:cNvPr>
          <p:cNvSpPr/>
          <p:nvPr/>
        </p:nvSpPr>
        <p:spPr>
          <a:xfrm>
            <a:off x="6559329" y="2703557"/>
            <a:ext cx="4327063" cy="365124"/>
          </a:xfrm>
          <a:prstGeom prst="homePlate">
            <a:avLst/>
          </a:prstGeom>
          <a:solidFill>
            <a:srgbClr val="193441"/>
          </a:solidFill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defTabSz="685800"/>
            <a:r>
              <a:rPr lang="en-US" sz="1600" dirty="0">
                <a:latin typeface="Roboto" panose="02000000000000000000" pitchFamily="2" charset="0"/>
                <a:ea typeface="Roboto" panose="02000000000000000000" pitchFamily="2" charset="0"/>
              </a:rPr>
              <a:t>Accelerate (3-6 months)</a:t>
            </a:r>
          </a:p>
        </p:txBody>
      </p:sp>
      <p:sp>
        <p:nvSpPr>
          <p:cNvPr id="20" name="Arrow: Pentagon 10">
            <a:extLst>
              <a:ext uri="{FF2B5EF4-FFF2-40B4-BE49-F238E27FC236}">
                <a16:creationId xmlns:a16="http://schemas.microsoft.com/office/drawing/2014/main" id="{3FFDE0EB-7856-604A-B981-DE390FCF290F}"/>
              </a:ext>
            </a:extLst>
          </p:cNvPr>
          <p:cNvSpPr/>
          <p:nvPr/>
        </p:nvSpPr>
        <p:spPr>
          <a:xfrm>
            <a:off x="6559328" y="4063371"/>
            <a:ext cx="4429947" cy="354827"/>
          </a:xfrm>
          <a:prstGeom prst="homePlate">
            <a:avLst/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defTabSz="685800"/>
            <a:r>
              <a:rPr lang="en-US" sz="1600" dirty="0">
                <a:latin typeface="Roboto" panose="02000000000000000000" pitchFamily="2" charset="0"/>
                <a:ea typeface="Roboto" panose="02000000000000000000" pitchFamily="2" charset="0"/>
              </a:rPr>
              <a:t>Transform (6 months +)</a:t>
            </a:r>
          </a:p>
        </p:txBody>
      </p:sp>
      <p:grpSp>
        <p:nvGrpSpPr>
          <p:cNvPr id="21" name="Group 20">
            <a:extLst>
              <a:ext uri="{FF2B5EF4-FFF2-40B4-BE49-F238E27FC236}">
                <a16:creationId xmlns:a16="http://schemas.microsoft.com/office/drawing/2014/main" id="{8670921F-5C35-4F40-A853-669EE69C2E73}"/>
              </a:ext>
            </a:extLst>
          </p:cNvPr>
          <p:cNvGrpSpPr/>
          <p:nvPr/>
        </p:nvGrpSpPr>
        <p:grpSpPr>
          <a:xfrm>
            <a:off x="348695" y="6382430"/>
            <a:ext cx="10603050" cy="291710"/>
            <a:chOff x="348695" y="6382430"/>
            <a:chExt cx="10603050" cy="291710"/>
          </a:xfrm>
        </p:grpSpPr>
        <p:sp>
          <p:nvSpPr>
            <p:cNvPr id="22" name="Rectangle: Rounded Corners 3">
              <a:extLst>
                <a:ext uri="{FF2B5EF4-FFF2-40B4-BE49-F238E27FC236}">
                  <a16:creationId xmlns:a16="http://schemas.microsoft.com/office/drawing/2014/main" id="{E39316B5-2594-604D-9A71-E38E0490CF31}"/>
                </a:ext>
              </a:extLst>
            </p:cNvPr>
            <p:cNvSpPr/>
            <p:nvPr/>
          </p:nvSpPr>
          <p:spPr>
            <a:xfrm>
              <a:off x="348695" y="6382430"/>
              <a:ext cx="1356826" cy="291710"/>
            </a:xfrm>
            <a:prstGeom prst="roundRect">
              <a:avLst/>
            </a:prstGeom>
            <a:ln/>
          </p:spPr>
          <p:style>
            <a:lnRef idx="2">
              <a:schemeClr val="accent3"/>
            </a:lnRef>
            <a:fillRef idx="1">
              <a:schemeClr val="lt1"/>
            </a:fillRef>
            <a:effectRef idx="0">
              <a:schemeClr val="accent3"/>
            </a:effectRef>
            <a:fontRef idx="minor">
              <a:schemeClr val="dk1"/>
            </a:fontRef>
          </p:style>
          <p:txBody>
            <a:bodyPr lIns="121920" tIns="60960" rIns="121920" bIns="60960" rtlCol="0" anchor="ctr"/>
            <a:lstStyle/>
            <a:p>
              <a:pPr algn="ctr"/>
              <a:r>
                <a:rPr lang="en-US" sz="1200">
                  <a:latin typeface="Roboto" panose="02000000000000000000" pitchFamily="2" charset="0"/>
                  <a:ea typeface="Roboto" panose="02000000000000000000" pitchFamily="2" charset="0"/>
                  <a:cs typeface="Arial"/>
                </a:rPr>
                <a:t>Introduction</a:t>
              </a:r>
            </a:p>
          </p:txBody>
        </p:sp>
        <p:sp>
          <p:nvSpPr>
            <p:cNvPr id="23" name="Rectangle: Rounded Corners 27">
              <a:extLst>
                <a:ext uri="{FF2B5EF4-FFF2-40B4-BE49-F238E27FC236}">
                  <a16:creationId xmlns:a16="http://schemas.microsoft.com/office/drawing/2014/main" id="{AD861971-8B80-E045-BF08-EFDE8B0C9FA4}"/>
                </a:ext>
              </a:extLst>
            </p:cNvPr>
            <p:cNvSpPr/>
            <p:nvPr/>
          </p:nvSpPr>
          <p:spPr>
            <a:xfrm>
              <a:off x="1889732" y="6382430"/>
              <a:ext cx="1356826" cy="291710"/>
            </a:xfrm>
            <a:prstGeom prst="roundRect">
              <a:avLst/>
            </a:prstGeom>
            <a:ln/>
          </p:spPr>
          <p:style>
            <a:lnRef idx="2">
              <a:schemeClr val="accent3"/>
            </a:lnRef>
            <a:fillRef idx="1">
              <a:schemeClr val="lt1"/>
            </a:fillRef>
            <a:effectRef idx="0">
              <a:schemeClr val="accent3"/>
            </a:effectRef>
            <a:fontRef idx="minor">
              <a:schemeClr val="dk1"/>
            </a:fontRef>
          </p:style>
          <p:txBody>
            <a:bodyPr lIns="121920" tIns="60960" rIns="121920" bIns="60960" rtlCol="0" anchor="ctr"/>
            <a:lstStyle/>
            <a:p>
              <a:pPr algn="ctr"/>
              <a:r>
                <a:rPr lang="en-US" sz="1200">
                  <a:solidFill>
                    <a:schemeClr val="tx1"/>
                  </a:solidFill>
                  <a:latin typeface="Roboto" panose="02000000000000000000" pitchFamily="2" charset="0"/>
                  <a:ea typeface="Roboto" panose="02000000000000000000" pitchFamily="2" charset="0"/>
                  <a:cs typeface="Arial"/>
                </a:rPr>
                <a:t>Key Issues</a:t>
              </a:r>
            </a:p>
          </p:txBody>
        </p:sp>
        <p:sp>
          <p:nvSpPr>
            <p:cNvPr id="24" name="Rectangle: Rounded Corners 28">
              <a:extLst>
                <a:ext uri="{FF2B5EF4-FFF2-40B4-BE49-F238E27FC236}">
                  <a16:creationId xmlns:a16="http://schemas.microsoft.com/office/drawing/2014/main" id="{C6D4D4D5-8F9E-B045-91F7-25515E0DC576}"/>
                </a:ext>
              </a:extLst>
            </p:cNvPr>
            <p:cNvSpPr/>
            <p:nvPr/>
          </p:nvSpPr>
          <p:spPr>
            <a:xfrm>
              <a:off x="3430769" y="6382430"/>
              <a:ext cx="1356826" cy="291710"/>
            </a:xfrm>
            <a:prstGeom prst="roundRect">
              <a:avLst/>
            </a:prstGeom>
            <a:ln/>
          </p:spPr>
          <p:style>
            <a:lnRef idx="2">
              <a:schemeClr val="accent3"/>
            </a:lnRef>
            <a:fillRef idx="1">
              <a:schemeClr val="lt1"/>
            </a:fillRef>
            <a:effectRef idx="0">
              <a:schemeClr val="accent3"/>
            </a:effectRef>
            <a:fontRef idx="minor">
              <a:schemeClr val="dk1"/>
            </a:fontRef>
          </p:style>
          <p:txBody>
            <a:bodyPr lIns="121920" tIns="60960" rIns="121920" bIns="60960" rtlCol="0" anchor="ctr"/>
            <a:lstStyle/>
            <a:p>
              <a:pPr algn="ctr"/>
              <a:r>
                <a:rPr lang="en-US" sz="1200">
                  <a:solidFill>
                    <a:schemeClr val="tx1"/>
                  </a:solidFill>
                  <a:latin typeface="Roboto" panose="02000000000000000000" pitchFamily="2" charset="0"/>
                  <a:ea typeface="Roboto" panose="02000000000000000000" pitchFamily="2" charset="0"/>
                  <a:cs typeface="Arial"/>
                </a:rPr>
                <a:t>Analysis</a:t>
              </a:r>
            </a:p>
          </p:txBody>
        </p:sp>
        <p:sp>
          <p:nvSpPr>
            <p:cNvPr id="25" name="Rectangle: Rounded Corners 29">
              <a:extLst>
                <a:ext uri="{FF2B5EF4-FFF2-40B4-BE49-F238E27FC236}">
                  <a16:creationId xmlns:a16="http://schemas.microsoft.com/office/drawing/2014/main" id="{FBADB889-EC3F-B24B-A976-10CD5E0DED32}"/>
                </a:ext>
              </a:extLst>
            </p:cNvPr>
            <p:cNvSpPr/>
            <p:nvPr/>
          </p:nvSpPr>
          <p:spPr>
            <a:xfrm>
              <a:off x="6512843" y="6382430"/>
              <a:ext cx="1356826" cy="291710"/>
            </a:xfrm>
            <a:prstGeom prst="roundRect">
              <a:avLst/>
            </a:prstGeom>
            <a:ln/>
          </p:spPr>
          <p:style>
            <a:lnRef idx="2">
              <a:schemeClr val="accent3"/>
            </a:lnRef>
            <a:fillRef idx="1">
              <a:schemeClr val="lt1"/>
            </a:fillRef>
            <a:effectRef idx="0">
              <a:schemeClr val="accent3"/>
            </a:effectRef>
            <a:fontRef idx="minor">
              <a:schemeClr val="dk1"/>
            </a:fontRef>
          </p:style>
          <p:txBody>
            <a:bodyPr lIns="121920" tIns="60960" rIns="121920" bIns="60960" rtlCol="0" anchor="ctr"/>
            <a:lstStyle/>
            <a:p>
              <a:pPr algn="ctr"/>
              <a:r>
                <a:rPr lang="en-US" sz="1200">
                  <a:solidFill>
                    <a:schemeClr val="tx1"/>
                  </a:solidFill>
                  <a:latin typeface="Roboto" panose="02000000000000000000" pitchFamily="2" charset="0"/>
                  <a:ea typeface="Roboto" panose="02000000000000000000" pitchFamily="2" charset="0"/>
                  <a:cs typeface="Arial"/>
                </a:rPr>
                <a:t>Solution</a:t>
              </a:r>
            </a:p>
          </p:txBody>
        </p:sp>
        <p:sp>
          <p:nvSpPr>
            <p:cNvPr id="26" name="Rectangle: Rounded Corners 30">
              <a:extLst>
                <a:ext uri="{FF2B5EF4-FFF2-40B4-BE49-F238E27FC236}">
                  <a16:creationId xmlns:a16="http://schemas.microsoft.com/office/drawing/2014/main" id="{0EBF9107-687C-2444-99AC-1BBAD3088B21}"/>
                </a:ext>
              </a:extLst>
            </p:cNvPr>
            <p:cNvSpPr/>
            <p:nvPr/>
          </p:nvSpPr>
          <p:spPr>
            <a:xfrm>
              <a:off x="8053880" y="6382430"/>
              <a:ext cx="1356826" cy="291710"/>
            </a:xfrm>
            <a:prstGeom prst="roundRect">
              <a:avLst/>
            </a:prstGeom>
            <a:ln/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lIns="121920" tIns="60960" rIns="121920" bIns="60960" rtlCol="0" anchor="ctr"/>
            <a:lstStyle/>
            <a:p>
              <a:pPr algn="ctr"/>
              <a:r>
                <a:rPr lang="en-US" sz="1200">
                  <a:solidFill>
                    <a:schemeClr val="bg1"/>
                  </a:solidFill>
                  <a:latin typeface="Roboto" panose="02000000000000000000" pitchFamily="2" charset="0"/>
                  <a:ea typeface="Roboto" panose="02000000000000000000" pitchFamily="2" charset="0"/>
                  <a:cs typeface="Arial"/>
                </a:rPr>
                <a:t>Implementation</a:t>
              </a:r>
            </a:p>
          </p:txBody>
        </p:sp>
        <p:sp>
          <p:nvSpPr>
            <p:cNvPr id="27" name="Rectangle: Rounded Corners 29">
              <a:extLst>
                <a:ext uri="{FF2B5EF4-FFF2-40B4-BE49-F238E27FC236}">
                  <a16:creationId xmlns:a16="http://schemas.microsoft.com/office/drawing/2014/main" id="{A9F0AB14-E1D8-7247-8989-08802F20195D}"/>
                </a:ext>
              </a:extLst>
            </p:cNvPr>
            <p:cNvSpPr/>
            <p:nvPr/>
          </p:nvSpPr>
          <p:spPr>
            <a:xfrm>
              <a:off x="4971806" y="6382430"/>
              <a:ext cx="1356826" cy="291710"/>
            </a:xfrm>
            <a:prstGeom prst="roundRect">
              <a:avLst/>
            </a:prstGeom>
            <a:ln/>
          </p:spPr>
          <p:style>
            <a:lnRef idx="2">
              <a:schemeClr val="accent3"/>
            </a:lnRef>
            <a:fillRef idx="1">
              <a:schemeClr val="lt1"/>
            </a:fillRef>
            <a:effectRef idx="0">
              <a:schemeClr val="accent3"/>
            </a:effectRef>
            <a:fontRef idx="minor">
              <a:schemeClr val="dk1"/>
            </a:fontRef>
          </p:style>
          <p:txBody>
            <a:bodyPr lIns="121920" tIns="60960" rIns="121920" bIns="60960" rtlCol="0" anchor="ctr"/>
            <a:lstStyle/>
            <a:p>
              <a:pPr algn="ctr"/>
              <a:r>
                <a:rPr lang="en-US" sz="1200">
                  <a:solidFill>
                    <a:schemeClr val="tx1"/>
                  </a:solidFill>
                  <a:latin typeface="Roboto" panose="02000000000000000000" pitchFamily="2" charset="0"/>
                  <a:ea typeface="Roboto" panose="02000000000000000000" pitchFamily="2" charset="0"/>
                  <a:cs typeface="Arial"/>
                </a:rPr>
                <a:t>Opportunities</a:t>
              </a:r>
            </a:p>
          </p:txBody>
        </p:sp>
        <p:sp>
          <p:nvSpPr>
            <p:cNvPr id="28" name="Rectangle: Rounded Corners 29">
              <a:extLst>
                <a:ext uri="{FF2B5EF4-FFF2-40B4-BE49-F238E27FC236}">
                  <a16:creationId xmlns:a16="http://schemas.microsoft.com/office/drawing/2014/main" id="{F98E3FA0-41A5-BA45-947C-C0ADE969952E}"/>
                </a:ext>
              </a:extLst>
            </p:cNvPr>
            <p:cNvSpPr/>
            <p:nvPr/>
          </p:nvSpPr>
          <p:spPr>
            <a:xfrm>
              <a:off x="9594919" y="6382430"/>
              <a:ext cx="1356826" cy="291710"/>
            </a:xfrm>
            <a:prstGeom prst="roundRect">
              <a:avLst/>
            </a:prstGeom>
            <a:ln/>
          </p:spPr>
          <p:style>
            <a:lnRef idx="2">
              <a:schemeClr val="accent3"/>
            </a:lnRef>
            <a:fillRef idx="1">
              <a:schemeClr val="lt1"/>
            </a:fillRef>
            <a:effectRef idx="0">
              <a:schemeClr val="accent3"/>
            </a:effectRef>
            <a:fontRef idx="minor">
              <a:schemeClr val="dk1"/>
            </a:fontRef>
          </p:style>
          <p:txBody>
            <a:bodyPr lIns="121920" tIns="60960" rIns="121920" bIns="60960" rtlCol="0" anchor="ctr"/>
            <a:lstStyle/>
            <a:p>
              <a:pPr algn="ctr"/>
              <a:r>
                <a:rPr lang="en-US" sz="1200">
                  <a:solidFill>
                    <a:schemeClr val="tx1"/>
                  </a:solidFill>
                  <a:latin typeface="Roboto" panose="02000000000000000000" pitchFamily="2" charset="0"/>
                  <a:ea typeface="Roboto" panose="02000000000000000000" pitchFamily="2" charset="0"/>
                  <a:cs typeface="Arial"/>
                </a:rPr>
                <a:t>Risks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114905084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ubtitle 7">
            <a:extLst>
              <a:ext uri="{FF2B5EF4-FFF2-40B4-BE49-F238E27FC236}">
                <a16:creationId xmlns:a16="http://schemas.microsoft.com/office/drawing/2014/main" id="{0665D8E4-8FBD-714F-A481-B349FD1121B5}"/>
              </a:ext>
            </a:extLst>
          </p:cNvPr>
          <p:cNvSpPr>
            <a:spLocks noGrp="1"/>
          </p:cNvSpPr>
          <p:nvPr>
            <p:ph type="subTitle" idx="7"/>
          </p:nvPr>
        </p:nvSpPr>
        <p:spPr>
          <a:xfrm>
            <a:off x="6271554" y="1697333"/>
            <a:ext cx="3596400" cy="583200"/>
          </a:xfrm>
        </p:spPr>
        <p:txBody>
          <a:bodyPr/>
          <a:lstStyle/>
          <a:p>
            <a:pPr algn="l"/>
            <a:r>
              <a:rPr lang="en-US"/>
              <a:t>Timeline</a:t>
            </a:r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8CF02DCA-ED60-E742-9ACC-2F13A059BA2B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41F6FF3-F43A-6246-B559-B57933611B21}" type="slidenum">
              <a:rPr lang="en-US" smtClean="0"/>
              <a:t>41</a:t>
            </a:fld>
            <a:endParaRPr lang="en-US"/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5089A970-A644-C74A-90DF-30F27238A2C8}"/>
              </a:ext>
            </a:extLst>
          </p:cNvPr>
          <p:cNvSpPr txBox="1">
            <a:spLocks/>
          </p:cNvSpPr>
          <p:nvPr/>
        </p:nvSpPr>
        <p:spPr>
          <a:xfrm>
            <a:off x="1060400" y="517533"/>
            <a:ext cx="10071200" cy="763600"/>
          </a:xfrm>
          <a:prstGeom prst="rect">
            <a:avLst/>
          </a:prstGeom>
        </p:spPr>
        <p:txBody>
          <a:bodyPr lIns="91440" tIns="45720" rIns="91440" bIns="45720" anchor="t"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/>
            <a:r>
              <a:rPr lang="en-US" sz="3700" b="1" dirty="0">
                <a:solidFill>
                  <a:schemeClr val="tx1"/>
                </a:solidFill>
                <a:latin typeface="Roboto"/>
                <a:ea typeface="Roboto"/>
              </a:rPr>
              <a:t>E </a:t>
            </a:r>
            <a:r>
              <a:rPr lang="en-US" sz="3700" b="1" dirty="0">
                <a:solidFill>
                  <a:srgbClr val="1B3440"/>
                </a:solidFill>
                <a:latin typeface="Roboto"/>
                <a:ea typeface="Roboto"/>
              </a:rPr>
              <a:t>–</a:t>
            </a:r>
            <a:r>
              <a:rPr lang="en-US" sz="3700" b="1" dirty="0">
                <a:solidFill>
                  <a:schemeClr val="tx1"/>
                </a:solidFill>
                <a:latin typeface="Roboto"/>
                <a:ea typeface="Roboto"/>
              </a:rPr>
              <a:t> A</a:t>
            </a:r>
            <a:r>
              <a:rPr lang="en-US" sz="3700" b="1" dirty="0">
                <a:solidFill>
                  <a:srgbClr val="1B3440"/>
                </a:solidFill>
                <a:latin typeface="Roboto"/>
                <a:ea typeface="Roboto"/>
              </a:rPr>
              <a:t> – </a:t>
            </a:r>
            <a:r>
              <a:rPr lang="en-US" sz="3700" b="1" dirty="0">
                <a:solidFill>
                  <a:schemeClr val="accent5"/>
                </a:solidFill>
                <a:latin typeface="Roboto"/>
                <a:ea typeface="Roboto"/>
              </a:rPr>
              <a:t>Transform</a:t>
            </a:r>
          </a:p>
        </p:txBody>
      </p:sp>
      <p:sp>
        <p:nvSpPr>
          <p:cNvPr id="15" name="Arrow: Pentagon 5">
            <a:extLst>
              <a:ext uri="{FF2B5EF4-FFF2-40B4-BE49-F238E27FC236}">
                <a16:creationId xmlns:a16="http://schemas.microsoft.com/office/drawing/2014/main" id="{55D2D5FC-4F5F-2C4C-B12F-34441D12E99B}"/>
              </a:ext>
            </a:extLst>
          </p:cNvPr>
          <p:cNvSpPr/>
          <p:nvPr/>
        </p:nvSpPr>
        <p:spPr>
          <a:xfrm>
            <a:off x="6559329" y="2244621"/>
            <a:ext cx="4326504" cy="365124"/>
          </a:xfrm>
          <a:prstGeom prst="homePlate">
            <a:avLst/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defTabSz="685800"/>
            <a:r>
              <a:rPr lang="en-US" sz="1600" kern="1200" dirty="0">
                <a:latin typeface="Roboto" panose="02000000000000000000" pitchFamily="2" charset="0"/>
                <a:ea typeface="Roboto" panose="02000000000000000000" pitchFamily="2" charset="0"/>
              </a:rPr>
              <a:t>Establish (0-3 months) </a:t>
            </a:r>
            <a:endParaRPr lang="en-US" sz="1600" dirty="0"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16" name="Arrow: Pentagon 6">
            <a:extLst>
              <a:ext uri="{FF2B5EF4-FFF2-40B4-BE49-F238E27FC236}">
                <a16:creationId xmlns:a16="http://schemas.microsoft.com/office/drawing/2014/main" id="{2AF5DF24-12B7-2A4B-A380-3831A98B3035}"/>
              </a:ext>
            </a:extLst>
          </p:cNvPr>
          <p:cNvSpPr/>
          <p:nvPr/>
        </p:nvSpPr>
        <p:spPr>
          <a:xfrm>
            <a:off x="6653766" y="3608388"/>
            <a:ext cx="4212035" cy="365124"/>
          </a:xfrm>
          <a:prstGeom prst="homePlate">
            <a:avLst/>
          </a:prstGeom>
          <a:solidFill>
            <a:srgbClr val="5F7D95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defTabSz="685800"/>
            <a:r>
              <a:rPr lang="en-US" sz="1600" kern="120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Increase manufacturing</a:t>
            </a:r>
            <a:endParaRPr lang="en-US" sz="1600">
              <a:solidFill>
                <a:schemeClr val="bg1"/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17" name="Arrow: Pentagon 7">
            <a:extLst>
              <a:ext uri="{FF2B5EF4-FFF2-40B4-BE49-F238E27FC236}">
                <a16:creationId xmlns:a16="http://schemas.microsoft.com/office/drawing/2014/main" id="{D992FF77-26D9-E24A-B66E-2D2039E9EC15}"/>
              </a:ext>
            </a:extLst>
          </p:cNvPr>
          <p:cNvSpPr/>
          <p:nvPr/>
        </p:nvSpPr>
        <p:spPr>
          <a:xfrm>
            <a:off x="7850276" y="4046476"/>
            <a:ext cx="3015525" cy="365124"/>
          </a:xfrm>
          <a:prstGeom prst="homePlate">
            <a:avLst/>
          </a:prstGeom>
          <a:solidFill>
            <a:srgbClr val="5F7D95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defTabSz="685800"/>
            <a:r>
              <a:rPr lang="en-US" sz="160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Social media campaign</a:t>
            </a:r>
          </a:p>
        </p:txBody>
      </p:sp>
      <p:sp>
        <p:nvSpPr>
          <p:cNvPr id="19" name="Arrow: Pentagon 9">
            <a:extLst>
              <a:ext uri="{FF2B5EF4-FFF2-40B4-BE49-F238E27FC236}">
                <a16:creationId xmlns:a16="http://schemas.microsoft.com/office/drawing/2014/main" id="{B1307E99-9603-634A-A30D-F2BF6CABFD33}"/>
              </a:ext>
            </a:extLst>
          </p:cNvPr>
          <p:cNvSpPr/>
          <p:nvPr/>
        </p:nvSpPr>
        <p:spPr>
          <a:xfrm>
            <a:off x="6559329" y="2703557"/>
            <a:ext cx="4316765" cy="365124"/>
          </a:xfrm>
          <a:prstGeom prst="homePlate">
            <a:avLst/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defTabSz="685800"/>
            <a:r>
              <a:rPr lang="en-US" sz="1600" dirty="0">
                <a:latin typeface="Roboto" panose="02000000000000000000" pitchFamily="2" charset="0"/>
                <a:ea typeface="Roboto" panose="02000000000000000000" pitchFamily="2" charset="0"/>
              </a:rPr>
              <a:t>Accelerate (3-6 months)</a:t>
            </a:r>
          </a:p>
        </p:txBody>
      </p:sp>
      <p:sp>
        <p:nvSpPr>
          <p:cNvPr id="20" name="Arrow: Pentagon 10">
            <a:extLst>
              <a:ext uri="{FF2B5EF4-FFF2-40B4-BE49-F238E27FC236}">
                <a16:creationId xmlns:a16="http://schemas.microsoft.com/office/drawing/2014/main" id="{3FFDE0EB-7856-604A-B981-DE390FCF290F}"/>
              </a:ext>
            </a:extLst>
          </p:cNvPr>
          <p:cNvSpPr/>
          <p:nvPr/>
        </p:nvSpPr>
        <p:spPr>
          <a:xfrm>
            <a:off x="6559328" y="3160403"/>
            <a:ext cx="4337271" cy="365124"/>
          </a:xfrm>
          <a:prstGeom prst="homePlate">
            <a:avLst/>
          </a:prstGeom>
          <a:solidFill>
            <a:srgbClr val="193441"/>
          </a:solidFill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defTabSz="685800"/>
            <a:r>
              <a:rPr lang="en-US" sz="1600" dirty="0">
                <a:latin typeface="Roboto" panose="02000000000000000000" pitchFamily="2" charset="0"/>
                <a:ea typeface="Roboto" panose="02000000000000000000" pitchFamily="2" charset="0"/>
              </a:rPr>
              <a:t>Transform (6 months +)</a:t>
            </a:r>
          </a:p>
        </p:txBody>
      </p:sp>
      <p:grpSp>
        <p:nvGrpSpPr>
          <p:cNvPr id="21" name="Group 20">
            <a:extLst>
              <a:ext uri="{FF2B5EF4-FFF2-40B4-BE49-F238E27FC236}">
                <a16:creationId xmlns:a16="http://schemas.microsoft.com/office/drawing/2014/main" id="{8670921F-5C35-4F40-A853-669EE69C2E73}"/>
              </a:ext>
            </a:extLst>
          </p:cNvPr>
          <p:cNvGrpSpPr/>
          <p:nvPr/>
        </p:nvGrpSpPr>
        <p:grpSpPr>
          <a:xfrm>
            <a:off x="348695" y="6382430"/>
            <a:ext cx="10603050" cy="291710"/>
            <a:chOff x="348695" y="6382430"/>
            <a:chExt cx="10603050" cy="291710"/>
          </a:xfrm>
        </p:grpSpPr>
        <p:sp>
          <p:nvSpPr>
            <p:cNvPr id="22" name="Rectangle: Rounded Corners 3">
              <a:extLst>
                <a:ext uri="{FF2B5EF4-FFF2-40B4-BE49-F238E27FC236}">
                  <a16:creationId xmlns:a16="http://schemas.microsoft.com/office/drawing/2014/main" id="{E39316B5-2594-604D-9A71-E38E0490CF31}"/>
                </a:ext>
              </a:extLst>
            </p:cNvPr>
            <p:cNvSpPr/>
            <p:nvPr/>
          </p:nvSpPr>
          <p:spPr>
            <a:xfrm>
              <a:off x="348695" y="6382430"/>
              <a:ext cx="1356826" cy="291710"/>
            </a:xfrm>
            <a:prstGeom prst="roundRect">
              <a:avLst/>
            </a:prstGeom>
            <a:ln/>
          </p:spPr>
          <p:style>
            <a:lnRef idx="2">
              <a:schemeClr val="accent3"/>
            </a:lnRef>
            <a:fillRef idx="1">
              <a:schemeClr val="lt1"/>
            </a:fillRef>
            <a:effectRef idx="0">
              <a:schemeClr val="accent3"/>
            </a:effectRef>
            <a:fontRef idx="minor">
              <a:schemeClr val="dk1"/>
            </a:fontRef>
          </p:style>
          <p:txBody>
            <a:bodyPr lIns="121920" tIns="60960" rIns="121920" bIns="60960" rtlCol="0" anchor="ctr"/>
            <a:lstStyle/>
            <a:p>
              <a:pPr algn="ctr"/>
              <a:r>
                <a:rPr lang="en-US" sz="1200">
                  <a:latin typeface="Roboto" panose="02000000000000000000" pitchFamily="2" charset="0"/>
                  <a:ea typeface="Roboto" panose="02000000000000000000" pitchFamily="2" charset="0"/>
                  <a:cs typeface="Arial"/>
                </a:rPr>
                <a:t>Introduction</a:t>
              </a:r>
            </a:p>
          </p:txBody>
        </p:sp>
        <p:sp>
          <p:nvSpPr>
            <p:cNvPr id="23" name="Rectangle: Rounded Corners 27">
              <a:extLst>
                <a:ext uri="{FF2B5EF4-FFF2-40B4-BE49-F238E27FC236}">
                  <a16:creationId xmlns:a16="http://schemas.microsoft.com/office/drawing/2014/main" id="{AD861971-8B80-E045-BF08-EFDE8B0C9FA4}"/>
                </a:ext>
              </a:extLst>
            </p:cNvPr>
            <p:cNvSpPr/>
            <p:nvPr/>
          </p:nvSpPr>
          <p:spPr>
            <a:xfrm>
              <a:off x="1889732" y="6382430"/>
              <a:ext cx="1356826" cy="291710"/>
            </a:xfrm>
            <a:prstGeom prst="roundRect">
              <a:avLst/>
            </a:prstGeom>
            <a:ln/>
          </p:spPr>
          <p:style>
            <a:lnRef idx="2">
              <a:schemeClr val="accent3"/>
            </a:lnRef>
            <a:fillRef idx="1">
              <a:schemeClr val="lt1"/>
            </a:fillRef>
            <a:effectRef idx="0">
              <a:schemeClr val="accent3"/>
            </a:effectRef>
            <a:fontRef idx="minor">
              <a:schemeClr val="dk1"/>
            </a:fontRef>
          </p:style>
          <p:txBody>
            <a:bodyPr lIns="121920" tIns="60960" rIns="121920" bIns="60960" rtlCol="0" anchor="ctr"/>
            <a:lstStyle/>
            <a:p>
              <a:pPr algn="ctr"/>
              <a:r>
                <a:rPr lang="en-US" sz="1200">
                  <a:solidFill>
                    <a:schemeClr val="tx1"/>
                  </a:solidFill>
                  <a:latin typeface="Roboto" panose="02000000000000000000" pitchFamily="2" charset="0"/>
                  <a:ea typeface="Roboto" panose="02000000000000000000" pitchFamily="2" charset="0"/>
                  <a:cs typeface="Arial"/>
                </a:rPr>
                <a:t>Key Issues</a:t>
              </a:r>
            </a:p>
          </p:txBody>
        </p:sp>
        <p:sp>
          <p:nvSpPr>
            <p:cNvPr id="24" name="Rectangle: Rounded Corners 28">
              <a:extLst>
                <a:ext uri="{FF2B5EF4-FFF2-40B4-BE49-F238E27FC236}">
                  <a16:creationId xmlns:a16="http://schemas.microsoft.com/office/drawing/2014/main" id="{C6D4D4D5-8F9E-B045-91F7-25515E0DC576}"/>
                </a:ext>
              </a:extLst>
            </p:cNvPr>
            <p:cNvSpPr/>
            <p:nvPr/>
          </p:nvSpPr>
          <p:spPr>
            <a:xfrm>
              <a:off x="3430769" y="6382430"/>
              <a:ext cx="1356826" cy="291710"/>
            </a:xfrm>
            <a:prstGeom prst="roundRect">
              <a:avLst/>
            </a:prstGeom>
            <a:ln/>
          </p:spPr>
          <p:style>
            <a:lnRef idx="2">
              <a:schemeClr val="accent3"/>
            </a:lnRef>
            <a:fillRef idx="1">
              <a:schemeClr val="lt1"/>
            </a:fillRef>
            <a:effectRef idx="0">
              <a:schemeClr val="accent3"/>
            </a:effectRef>
            <a:fontRef idx="minor">
              <a:schemeClr val="dk1"/>
            </a:fontRef>
          </p:style>
          <p:txBody>
            <a:bodyPr lIns="121920" tIns="60960" rIns="121920" bIns="60960" rtlCol="0" anchor="ctr"/>
            <a:lstStyle/>
            <a:p>
              <a:pPr algn="ctr"/>
              <a:r>
                <a:rPr lang="en-US" sz="1200">
                  <a:solidFill>
                    <a:schemeClr val="tx1"/>
                  </a:solidFill>
                  <a:latin typeface="Roboto" panose="02000000000000000000" pitchFamily="2" charset="0"/>
                  <a:ea typeface="Roboto" panose="02000000000000000000" pitchFamily="2" charset="0"/>
                  <a:cs typeface="Arial"/>
                </a:rPr>
                <a:t>Analysis</a:t>
              </a:r>
            </a:p>
          </p:txBody>
        </p:sp>
        <p:sp>
          <p:nvSpPr>
            <p:cNvPr id="25" name="Rectangle: Rounded Corners 29">
              <a:extLst>
                <a:ext uri="{FF2B5EF4-FFF2-40B4-BE49-F238E27FC236}">
                  <a16:creationId xmlns:a16="http://schemas.microsoft.com/office/drawing/2014/main" id="{FBADB889-EC3F-B24B-A976-10CD5E0DED32}"/>
                </a:ext>
              </a:extLst>
            </p:cNvPr>
            <p:cNvSpPr/>
            <p:nvPr/>
          </p:nvSpPr>
          <p:spPr>
            <a:xfrm>
              <a:off x="6512843" y="6382430"/>
              <a:ext cx="1356826" cy="291710"/>
            </a:xfrm>
            <a:prstGeom prst="roundRect">
              <a:avLst/>
            </a:prstGeom>
            <a:ln/>
          </p:spPr>
          <p:style>
            <a:lnRef idx="2">
              <a:schemeClr val="accent3"/>
            </a:lnRef>
            <a:fillRef idx="1">
              <a:schemeClr val="lt1"/>
            </a:fillRef>
            <a:effectRef idx="0">
              <a:schemeClr val="accent3"/>
            </a:effectRef>
            <a:fontRef idx="minor">
              <a:schemeClr val="dk1"/>
            </a:fontRef>
          </p:style>
          <p:txBody>
            <a:bodyPr lIns="121920" tIns="60960" rIns="121920" bIns="60960" rtlCol="0" anchor="ctr"/>
            <a:lstStyle/>
            <a:p>
              <a:pPr algn="ctr"/>
              <a:r>
                <a:rPr lang="en-US" sz="1200">
                  <a:solidFill>
                    <a:schemeClr val="tx1"/>
                  </a:solidFill>
                  <a:latin typeface="Roboto" panose="02000000000000000000" pitchFamily="2" charset="0"/>
                  <a:ea typeface="Roboto" panose="02000000000000000000" pitchFamily="2" charset="0"/>
                  <a:cs typeface="Arial"/>
                </a:rPr>
                <a:t>Solution</a:t>
              </a:r>
            </a:p>
          </p:txBody>
        </p:sp>
        <p:sp>
          <p:nvSpPr>
            <p:cNvPr id="26" name="Rectangle: Rounded Corners 30">
              <a:extLst>
                <a:ext uri="{FF2B5EF4-FFF2-40B4-BE49-F238E27FC236}">
                  <a16:creationId xmlns:a16="http://schemas.microsoft.com/office/drawing/2014/main" id="{0EBF9107-687C-2444-99AC-1BBAD3088B21}"/>
                </a:ext>
              </a:extLst>
            </p:cNvPr>
            <p:cNvSpPr/>
            <p:nvPr/>
          </p:nvSpPr>
          <p:spPr>
            <a:xfrm>
              <a:off x="8053880" y="6382430"/>
              <a:ext cx="1356826" cy="291710"/>
            </a:xfrm>
            <a:prstGeom prst="roundRect">
              <a:avLst/>
            </a:prstGeom>
            <a:ln/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lIns="121920" tIns="60960" rIns="121920" bIns="60960" rtlCol="0" anchor="ctr"/>
            <a:lstStyle/>
            <a:p>
              <a:pPr algn="ctr"/>
              <a:r>
                <a:rPr lang="en-US" sz="1200">
                  <a:solidFill>
                    <a:schemeClr val="bg1"/>
                  </a:solidFill>
                  <a:latin typeface="Roboto" panose="02000000000000000000" pitchFamily="2" charset="0"/>
                  <a:ea typeface="Roboto" panose="02000000000000000000" pitchFamily="2" charset="0"/>
                  <a:cs typeface="Arial"/>
                </a:rPr>
                <a:t>Implementation</a:t>
              </a:r>
            </a:p>
          </p:txBody>
        </p:sp>
        <p:sp>
          <p:nvSpPr>
            <p:cNvPr id="27" name="Rectangle: Rounded Corners 29">
              <a:extLst>
                <a:ext uri="{FF2B5EF4-FFF2-40B4-BE49-F238E27FC236}">
                  <a16:creationId xmlns:a16="http://schemas.microsoft.com/office/drawing/2014/main" id="{A9F0AB14-E1D8-7247-8989-08802F20195D}"/>
                </a:ext>
              </a:extLst>
            </p:cNvPr>
            <p:cNvSpPr/>
            <p:nvPr/>
          </p:nvSpPr>
          <p:spPr>
            <a:xfrm>
              <a:off x="4971806" y="6382430"/>
              <a:ext cx="1356826" cy="291710"/>
            </a:xfrm>
            <a:prstGeom prst="roundRect">
              <a:avLst/>
            </a:prstGeom>
            <a:ln/>
          </p:spPr>
          <p:style>
            <a:lnRef idx="2">
              <a:schemeClr val="accent3"/>
            </a:lnRef>
            <a:fillRef idx="1">
              <a:schemeClr val="lt1"/>
            </a:fillRef>
            <a:effectRef idx="0">
              <a:schemeClr val="accent3"/>
            </a:effectRef>
            <a:fontRef idx="minor">
              <a:schemeClr val="dk1"/>
            </a:fontRef>
          </p:style>
          <p:txBody>
            <a:bodyPr lIns="121920" tIns="60960" rIns="121920" bIns="60960" rtlCol="0" anchor="ctr"/>
            <a:lstStyle/>
            <a:p>
              <a:pPr algn="ctr"/>
              <a:r>
                <a:rPr lang="en-US" sz="1200">
                  <a:solidFill>
                    <a:schemeClr val="tx1"/>
                  </a:solidFill>
                  <a:latin typeface="Roboto" panose="02000000000000000000" pitchFamily="2" charset="0"/>
                  <a:ea typeface="Roboto" panose="02000000000000000000" pitchFamily="2" charset="0"/>
                  <a:cs typeface="Arial"/>
                </a:rPr>
                <a:t>Opportunities</a:t>
              </a:r>
            </a:p>
          </p:txBody>
        </p:sp>
        <p:sp>
          <p:nvSpPr>
            <p:cNvPr id="28" name="Rectangle: Rounded Corners 29">
              <a:extLst>
                <a:ext uri="{FF2B5EF4-FFF2-40B4-BE49-F238E27FC236}">
                  <a16:creationId xmlns:a16="http://schemas.microsoft.com/office/drawing/2014/main" id="{F98E3FA0-41A5-BA45-947C-C0ADE969952E}"/>
                </a:ext>
              </a:extLst>
            </p:cNvPr>
            <p:cNvSpPr/>
            <p:nvPr/>
          </p:nvSpPr>
          <p:spPr>
            <a:xfrm>
              <a:off x="9594919" y="6382430"/>
              <a:ext cx="1356826" cy="291710"/>
            </a:xfrm>
            <a:prstGeom prst="roundRect">
              <a:avLst/>
            </a:prstGeom>
            <a:ln/>
          </p:spPr>
          <p:style>
            <a:lnRef idx="2">
              <a:schemeClr val="accent3"/>
            </a:lnRef>
            <a:fillRef idx="1">
              <a:schemeClr val="lt1"/>
            </a:fillRef>
            <a:effectRef idx="0">
              <a:schemeClr val="accent3"/>
            </a:effectRef>
            <a:fontRef idx="minor">
              <a:schemeClr val="dk1"/>
            </a:fontRef>
          </p:style>
          <p:txBody>
            <a:bodyPr lIns="121920" tIns="60960" rIns="121920" bIns="60960" rtlCol="0" anchor="ctr"/>
            <a:lstStyle/>
            <a:p>
              <a:pPr algn="ctr"/>
              <a:r>
                <a:rPr lang="en-US" sz="1200">
                  <a:solidFill>
                    <a:schemeClr val="tx1"/>
                  </a:solidFill>
                  <a:latin typeface="Roboto" panose="02000000000000000000" pitchFamily="2" charset="0"/>
                  <a:ea typeface="Roboto" panose="02000000000000000000" pitchFamily="2" charset="0"/>
                  <a:cs typeface="Arial"/>
                </a:rPr>
                <a:t>Risks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923918491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itle 1">
            <a:extLst>
              <a:ext uri="{FF2B5EF4-FFF2-40B4-BE49-F238E27FC236}">
                <a16:creationId xmlns:a16="http://schemas.microsoft.com/office/drawing/2014/main" id="{614C15DA-BFB5-5A44-8465-9601D241EB1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41462" y="1916905"/>
            <a:ext cx="5587170" cy="1121200"/>
          </a:xfrm>
        </p:spPr>
        <p:txBody>
          <a:bodyPr/>
          <a:lstStyle/>
          <a:p>
            <a:pPr marL="285750" indent="-285750" algn="l">
              <a:buClr>
                <a:schemeClr val="accent2">
                  <a:lumMod val="50000"/>
                  <a:lumOff val="50000"/>
                </a:schemeClr>
              </a:buClr>
              <a:buFont typeface="Arial" panose="020B0604020202020204" pitchFamily="34" charset="0"/>
              <a:buChar char="•"/>
            </a:pPr>
            <a:r>
              <a:rPr lang="en-CA" dirty="0">
                <a:solidFill>
                  <a:schemeClr val="tx2">
                    <a:lumMod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Hard Launch:</a:t>
            </a:r>
          </a:p>
          <a:p>
            <a:pPr marL="742950" lvl="1" indent="-285750" algn="l">
              <a:buClr>
                <a:schemeClr val="accent2">
                  <a:lumMod val="50000"/>
                  <a:lumOff val="50000"/>
                </a:schemeClr>
              </a:buClr>
              <a:buFont typeface="Arial" panose="020B0604020202020204" pitchFamily="34" charset="0"/>
              <a:buChar char="•"/>
            </a:pPr>
            <a:r>
              <a:rPr lang="en-CA" dirty="0">
                <a:solidFill>
                  <a:schemeClr val="tx2">
                    <a:lumMod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Open access recipe repository on Instacart</a:t>
            </a:r>
          </a:p>
          <a:p>
            <a:pPr marL="1200150" lvl="2" indent="-285750" algn="l">
              <a:buClr>
                <a:schemeClr val="accent2">
                  <a:lumMod val="50000"/>
                  <a:lumOff val="50000"/>
                </a:schemeClr>
              </a:buClr>
              <a:buFont typeface="Arial" panose="020B0604020202020204" pitchFamily="34" charset="0"/>
              <a:buChar char="•"/>
            </a:pPr>
            <a:r>
              <a:rPr lang="en-CA" dirty="0">
                <a:solidFill>
                  <a:schemeClr val="tx2">
                    <a:lumMod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Influencer development &amp; compensation</a:t>
            </a:r>
          </a:p>
          <a:p>
            <a:pPr marL="742950" lvl="1" indent="-285750" algn="l">
              <a:buClr>
                <a:schemeClr val="accent2">
                  <a:lumMod val="50000"/>
                  <a:lumOff val="50000"/>
                </a:schemeClr>
              </a:buClr>
              <a:buFont typeface="Arial" panose="020B0604020202020204" pitchFamily="34" charset="0"/>
              <a:buChar char="•"/>
            </a:pPr>
            <a:r>
              <a:rPr lang="en-CA" dirty="0">
                <a:solidFill>
                  <a:schemeClr val="tx2">
                    <a:lumMod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Recipe-grocery generation service</a:t>
            </a:r>
          </a:p>
          <a:p>
            <a:pPr marL="742950" lvl="1" indent="-285750" algn="l">
              <a:buClr>
                <a:schemeClr val="accent2">
                  <a:lumMod val="50000"/>
                  <a:lumOff val="50000"/>
                </a:schemeClr>
              </a:buClr>
              <a:buFont typeface="Arial" panose="020B0604020202020204" pitchFamily="34" charset="0"/>
              <a:buChar char="•"/>
            </a:pPr>
            <a:r>
              <a:rPr lang="en-CA" dirty="0">
                <a:solidFill>
                  <a:schemeClr val="tx2">
                    <a:lumMod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Ongoing evaluation &amp; improvements</a:t>
            </a:r>
          </a:p>
          <a:p>
            <a:pPr marL="742950" lvl="1" indent="-285750" algn="l">
              <a:buClr>
                <a:schemeClr val="accent2">
                  <a:lumMod val="50000"/>
                  <a:lumOff val="50000"/>
                </a:schemeClr>
              </a:buClr>
              <a:buFont typeface="Arial" panose="020B0604020202020204" pitchFamily="34" charset="0"/>
              <a:buChar char="•"/>
            </a:pPr>
            <a:endParaRPr lang="en-CA" dirty="0">
              <a:solidFill>
                <a:schemeClr val="tx2">
                  <a:lumMod val="50000"/>
                </a:schemeClr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  <a:p>
            <a:pPr algn="l"/>
            <a:endParaRPr lang="en-US" dirty="0"/>
          </a:p>
        </p:txBody>
      </p:sp>
      <p:sp>
        <p:nvSpPr>
          <p:cNvPr id="6" name="Subtitle 5">
            <a:extLst>
              <a:ext uri="{FF2B5EF4-FFF2-40B4-BE49-F238E27FC236}">
                <a16:creationId xmlns:a16="http://schemas.microsoft.com/office/drawing/2014/main" id="{6428598F-5115-D748-8EF9-E35EEE5188A3}"/>
              </a:ext>
            </a:extLst>
          </p:cNvPr>
          <p:cNvSpPr>
            <a:spLocks noGrp="1"/>
          </p:cNvSpPr>
          <p:nvPr>
            <p:ph type="subTitle" idx="5"/>
          </p:nvPr>
        </p:nvSpPr>
        <p:spPr>
          <a:xfrm>
            <a:off x="1310135" y="1433389"/>
            <a:ext cx="3596400" cy="583200"/>
          </a:xfrm>
        </p:spPr>
        <p:txBody>
          <a:bodyPr/>
          <a:lstStyle/>
          <a:p>
            <a:r>
              <a:rPr lang="en-US" sz="1850" dirty="0"/>
              <a:t>Key Activities</a:t>
            </a:r>
            <a:endParaRPr lang="en-US" dirty="0"/>
          </a:p>
        </p:txBody>
      </p:sp>
      <p:sp>
        <p:nvSpPr>
          <p:cNvPr id="8" name="Subtitle 7">
            <a:extLst>
              <a:ext uri="{FF2B5EF4-FFF2-40B4-BE49-F238E27FC236}">
                <a16:creationId xmlns:a16="http://schemas.microsoft.com/office/drawing/2014/main" id="{0665D8E4-8FBD-714F-A481-B349FD1121B5}"/>
              </a:ext>
            </a:extLst>
          </p:cNvPr>
          <p:cNvSpPr>
            <a:spLocks noGrp="1"/>
          </p:cNvSpPr>
          <p:nvPr>
            <p:ph type="subTitle" idx="7"/>
          </p:nvPr>
        </p:nvSpPr>
        <p:spPr>
          <a:xfrm>
            <a:off x="6271554" y="1697333"/>
            <a:ext cx="3596400" cy="583200"/>
          </a:xfrm>
        </p:spPr>
        <p:txBody>
          <a:bodyPr/>
          <a:lstStyle/>
          <a:p>
            <a:pPr algn="l"/>
            <a:r>
              <a:rPr lang="en-US"/>
              <a:t>Timeline</a:t>
            </a:r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8CF02DCA-ED60-E742-9ACC-2F13A059BA2B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41F6FF3-F43A-6246-B559-B57933611B21}" type="slidenum">
              <a:rPr lang="en-US" smtClean="0"/>
              <a:t>42</a:t>
            </a:fld>
            <a:endParaRPr lang="en-US"/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5089A970-A644-C74A-90DF-30F27238A2C8}"/>
              </a:ext>
            </a:extLst>
          </p:cNvPr>
          <p:cNvSpPr txBox="1">
            <a:spLocks/>
          </p:cNvSpPr>
          <p:nvPr/>
        </p:nvSpPr>
        <p:spPr>
          <a:xfrm>
            <a:off x="1060400" y="517533"/>
            <a:ext cx="10071200" cy="763600"/>
          </a:xfrm>
          <a:prstGeom prst="rect">
            <a:avLst/>
          </a:prstGeom>
        </p:spPr>
        <p:txBody>
          <a:bodyPr lIns="91440" tIns="45720" rIns="91440" bIns="45720" anchor="t"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/>
            <a:r>
              <a:rPr lang="en-US" sz="3700" b="1" dirty="0">
                <a:solidFill>
                  <a:schemeClr val="tx1"/>
                </a:solidFill>
                <a:latin typeface="Roboto"/>
                <a:ea typeface="Roboto"/>
              </a:rPr>
              <a:t>E </a:t>
            </a:r>
            <a:r>
              <a:rPr lang="en-US" sz="3700" b="1" dirty="0">
                <a:solidFill>
                  <a:srgbClr val="1B3440"/>
                </a:solidFill>
                <a:latin typeface="Roboto"/>
                <a:ea typeface="Roboto"/>
              </a:rPr>
              <a:t>–</a:t>
            </a:r>
            <a:r>
              <a:rPr lang="en-US" sz="3700" b="1" dirty="0">
                <a:solidFill>
                  <a:schemeClr val="tx1"/>
                </a:solidFill>
                <a:latin typeface="Roboto"/>
                <a:ea typeface="Roboto"/>
              </a:rPr>
              <a:t> A</a:t>
            </a:r>
            <a:r>
              <a:rPr lang="en-US" sz="3700" b="1" dirty="0">
                <a:solidFill>
                  <a:srgbClr val="1B3440"/>
                </a:solidFill>
                <a:latin typeface="Roboto"/>
                <a:ea typeface="Roboto"/>
              </a:rPr>
              <a:t> – </a:t>
            </a:r>
            <a:r>
              <a:rPr lang="en-US" sz="3700" b="1" dirty="0">
                <a:solidFill>
                  <a:schemeClr val="accent5"/>
                </a:solidFill>
                <a:latin typeface="Roboto"/>
                <a:ea typeface="Roboto"/>
              </a:rPr>
              <a:t>Transform</a:t>
            </a:r>
          </a:p>
        </p:txBody>
      </p:sp>
      <p:sp>
        <p:nvSpPr>
          <p:cNvPr id="15" name="Arrow: Pentagon 5">
            <a:extLst>
              <a:ext uri="{FF2B5EF4-FFF2-40B4-BE49-F238E27FC236}">
                <a16:creationId xmlns:a16="http://schemas.microsoft.com/office/drawing/2014/main" id="{55D2D5FC-4F5F-2C4C-B12F-34441D12E99B}"/>
              </a:ext>
            </a:extLst>
          </p:cNvPr>
          <p:cNvSpPr/>
          <p:nvPr/>
        </p:nvSpPr>
        <p:spPr>
          <a:xfrm>
            <a:off x="6559329" y="2244621"/>
            <a:ext cx="4326504" cy="365124"/>
          </a:xfrm>
          <a:prstGeom prst="homePlate">
            <a:avLst/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defTabSz="685800"/>
            <a:r>
              <a:rPr lang="en-US" sz="1600" kern="1200" dirty="0">
                <a:latin typeface="Roboto" panose="02000000000000000000" pitchFamily="2" charset="0"/>
                <a:ea typeface="Roboto" panose="02000000000000000000" pitchFamily="2" charset="0"/>
              </a:rPr>
              <a:t>Establish (0-3 months) </a:t>
            </a:r>
            <a:endParaRPr lang="en-US" sz="1600" dirty="0"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16" name="Arrow: Pentagon 6">
            <a:extLst>
              <a:ext uri="{FF2B5EF4-FFF2-40B4-BE49-F238E27FC236}">
                <a16:creationId xmlns:a16="http://schemas.microsoft.com/office/drawing/2014/main" id="{2AF5DF24-12B7-2A4B-A380-3831A98B3035}"/>
              </a:ext>
            </a:extLst>
          </p:cNvPr>
          <p:cNvSpPr/>
          <p:nvPr/>
        </p:nvSpPr>
        <p:spPr>
          <a:xfrm>
            <a:off x="6653766" y="3608388"/>
            <a:ext cx="4212035" cy="365124"/>
          </a:xfrm>
          <a:prstGeom prst="homePlate">
            <a:avLst/>
          </a:prstGeom>
          <a:solidFill>
            <a:srgbClr val="5F7D95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defTabSz="685800"/>
            <a:r>
              <a:rPr lang="en-US" sz="1600" kern="120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Increase manufacturing</a:t>
            </a:r>
            <a:endParaRPr lang="en-US" sz="1600">
              <a:solidFill>
                <a:schemeClr val="bg1"/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17" name="Arrow: Pentagon 7">
            <a:extLst>
              <a:ext uri="{FF2B5EF4-FFF2-40B4-BE49-F238E27FC236}">
                <a16:creationId xmlns:a16="http://schemas.microsoft.com/office/drawing/2014/main" id="{D992FF77-26D9-E24A-B66E-2D2039E9EC15}"/>
              </a:ext>
            </a:extLst>
          </p:cNvPr>
          <p:cNvSpPr/>
          <p:nvPr/>
        </p:nvSpPr>
        <p:spPr>
          <a:xfrm>
            <a:off x="7850276" y="4046476"/>
            <a:ext cx="3015525" cy="365124"/>
          </a:xfrm>
          <a:prstGeom prst="homePlate">
            <a:avLst/>
          </a:prstGeom>
          <a:solidFill>
            <a:srgbClr val="5F7D95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defTabSz="685800"/>
            <a:r>
              <a:rPr lang="en-US" sz="160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Social media campaign</a:t>
            </a:r>
          </a:p>
        </p:txBody>
      </p:sp>
      <p:sp>
        <p:nvSpPr>
          <p:cNvPr id="19" name="Arrow: Pentagon 9">
            <a:extLst>
              <a:ext uri="{FF2B5EF4-FFF2-40B4-BE49-F238E27FC236}">
                <a16:creationId xmlns:a16="http://schemas.microsoft.com/office/drawing/2014/main" id="{B1307E99-9603-634A-A30D-F2BF6CABFD33}"/>
              </a:ext>
            </a:extLst>
          </p:cNvPr>
          <p:cNvSpPr/>
          <p:nvPr/>
        </p:nvSpPr>
        <p:spPr>
          <a:xfrm>
            <a:off x="6559329" y="2703557"/>
            <a:ext cx="4316765" cy="365124"/>
          </a:xfrm>
          <a:prstGeom prst="homePlate">
            <a:avLst/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defTabSz="685800"/>
            <a:r>
              <a:rPr lang="en-US" sz="1600" dirty="0">
                <a:latin typeface="Roboto" panose="02000000000000000000" pitchFamily="2" charset="0"/>
                <a:ea typeface="Roboto" panose="02000000000000000000" pitchFamily="2" charset="0"/>
              </a:rPr>
              <a:t>Accelerate (3-6 months)</a:t>
            </a:r>
          </a:p>
        </p:txBody>
      </p:sp>
      <p:sp>
        <p:nvSpPr>
          <p:cNvPr id="20" name="Arrow: Pentagon 10">
            <a:extLst>
              <a:ext uri="{FF2B5EF4-FFF2-40B4-BE49-F238E27FC236}">
                <a16:creationId xmlns:a16="http://schemas.microsoft.com/office/drawing/2014/main" id="{3FFDE0EB-7856-604A-B981-DE390FCF290F}"/>
              </a:ext>
            </a:extLst>
          </p:cNvPr>
          <p:cNvSpPr/>
          <p:nvPr/>
        </p:nvSpPr>
        <p:spPr>
          <a:xfrm>
            <a:off x="6559328" y="3160403"/>
            <a:ext cx="4337271" cy="365124"/>
          </a:xfrm>
          <a:prstGeom prst="homePlate">
            <a:avLst/>
          </a:prstGeom>
          <a:solidFill>
            <a:srgbClr val="193441"/>
          </a:solidFill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defTabSz="685800"/>
            <a:r>
              <a:rPr lang="en-US" sz="1600" dirty="0">
                <a:latin typeface="Roboto" panose="02000000000000000000" pitchFamily="2" charset="0"/>
                <a:ea typeface="Roboto" panose="02000000000000000000" pitchFamily="2" charset="0"/>
              </a:rPr>
              <a:t>Transform (6 months +)</a:t>
            </a:r>
          </a:p>
        </p:txBody>
      </p:sp>
      <p:grpSp>
        <p:nvGrpSpPr>
          <p:cNvPr id="21" name="Group 20">
            <a:extLst>
              <a:ext uri="{FF2B5EF4-FFF2-40B4-BE49-F238E27FC236}">
                <a16:creationId xmlns:a16="http://schemas.microsoft.com/office/drawing/2014/main" id="{8670921F-5C35-4F40-A853-669EE69C2E73}"/>
              </a:ext>
            </a:extLst>
          </p:cNvPr>
          <p:cNvGrpSpPr/>
          <p:nvPr/>
        </p:nvGrpSpPr>
        <p:grpSpPr>
          <a:xfrm>
            <a:off x="348695" y="6382430"/>
            <a:ext cx="10603050" cy="291710"/>
            <a:chOff x="348695" y="6382430"/>
            <a:chExt cx="10603050" cy="291710"/>
          </a:xfrm>
        </p:grpSpPr>
        <p:sp>
          <p:nvSpPr>
            <p:cNvPr id="22" name="Rectangle: Rounded Corners 3">
              <a:extLst>
                <a:ext uri="{FF2B5EF4-FFF2-40B4-BE49-F238E27FC236}">
                  <a16:creationId xmlns:a16="http://schemas.microsoft.com/office/drawing/2014/main" id="{E39316B5-2594-604D-9A71-E38E0490CF31}"/>
                </a:ext>
              </a:extLst>
            </p:cNvPr>
            <p:cNvSpPr/>
            <p:nvPr/>
          </p:nvSpPr>
          <p:spPr>
            <a:xfrm>
              <a:off x="348695" y="6382430"/>
              <a:ext cx="1356826" cy="291710"/>
            </a:xfrm>
            <a:prstGeom prst="roundRect">
              <a:avLst/>
            </a:prstGeom>
            <a:ln/>
          </p:spPr>
          <p:style>
            <a:lnRef idx="2">
              <a:schemeClr val="accent3"/>
            </a:lnRef>
            <a:fillRef idx="1">
              <a:schemeClr val="lt1"/>
            </a:fillRef>
            <a:effectRef idx="0">
              <a:schemeClr val="accent3"/>
            </a:effectRef>
            <a:fontRef idx="minor">
              <a:schemeClr val="dk1"/>
            </a:fontRef>
          </p:style>
          <p:txBody>
            <a:bodyPr lIns="121920" tIns="60960" rIns="121920" bIns="60960" rtlCol="0" anchor="ctr"/>
            <a:lstStyle/>
            <a:p>
              <a:pPr algn="ctr"/>
              <a:r>
                <a:rPr lang="en-US" sz="1200">
                  <a:latin typeface="Roboto" panose="02000000000000000000" pitchFamily="2" charset="0"/>
                  <a:ea typeface="Roboto" panose="02000000000000000000" pitchFamily="2" charset="0"/>
                  <a:cs typeface="Arial"/>
                </a:rPr>
                <a:t>Introduction</a:t>
              </a:r>
            </a:p>
          </p:txBody>
        </p:sp>
        <p:sp>
          <p:nvSpPr>
            <p:cNvPr id="23" name="Rectangle: Rounded Corners 27">
              <a:extLst>
                <a:ext uri="{FF2B5EF4-FFF2-40B4-BE49-F238E27FC236}">
                  <a16:creationId xmlns:a16="http://schemas.microsoft.com/office/drawing/2014/main" id="{AD861971-8B80-E045-BF08-EFDE8B0C9FA4}"/>
                </a:ext>
              </a:extLst>
            </p:cNvPr>
            <p:cNvSpPr/>
            <p:nvPr/>
          </p:nvSpPr>
          <p:spPr>
            <a:xfrm>
              <a:off x="1889732" y="6382430"/>
              <a:ext cx="1356826" cy="291710"/>
            </a:xfrm>
            <a:prstGeom prst="roundRect">
              <a:avLst/>
            </a:prstGeom>
            <a:ln/>
          </p:spPr>
          <p:style>
            <a:lnRef idx="2">
              <a:schemeClr val="accent3"/>
            </a:lnRef>
            <a:fillRef idx="1">
              <a:schemeClr val="lt1"/>
            </a:fillRef>
            <a:effectRef idx="0">
              <a:schemeClr val="accent3"/>
            </a:effectRef>
            <a:fontRef idx="minor">
              <a:schemeClr val="dk1"/>
            </a:fontRef>
          </p:style>
          <p:txBody>
            <a:bodyPr lIns="121920" tIns="60960" rIns="121920" bIns="60960" rtlCol="0" anchor="ctr"/>
            <a:lstStyle/>
            <a:p>
              <a:pPr algn="ctr"/>
              <a:r>
                <a:rPr lang="en-US" sz="1200">
                  <a:solidFill>
                    <a:schemeClr val="tx1"/>
                  </a:solidFill>
                  <a:latin typeface="Roboto" panose="02000000000000000000" pitchFamily="2" charset="0"/>
                  <a:ea typeface="Roboto" panose="02000000000000000000" pitchFamily="2" charset="0"/>
                  <a:cs typeface="Arial"/>
                </a:rPr>
                <a:t>Key Issues</a:t>
              </a:r>
            </a:p>
          </p:txBody>
        </p:sp>
        <p:sp>
          <p:nvSpPr>
            <p:cNvPr id="24" name="Rectangle: Rounded Corners 28">
              <a:extLst>
                <a:ext uri="{FF2B5EF4-FFF2-40B4-BE49-F238E27FC236}">
                  <a16:creationId xmlns:a16="http://schemas.microsoft.com/office/drawing/2014/main" id="{C6D4D4D5-8F9E-B045-91F7-25515E0DC576}"/>
                </a:ext>
              </a:extLst>
            </p:cNvPr>
            <p:cNvSpPr/>
            <p:nvPr/>
          </p:nvSpPr>
          <p:spPr>
            <a:xfrm>
              <a:off x="3430769" y="6382430"/>
              <a:ext cx="1356826" cy="291710"/>
            </a:xfrm>
            <a:prstGeom prst="roundRect">
              <a:avLst/>
            </a:prstGeom>
            <a:ln/>
          </p:spPr>
          <p:style>
            <a:lnRef idx="2">
              <a:schemeClr val="accent3"/>
            </a:lnRef>
            <a:fillRef idx="1">
              <a:schemeClr val="lt1"/>
            </a:fillRef>
            <a:effectRef idx="0">
              <a:schemeClr val="accent3"/>
            </a:effectRef>
            <a:fontRef idx="minor">
              <a:schemeClr val="dk1"/>
            </a:fontRef>
          </p:style>
          <p:txBody>
            <a:bodyPr lIns="121920" tIns="60960" rIns="121920" bIns="60960" rtlCol="0" anchor="ctr"/>
            <a:lstStyle/>
            <a:p>
              <a:pPr algn="ctr"/>
              <a:r>
                <a:rPr lang="en-US" sz="1200">
                  <a:solidFill>
                    <a:schemeClr val="tx1"/>
                  </a:solidFill>
                  <a:latin typeface="Roboto" panose="02000000000000000000" pitchFamily="2" charset="0"/>
                  <a:ea typeface="Roboto" panose="02000000000000000000" pitchFamily="2" charset="0"/>
                  <a:cs typeface="Arial"/>
                </a:rPr>
                <a:t>Analysis</a:t>
              </a:r>
            </a:p>
          </p:txBody>
        </p:sp>
        <p:sp>
          <p:nvSpPr>
            <p:cNvPr id="25" name="Rectangle: Rounded Corners 29">
              <a:extLst>
                <a:ext uri="{FF2B5EF4-FFF2-40B4-BE49-F238E27FC236}">
                  <a16:creationId xmlns:a16="http://schemas.microsoft.com/office/drawing/2014/main" id="{FBADB889-EC3F-B24B-A976-10CD5E0DED32}"/>
                </a:ext>
              </a:extLst>
            </p:cNvPr>
            <p:cNvSpPr/>
            <p:nvPr/>
          </p:nvSpPr>
          <p:spPr>
            <a:xfrm>
              <a:off x="6512843" y="6382430"/>
              <a:ext cx="1356826" cy="291710"/>
            </a:xfrm>
            <a:prstGeom prst="roundRect">
              <a:avLst/>
            </a:prstGeom>
            <a:ln/>
          </p:spPr>
          <p:style>
            <a:lnRef idx="2">
              <a:schemeClr val="accent3"/>
            </a:lnRef>
            <a:fillRef idx="1">
              <a:schemeClr val="lt1"/>
            </a:fillRef>
            <a:effectRef idx="0">
              <a:schemeClr val="accent3"/>
            </a:effectRef>
            <a:fontRef idx="minor">
              <a:schemeClr val="dk1"/>
            </a:fontRef>
          </p:style>
          <p:txBody>
            <a:bodyPr lIns="121920" tIns="60960" rIns="121920" bIns="60960" rtlCol="0" anchor="ctr"/>
            <a:lstStyle/>
            <a:p>
              <a:pPr algn="ctr"/>
              <a:r>
                <a:rPr lang="en-US" sz="1200">
                  <a:solidFill>
                    <a:schemeClr val="tx1"/>
                  </a:solidFill>
                  <a:latin typeface="Roboto" panose="02000000000000000000" pitchFamily="2" charset="0"/>
                  <a:ea typeface="Roboto" panose="02000000000000000000" pitchFamily="2" charset="0"/>
                  <a:cs typeface="Arial"/>
                </a:rPr>
                <a:t>Solution</a:t>
              </a:r>
            </a:p>
          </p:txBody>
        </p:sp>
        <p:sp>
          <p:nvSpPr>
            <p:cNvPr id="26" name="Rectangle: Rounded Corners 30">
              <a:extLst>
                <a:ext uri="{FF2B5EF4-FFF2-40B4-BE49-F238E27FC236}">
                  <a16:creationId xmlns:a16="http://schemas.microsoft.com/office/drawing/2014/main" id="{0EBF9107-687C-2444-99AC-1BBAD3088B21}"/>
                </a:ext>
              </a:extLst>
            </p:cNvPr>
            <p:cNvSpPr/>
            <p:nvPr/>
          </p:nvSpPr>
          <p:spPr>
            <a:xfrm>
              <a:off x="8053880" y="6382430"/>
              <a:ext cx="1356826" cy="291710"/>
            </a:xfrm>
            <a:prstGeom prst="roundRect">
              <a:avLst/>
            </a:prstGeom>
            <a:ln/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lIns="121920" tIns="60960" rIns="121920" bIns="60960" rtlCol="0" anchor="ctr"/>
            <a:lstStyle/>
            <a:p>
              <a:pPr algn="ctr"/>
              <a:r>
                <a:rPr lang="en-US" sz="1200">
                  <a:solidFill>
                    <a:schemeClr val="bg1"/>
                  </a:solidFill>
                  <a:latin typeface="Roboto" panose="02000000000000000000" pitchFamily="2" charset="0"/>
                  <a:ea typeface="Roboto" panose="02000000000000000000" pitchFamily="2" charset="0"/>
                  <a:cs typeface="Arial"/>
                </a:rPr>
                <a:t>Implementation</a:t>
              </a:r>
            </a:p>
          </p:txBody>
        </p:sp>
        <p:sp>
          <p:nvSpPr>
            <p:cNvPr id="27" name="Rectangle: Rounded Corners 29">
              <a:extLst>
                <a:ext uri="{FF2B5EF4-FFF2-40B4-BE49-F238E27FC236}">
                  <a16:creationId xmlns:a16="http://schemas.microsoft.com/office/drawing/2014/main" id="{A9F0AB14-E1D8-7247-8989-08802F20195D}"/>
                </a:ext>
              </a:extLst>
            </p:cNvPr>
            <p:cNvSpPr/>
            <p:nvPr/>
          </p:nvSpPr>
          <p:spPr>
            <a:xfrm>
              <a:off x="4971806" y="6382430"/>
              <a:ext cx="1356826" cy="291710"/>
            </a:xfrm>
            <a:prstGeom prst="roundRect">
              <a:avLst/>
            </a:prstGeom>
            <a:ln/>
          </p:spPr>
          <p:style>
            <a:lnRef idx="2">
              <a:schemeClr val="accent3"/>
            </a:lnRef>
            <a:fillRef idx="1">
              <a:schemeClr val="lt1"/>
            </a:fillRef>
            <a:effectRef idx="0">
              <a:schemeClr val="accent3"/>
            </a:effectRef>
            <a:fontRef idx="minor">
              <a:schemeClr val="dk1"/>
            </a:fontRef>
          </p:style>
          <p:txBody>
            <a:bodyPr lIns="121920" tIns="60960" rIns="121920" bIns="60960" rtlCol="0" anchor="ctr"/>
            <a:lstStyle/>
            <a:p>
              <a:pPr algn="ctr"/>
              <a:r>
                <a:rPr lang="en-US" sz="1200">
                  <a:solidFill>
                    <a:schemeClr val="tx1"/>
                  </a:solidFill>
                  <a:latin typeface="Roboto" panose="02000000000000000000" pitchFamily="2" charset="0"/>
                  <a:ea typeface="Roboto" panose="02000000000000000000" pitchFamily="2" charset="0"/>
                  <a:cs typeface="Arial"/>
                </a:rPr>
                <a:t>Opportunities</a:t>
              </a:r>
            </a:p>
          </p:txBody>
        </p:sp>
        <p:sp>
          <p:nvSpPr>
            <p:cNvPr id="28" name="Rectangle: Rounded Corners 29">
              <a:extLst>
                <a:ext uri="{FF2B5EF4-FFF2-40B4-BE49-F238E27FC236}">
                  <a16:creationId xmlns:a16="http://schemas.microsoft.com/office/drawing/2014/main" id="{F98E3FA0-41A5-BA45-947C-C0ADE969952E}"/>
                </a:ext>
              </a:extLst>
            </p:cNvPr>
            <p:cNvSpPr/>
            <p:nvPr/>
          </p:nvSpPr>
          <p:spPr>
            <a:xfrm>
              <a:off x="9594919" y="6382430"/>
              <a:ext cx="1356826" cy="291710"/>
            </a:xfrm>
            <a:prstGeom prst="roundRect">
              <a:avLst/>
            </a:prstGeom>
            <a:ln/>
          </p:spPr>
          <p:style>
            <a:lnRef idx="2">
              <a:schemeClr val="accent3"/>
            </a:lnRef>
            <a:fillRef idx="1">
              <a:schemeClr val="lt1"/>
            </a:fillRef>
            <a:effectRef idx="0">
              <a:schemeClr val="accent3"/>
            </a:effectRef>
            <a:fontRef idx="minor">
              <a:schemeClr val="dk1"/>
            </a:fontRef>
          </p:style>
          <p:txBody>
            <a:bodyPr lIns="121920" tIns="60960" rIns="121920" bIns="60960" rtlCol="0" anchor="ctr"/>
            <a:lstStyle/>
            <a:p>
              <a:pPr algn="ctr"/>
              <a:r>
                <a:rPr lang="en-US" sz="1200">
                  <a:solidFill>
                    <a:schemeClr val="tx1"/>
                  </a:solidFill>
                  <a:latin typeface="Roboto" panose="02000000000000000000" pitchFamily="2" charset="0"/>
                  <a:ea typeface="Roboto" panose="02000000000000000000" pitchFamily="2" charset="0"/>
                  <a:cs typeface="Arial"/>
                </a:rPr>
                <a:t>Risks</a:t>
              </a:r>
            </a:p>
          </p:txBody>
        </p:sp>
      </p:grpSp>
      <p:pic>
        <p:nvPicPr>
          <p:cNvPr id="5" name="Picture 4" descr="Video camera on stand recording man presenting and holding laptop with one hand">
            <a:extLst>
              <a:ext uri="{FF2B5EF4-FFF2-40B4-BE49-F238E27FC236}">
                <a16:creationId xmlns:a16="http://schemas.microsoft.com/office/drawing/2014/main" id="{BF6582CE-E4DB-4707-9579-D4969576635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49067" y="3467605"/>
            <a:ext cx="1794981" cy="11966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05406413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itle 1">
            <a:extLst>
              <a:ext uri="{FF2B5EF4-FFF2-40B4-BE49-F238E27FC236}">
                <a16:creationId xmlns:a16="http://schemas.microsoft.com/office/drawing/2014/main" id="{614C15DA-BFB5-5A44-8465-9601D241EB1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41462" y="1916905"/>
            <a:ext cx="5587170" cy="1121200"/>
          </a:xfrm>
        </p:spPr>
        <p:txBody>
          <a:bodyPr/>
          <a:lstStyle/>
          <a:p>
            <a:pPr marL="285750" indent="-285750" algn="l">
              <a:buClr>
                <a:schemeClr val="accent2">
                  <a:lumMod val="50000"/>
                  <a:lumOff val="50000"/>
                </a:schemeClr>
              </a:buClr>
              <a:buFont typeface="Arial" panose="020B0604020202020204" pitchFamily="34" charset="0"/>
              <a:buChar char="•"/>
            </a:pPr>
            <a:r>
              <a:rPr lang="en-CA" dirty="0">
                <a:solidFill>
                  <a:schemeClr val="tx2">
                    <a:lumMod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Hard Launch:</a:t>
            </a:r>
          </a:p>
          <a:p>
            <a:pPr marL="742950" lvl="1" indent="-285750" algn="l">
              <a:buClr>
                <a:schemeClr val="accent2">
                  <a:lumMod val="50000"/>
                  <a:lumOff val="50000"/>
                </a:schemeClr>
              </a:buClr>
              <a:buFont typeface="Arial" panose="020B0604020202020204" pitchFamily="34" charset="0"/>
              <a:buChar char="•"/>
            </a:pPr>
            <a:r>
              <a:rPr lang="en-CA" dirty="0">
                <a:solidFill>
                  <a:schemeClr val="tx2">
                    <a:lumMod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Open access recipe repository on Instacart</a:t>
            </a:r>
          </a:p>
          <a:p>
            <a:pPr marL="1200150" lvl="2" indent="-285750" algn="l">
              <a:buClr>
                <a:schemeClr val="accent2">
                  <a:lumMod val="50000"/>
                  <a:lumOff val="50000"/>
                </a:schemeClr>
              </a:buClr>
              <a:buFont typeface="Arial" panose="020B0604020202020204" pitchFamily="34" charset="0"/>
              <a:buChar char="•"/>
            </a:pPr>
            <a:r>
              <a:rPr lang="en-CA" dirty="0">
                <a:solidFill>
                  <a:schemeClr val="tx2">
                    <a:lumMod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Influencer development &amp; compensation</a:t>
            </a:r>
          </a:p>
          <a:p>
            <a:pPr marL="742950" lvl="1" indent="-285750" algn="l">
              <a:buClr>
                <a:schemeClr val="accent2">
                  <a:lumMod val="50000"/>
                  <a:lumOff val="50000"/>
                </a:schemeClr>
              </a:buClr>
              <a:buFont typeface="Arial" panose="020B0604020202020204" pitchFamily="34" charset="0"/>
              <a:buChar char="•"/>
            </a:pPr>
            <a:r>
              <a:rPr lang="en-CA" dirty="0">
                <a:solidFill>
                  <a:schemeClr val="tx2">
                    <a:lumMod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Recipe-grocery generation service</a:t>
            </a:r>
          </a:p>
          <a:p>
            <a:pPr marL="742950" lvl="1" indent="-285750" algn="l">
              <a:buClr>
                <a:schemeClr val="accent2">
                  <a:lumMod val="50000"/>
                  <a:lumOff val="50000"/>
                </a:schemeClr>
              </a:buClr>
              <a:buFont typeface="Arial" panose="020B0604020202020204" pitchFamily="34" charset="0"/>
              <a:buChar char="•"/>
            </a:pPr>
            <a:r>
              <a:rPr lang="en-CA" dirty="0">
                <a:solidFill>
                  <a:schemeClr val="tx2">
                    <a:lumMod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Ongoing evaluation &amp; improvements</a:t>
            </a:r>
          </a:p>
          <a:p>
            <a:pPr marL="742950" lvl="1" indent="-285750" algn="l">
              <a:buClr>
                <a:schemeClr val="accent2">
                  <a:lumMod val="50000"/>
                  <a:lumOff val="50000"/>
                </a:schemeClr>
              </a:buClr>
              <a:buFont typeface="Arial" panose="020B0604020202020204" pitchFamily="34" charset="0"/>
              <a:buChar char="•"/>
            </a:pPr>
            <a:endParaRPr lang="en-CA" dirty="0">
              <a:solidFill>
                <a:schemeClr val="tx2">
                  <a:lumMod val="50000"/>
                </a:schemeClr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  <a:p>
            <a:pPr algn="l"/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16C3E77-9EC4-CC47-8F3B-7DD81A30BC87}"/>
              </a:ext>
            </a:extLst>
          </p:cNvPr>
          <p:cNvSpPr>
            <a:spLocks noGrp="1"/>
          </p:cNvSpPr>
          <p:nvPr>
            <p:ph type="subTitle" idx="2"/>
          </p:nvPr>
        </p:nvSpPr>
        <p:spPr>
          <a:xfrm>
            <a:off x="621409" y="5017654"/>
            <a:ext cx="5891433" cy="1502222"/>
          </a:xfrm>
        </p:spPr>
        <p:txBody>
          <a:bodyPr/>
          <a:lstStyle/>
          <a:p>
            <a:pPr algn="l">
              <a:buFont typeface="Arial" panose="020B0604020202020204" pitchFamily="34" charset="0"/>
              <a:buChar char="•"/>
            </a:pPr>
            <a:r>
              <a:rPr lang="en-US" dirty="0"/>
              <a:t>Goal: 300 recipes, 50 influencers by end of Year 1</a:t>
            </a:r>
          </a:p>
          <a:p>
            <a:pPr lvl="1" algn="l">
              <a:buFont typeface="Arial" panose="020B0604020202020204" pitchFamily="34" charset="0"/>
              <a:buChar char="•"/>
            </a:pPr>
            <a:r>
              <a:rPr lang="en-US" dirty="0"/>
              <a:t>Recipe-grocery generation service increasingly used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n-US" dirty="0"/>
              <a:t>Positive social media sentiment analysis</a:t>
            </a:r>
          </a:p>
          <a:p>
            <a:pPr algn="l">
              <a:buFont typeface="Arial" panose="020B0604020202020204" pitchFamily="34" charset="0"/>
              <a:buChar char="•"/>
            </a:pPr>
            <a:endParaRPr lang="en-US" dirty="0"/>
          </a:p>
          <a:p>
            <a:pPr algn="l">
              <a:buFont typeface="Arial" panose="020B0604020202020204" pitchFamily="34" charset="0"/>
              <a:buChar char="•"/>
            </a:pPr>
            <a:endParaRPr lang="en-US" dirty="0"/>
          </a:p>
          <a:p>
            <a:pPr algn="l">
              <a:buFont typeface="Arial" panose="020B0604020202020204" pitchFamily="34" charset="0"/>
              <a:buChar char="•"/>
            </a:pPr>
            <a:endParaRPr lang="en-US" dirty="0"/>
          </a:p>
        </p:txBody>
      </p:sp>
      <p:sp>
        <p:nvSpPr>
          <p:cNvPr id="6" name="Subtitle 5">
            <a:extLst>
              <a:ext uri="{FF2B5EF4-FFF2-40B4-BE49-F238E27FC236}">
                <a16:creationId xmlns:a16="http://schemas.microsoft.com/office/drawing/2014/main" id="{6428598F-5115-D748-8EF9-E35EEE5188A3}"/>
              </a:ext>
            </a:extLst>
          </p:cNvPr>
          <p:cNvSpPr>
            <a:spLocks noGrp="1"/>
          </p:cNvSpPr>
          <p:nvPr>
            <p:ph type="subTitle" idx="5"/>
          </p:nvPr>
        </p:nvSpPr>
        <p:spPr>
          <a:xfrm>
            <a:off x="1310135" y="1433389"/>
            <a:ext cx="3596400" cy="583200"/>
          </a:xfrm>
        </p:spPr>
        <p:txBody>
          <a:bodyPr/>
          <a:lstStyle/>
          <a:p>
            <a:r>
              <a:rPr lang="en-US" sz="1850" dirty="0"/>
              <a:t>Key Activities</a:t>
            </a:r>
            <a:endParaRPr lang="en-US" dirty="0"/>
          </a:p>
        </p:txBody>
      </p:sp>
      <p:sp>
        <p:nvSpPr>
          <p:cNvPr id="7" name="Subtitle 6">
            <a:extLst>
              <a:ext uri="{FF2B5EF4-FFF2-40B4-BE49-F238E27FC236}">
                <a16:creationId xmlns:a16="http://schemas.microsoft.com/office/drawing/2014/main" id="{E5ADBF6D-A945-DF45-81C9-259FAD350DE1}"/>
              </a:ext>
            </a:extLst>
          </p:cNvPr>
          <p:cNvSpPr>
            <a:spLocks noGrp="1"/>
          </p:cNvSpPr>
          <p:nvPr>
            <p:ph type="subTitle" idx="6"/>
          </p:nvPr>
        </p:nvSpPr>
        <p:spPr>
          <a:xfrm>
            <a:off x="1411045" y="4571790"/>
            <a:ext cx="3596400" cy="583200"/>
          </a:xfrm>
        </p:spPr>
        <p:txBody>
          <a:bodyPr/>
          <a:lstStyle/>
          <a:p>
            <a:r>
              <a:rPr lang="en-US" dirty="0"/>
              <a:t>Key Success Factors</a:t>
            </a:r>
          </a:p>
        </p:txBody>
      </p:sp>
      <p:sp>
        <p:nvSpPr>
          <p:cNvPr id="8" name="Subtitle 7">
            <a:extLst>
              <a:ext uri="{FF2B5EF4-FFF2-40B4-BE49-F238E27FC236}">
                <a16:creationId xmlns:a16="http://schemas.microsoft.com/office/drawing/2014/main" id="{0665D8E4-8FBD-714F-A481-B349FD1121B5}"/>
              </a:ext>
            </a:extLst>
          </p:cNvPr>
          <p:cNvSpPr>
            <a:spLocks noGrp="1"/>
          </p:cNvSpPr>
          <p:nvPr>
            <p:ph type="subTitle" idx="7"/>
          </p:nvPr>
        </p:nvSpPr>
        <p:spPr>
          <a:xfrm>
            <a:off x="6271554" y="1697333"/>
            <a:ext cx="3596400" cy="583200"/>
          </a:xfrm>
        </p:spPr>
        <p:txBody>
          <a:bodyPr/>
          <a:lstStyle/>
          <a:p>
            <a:pPr algn="l"/>
            <a:r>
              <a:rPr lang="en-US"/>
              <a:t>Timeline</a:t>
            </a:r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8CF02DCA-ED60-E742-9ACC-2F13A059BA2B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41F6FF3-F43A-6246-B559-B57933611B21}" type="slidenum">
              <a:rPr lang="en-US" smtClean="0"/>
              <a:t>43</a:t>
            </a:fld>
            <a:endParaRPr lang="en-US"/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5089A970-A644-C74A-90DF-30F27238A2C8}"/>
              </a:ext>
            </a:extLst>
          </p:cNvPr>
          <p:cNvSpPr txBox="1">
            <a:spLocks/>
          </p:cNvSpPr>
          <p:nvPr/>
        </p:nvSpPr>
        <p:spPr>
          <a:xfrm>
            <a:off x="1060400" y="517533"/>
            <a:ext cx="10071200" cy="763600"/>
          </a:xfrm>
          <a:prstGeom prst="rect">
            <a:avLst/>
          </a:prstGeom>
        </p:spPr>
        <p:txBody>
          <a:bodyPr lIns="91440" tIns="45720" rIns="91440" bIns="45720" anchor="t"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/>
            <a:r>
              <a:rPr lang="en-US" sz="3700" b="1" dirty="0">
                <a:solidFill>
                  <a:schemeClr val="tx1"/>
                </a:solidFill>
                <a:latin typeface="Roboto"/>
                <a:ea typeface="Roboto"/>
              </a:rPr>
              <a:t>E </a:t>
            </a:r>
            <a:r>
              <a:rPr lang="en-US" sz="3700" b="1" dirty="0">
                <a:solidFill>
                  <a:srgbClr val="1B3440"/>
                </a:solidFill>
                <a:latin typeface="Roboto"/>
                <a:ea typeface="Roboto"/>
              </a:rPr>
              <a:t>–</a:t>
            </a:r>
            <a:r>
              <a:rPr lang="en-US" sz="3700" b="1" dirty="0">
                <a:solidFill>
                  <a:schemeClr val="tx1"/>
                </a:solidFill>
                <a:latin typeface="Roboto"/>
                <a:ea typeface="Roboto"/>
              </a:rPr>
              <a:t> A</a:t>
            </a:r>
            <a:r>
              <a:rPr lang="en-US" sz="3700" b="1" dirty="0">
                <a:solidFill>
                  <a:srgbClr val="1B3440"/>
                </a:solidFill>
                <a:latin typeface="Roboto"/>
                <a:ea typeface="Roboto"/>
              </a:rPr>
              <a:t> – </a:t>
            </a:r>
            <a:r>
              <a:rPr lang="en-US" sz="3700" b="1" dirty="0">
                <a:solidFill>
                  <a:schemeClr val="accent5"/>
                </a:solidFill>
                <a:latin typeface="Roboto"/>
                <a:ea typeface="Roboto"/>
              </a:rPr>
              <a:t>Transform</a:t>
            </a:r>
          </a:p>
        </p:txBody>
      </p:sp>
      <p:sp>
        <p:nvSpPr>
          <p:cNvPr id="15" name="Arrow: Pentagon 5">
            <a:extLst>
              <a:ext uri="{FF2B5EF4-FFF2-40B4-BE49-F238E27FC236}">
                <a16:creationId xmlns:a16="http://schemas.microsoft.com/office/drawing/2014/main" id="{55D2D5FC-4F5F-2C4C-B12F-34441D12E99B}"/>
              </a:ext>
            </a:extLst>
          </p:cNvPr>
          <p:cNvSpPr/>
          <p:nvPr/>
        </p:nvSpPr>
        <p:spPr>
          <a:xfrm>
            <a:off x="6559329" y="2244621"/>
            <a:ext cx="4326504" cy="365124"/>
          </a:xfrm>
          <a:prstGeom prst="homePlate">
            <a:avLst/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defTabSz="685800"/>
            <a:r>
              <a:rPr lang="en-US" sz="1600" kern="1200" dirty="0">
                <a:latin typeface="Roboto" panose="02000000000000000000" pitchFamily="2" charset="0"/>
                <a:ea typeface="Roboto" panose="02000000000000000000" pitchFamily="2" charset="0"/>
              </a:rPr>
              <a:t>Establish (0-3 months) </a:t>
            </a:r>
            <a:endParaRPr lang="en-US" sz="1600" dirty="0"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16" name="Arrow: Pentagon 6">
            <a:extLst>
              <a:ext uri="{FF2B5EF4-FFF2-40B4-BE49-F238E27FC236}">
                <a16:creationId xmlns:a16="http://schemas.microsoft.com/office/drawing/2014/main" id="{2AF5DF24-12B7-2A4B-A380-3831A98B3035}"/>
              </a:ext>
            </a:extLst>
          </p:cNvPr>
          <p:cNvSpPr/>
          <p:nvPr/>
        </p:nvSpPr>
        <p:spPr>
          <a:xfrm>
            <a:off x="6653766" y="3608388"/>
            <a:ext cx="4212035" cy="365124"/>
          </a:xfrm>
          <a:prstGeom prst="homePlate">
            <a:avLst/>
          </a:prstGeom>
          <a:solidFill>
            <a:srgbClr val="5F7D95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defTabSz="685800"/>
            <a:r>
              <a:rPr lang="en-US" sz="1600" kern="120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Increase manufacturing</a:t>
            </a:r>
            <a:endParaRPr lang="en-US" sz="1600">
              <a:solidFill>
                <a:schemeClr val="bg1"/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17" name="Arrow: Pentagon 7">
            <a:extLst>
              <a:ext uri="{FF2B5EF4-FFF2-40B4-BE49-F238E27FC236}">
                <a16:creationId xmlns:a16="http://schemas.microsoft.com/office/drawing/2014/main" id="{D992FF77-26D9-E24A-B66E-2D2039E9EC15}"/>
              </a:ext>
            </a:extLst>
          </p:cNvPr>
          <p:cNvSpPr/>
          <p:nvPr/>
        </p:nvSpPr>
        <p:spPr>
          <a:xfrm>
            <a:off x="7850276" y="4046476"/>
            <a:ext cx="3015525" cy="365124"/>
          </a:xfrm>
          <a:prstGeom prst="homePlate">
            <a:avLst/>
          </a:prstGeom>
          <a:solidFill>
            <a:srgbClr val="5F7D95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defTabSz="685800"/>
            <a:r>
              <a:rPr lang="en-US" sz="160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Social media campaign</a:t>
            </a:r>
          </a:p>
        </p:txBody>
      </p:sp>
      <p:sp>
        <p:nvSpPr>
          <p:cNvPr id="19" name="Arrow: Pentagon 9">
            <a:extLst>
              <a:ext uri="{FF2B5EF4-FFF2-40B4-BE49-F238E27FC236}">
                <a16:creationId xmlns:a16="http://schemas.microsoft.com/office/drawing/2014/main" id="{B1307E99-9603-634A-A30D-F2BF6CABFD33}"/>
              </a:ext>
            </a:extLst>
          </p:cNvPr>
          <p:cNvSpPr/>
          <p:nvPr/>
        </p:nvSpPr>
        <p:spPr>
          <a:xfrm>
            <a:off x="6559329" y="2703557"/>
            <a:ext cx="4316765" cy="365124"/>
          </a:xfrm>
          <a:prstGeom prst="homePlate">
            <a:avLst/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defTabSz="685800"/>
            <a:r>
              <a:rPr lang="en-US" sz="1600" dirty="0">
                <a:latin typeface="Roboto" panose="02000000000000000000" pitchFamily="2" charset="0"/>
                <a:ea typeface="Roboto" panose="02000000000000000000" pitchFamily="2" charset="0"/>
              </a:rPr>
              <a:t>Accelerate (3-6 months)</a:t>
            </a:r>
          </a:p>
        </p:txBody>
      </p:sp>
      <p:sp>
        <p:nvSpPr>
          <p:cNvPr id="20" name="Arrow: Pentagon 10">
            <a:extLst>
              <a:ext uri="{FF2B5EF4-FFF2-40B4-BE49-F238E27FC236}">
                <a16:creationId xmlns:a16="http://schemas.microsoft.com/office/drawing/2014/main" id="{3FFDE0EB-7856-604A-B981-DE390FCF290F}"/>
              </a:ext>
            </a:extLst>
          </p:cNvPr>
          <p:cNvSpPr/>
          <p:nvPr/>
        </p:nvSpPr>
        <p:spPr>
          <a:xfrm>
            <a:off x="6559328" y="3160403"/>
            <a:ext cx="4337271" cy="365124"/>
          </a:xfrm>
          <a:prstGeom prst="homePlate">
            <a:avLst/>
          </a:prstGeom>
          <a:solidFill>
            <a:srgbClr val="193441"/>
          </a:solidFill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defTabSz="685800"/>
            <a:r>
              <a:rPr lang="en-US" sz="1600" dirty="0">
                <a:latin typeface="Roboto" panose="02000000000000000000" pitchFamily="2" charset="0"/>
                <a:ea typeface="Roboto" panose="02000000000000000000" pitchFamily="2" charset="0"/>
              </a:rPr>
              <a:t>Transform (6 months +)</a:t>
            </a:r>
          </a:p>
        </p:txBody>
      </p:sp>
      <p:grpSp>
        <p:nvGrpSpPr>
          <p:cNvPr id="21" name="Group 20">
            <a:extLst>
              <a:ext uri="{FF2B5EF4-FFF2-40B4-BE49-F238E27FC236}">
                <a16:creationId xmlns:a16="http://schemas.microsoft.com/office/drawing/2014/main" id="{8670921F-5C35-4F40-A853-669EE69C2E73}"/>
              </a:ext>
            </a:extLst>
          </p:cNvPr>
          <p:cNvGrpSpPr/>
          <p:nvPr/>
        </p:nvGrpSpPr>
        <p:grpSpPr>
          <a:xfrm>
            <a:off x="348695" y="6382430"/>
            <a:ext cx="10603050" cy="291710"/>
            <a:chOff x="348695" y="6382430"/>
            <a:chExt cx="10603050" cy="291710"/>
          </a:xfrm>
        </p:grpSpPr>
        <p:sp>
          <p:nvSpPr>
            <p:cNvPr id="22" name="Rectangle: Rounded Corners 3">
              <a:extLst>
                <a:ext uri="{FF2B5EF4-FFF2-40B4-BE49-F238E27FC236}">
                  <a16:creationId xmlns:a16="http://schemas.microsoft.com/office/drawing/2014/main" id="{E39316B5-2594-604D-9A71-E38E0490CF31}"/>
                </a:ext>
              </a:extLst>
            </p:cNvPr>
            <p:cNvSpPr/>
            <p:nvPr/>
          </p:nvSpPr>
          <p:spPr>
            <a:xfrm>
              <a:off x="348695" y="6382430"/>
              <a:ext cx="1356826" cy="291710"/>
            </a:xfrm>
            <a:prstGeom prst="roundRect">
              <a:avLst/>
            </a:prstGeom>
            <a:ln/>
          </p:spPr>
          <p:style>
            <a:lnRef idx="2">
              <a:schemeClr val="accent3"/>
            </a:lnRef>
            <a:fillRef idx="1">
              <a:schemeClr val="lt1"/>
            </a:fillRef>
            <a:effectRef idx="0">
              <a:schemeClr val="accent3"/>
            </a:effectRef>
            <a:fontRef idx="minor">
              <a:schemeClr val="dk1"/>
            </a:fontRef>
          </p:style>
          <p:txBody>
            <a:bodyPr lIns="121920" tIns="60960" rIns="121920" bIns="60960" rtlCol="0" anchor="ctr"/>
            <a:lstStyle/>
            <a:p>
              <a:pPr algn="ctr"/>
              <a:r>
                <a:rPr lang="en-US" sz="1200">
                  <a:latin typeface="Roboto" panose="02000000000000000000" pitchFamily="2" charset="0"/>
                  <a:ea typeface="Roboto" panose="02000000000000000000" pitchFamily="2" charset="0"/>
                  <a:cs typeface="Arial"/>
                </a:rPr>
                <a:t>Introduction</a:t>
              </a:r>
            </a:p>
          </p:txBody>
        </p:sp>
        <p:sp>
          <p:nvSpPr>
            <p:cNvPr id="23" name="Rectangle: Rounded Corners 27">
              <a:extLst>
                <a:ext uri="{FF2B5EF4-FFF2-40B4-BE49-F238E27FC236}">
                  <a16:creationId xmlns:a16="http://schemas.microsoft.com/office/drawing/2014/main" id="{AD861971-8B80-E045-BF08-EFDE8B0C9FA4}"/>
                </a:ext>
              </a:extLst>
            </p:cNvPr>
            <p:cNvSpPr/>
            <p:nvPr/>
          </p:nvSpPr>
          <p:spPr>
            <a:xfrm>
              <a:off x="1889732" y="6382430"/>
              <a:ext cx="1356826" cy="291710"/>
            </a:xfrm>
            <a:prstGeom prst="roundRect">
              <a:avLst/>
            </a:prstGeom>
            <a:ln/>
          </p:spPr>
          <p:style>
            <a:lnRef idx="2">
              <a:schemeClr val="accent3"/>
            </a:lnRef>
            <a:fillRef idx="1">
              <a:schemeClr val="lt1"/>
            </a:fillRef>
            <a:effectRef idx="0">
              <a:schemeClr val="accent3"/>
            </a:effectRef>
            <a:fontRef idx="minor">
              <a:schemeClr val="dk1"/>
            </a:fontRef>
          </p:style>
          <p:txBody>
            <a:bodyPr lIns="121920" tIns="60960" rIns="121920" bIns="60960" rtlCol="0" anchor="ctr"/>
            <a:lstStyle/>
            <a:p>
              <a:pPr algn="ctr"/>
              <a:r>
                <a:rPr lang="en-US" sz="1200">
                  <a:solidFill>
                    <a:schemeClr val="tx1"/>
                  </a:solidFill>
                  <a:latin typeface="Roboto" panose="02000000000000000000" pitchFamily="2" charset="0"/>
                  <a:ea typeface="Roboto" panose="02000000000000000000" pitchFamily="2" charset="0"/>
                  <a:cs typeface="Arial"/>
                </a:rPr>
                <a:t>Key Issues</a:t>
              </a:r>
            </a:p>
          </p:txBody>
        </p:sp>
        <p:sp>
          <p:nvSpPr>
            <p:cNvPr id="24" name="Rectangle: Rounded Corners 28">
              <a:extLst>
                <a:ext uri="{FF2B5EF4-FFF2-40B4-BE49-F238E27FC236}">
                  <a16:creationId xmlns:a16="http://schemas.microsoft.com/office/drawing/2014/main" id="{C6D4D4D5-8F9E-B045-91F7-25515E0DC576}"/>
                </a:ext>
              </a:extLst>
            </p:cNvPr>
            <p:cNvSpPr/>
            <p:nvPr/>
          </p:nvSpPr>
          <p:spPr>
            <a:xfrm>
              <a:off x="3430769" y="6382430"/>
              <a:ext cx="1356826" cy="291710"/>
            </a:xfrm>
            <a:prstGeom prst="roundRect">
              <a:avLst/>
            </a:prstGeom>
            <a:ln/>
          </p:spPr>
          <p:style>
            <a:lnRef idx="2">
              <a:schemeClr val="accent3"/>
            </a:lnRef>
            <a:fillRef idx="1">
              <a:schemeClr val="lt1"/>
            </a:fillRef>
            <a:effectRef idx="0">
              <a:schemeClr val="accent3"/>
            </a:effectRef>
            <a:fontRef idx="minor">
              <a:schemeClr val="dk1"/>
            </a:fontRef>
          </p:style>
          <p:txBody>
            <a:bodyPr lIns="121920" tIns="60960" rIns="121920" bIns="60960" rtlCol="0" anchor="ctr"/>
            <a:lstStyle/>
            <a:p>
              <a:pPr algn="ctr"/>
              <a:r>
                <a:rPr lang="en-US" sz="1200">
                  <a:solidFill>
                    <a:schemeClr val="tx1"/>
                  </a:solidFill>
                  <a:latin typeface="Roboto" panose="02000000000000000000" pitchFamily="2" charset="0"/>
                  <a:ea typeface="Roboto" panose="02000000000000000000" pitchFamily="2" charset="0"/>
                  <a:cs typeface="Arial"/>
                </a:rPr>
                <a:t>Analysis</a:t>
              </a:r>
            </a:p>
          </p:txBody>
        </p:sp>
        <p:sp>
          <p:nvSpPr>
            <p:cNvPr id="25" name="Rectangle: Rounded Corners 29">
              <a:extLst>
                <a:ext uri="{FF2B5EF4-FFF2-40B4-BE49-F238E27FC236}">
                  <a16:creationId xmlns:a16="http://schemas.microsoft.com/office/drawing/2014/main" id="{FBADB889-EC3F-B24B-A976-10CD5E0DED32}"/>
                </a:ext>
              </a:extLst>
            </p:cNvPr>
            <p:cNvSpPr/>
            <p:nvPr/>
          </p:nvSpPr>
          <p:spPr>
            <a:xfrm>
              <a:off x="6512843" y="6382430"/>
              <a:ext cx="1356826" cy="291710"/>
            </a:xfrm>
            <a:prstGeom prst="roundRect">
              <a:avLst/>
            </a:prstGeom>
            <a:ln/>
          </p:spPr>
          <p:style>
            <a:lnRef idx="2">
              <a:schemeClr val="accent3"/>
            </a:lnRef>
            <a:fillRef idx="1">
              <a:schemeClr val="lt1"/>
            </a:fillRef>
            <a:effectRef idx="0">
              <a:schemeClr val="accent3"/>
            </a:effectRef>
            <a:fontRef idx="minor">
              <a:schemeClr val="dk1"/>
            </a:fontRef>
          </p:style>
          <p:txBody>
            <a:bodyPr lIns="121920" tIns="60960" rIns="121920" bIns="60960" rtlCol="0" anchor="ctr"/>
            <a:lstStyle/>
            <a:p>
              <a:pPr algn="ctr"/>
              <a:r>
                <a:rPr lang="en-US" sz="1200">
                  <a:solidFill>
                    <a:schemeClr val="tx1"/>
                  </a:solidFill>
                  <a:latin typeface="Roboto" panose="02000000000000000000" pitchFamily="2" charset="0"/>
                  <a:ea typeface="Roboto" panose="02000000000000000000" pitchFamily="2" charset="0"/>
                  <a:cs typeface="Arial"/>
                </a:rPr>
                <a:t>Solution</a:t>
              </a:r>
            </a:p>
          </p:txBody>
        </p:sp>
        <p:sp>
          <p:nvSpPr>
            <p:cNvPr id="26" name="Rectangle: Rounded Corners 30">
              <a:extLst>
                <a:ext uri="{FF2B5EF4-FFF2-40B4-BE49-F238E27FC236}">
                  <a16:creationId xmlns:a16="http://schemas.microsoft.com/office/drawing/2014/main" id="{0EBF9107-687C-2444-99AC-1BBAD3088B21}"/>
                </a:ext>
              </a:extLst>
            </p:cNvPr>
            <p:cNvSpPr/>
            <p:nvPr/>
          </p:nvSpPr>
          <p:spPr>
            <a:xfrm>
              <a:off x="8053880" y="6382430"/>
              <a:ext cx="1356826" cy="291710"/>
            </a:xfrm>
            <a:prstGeom prst="roundRect">
              <a:avLst/>
            </a:prstGeom>
            <a:ln/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lIns="121920" tIns="60960" rIns="121920" bIns="60960" rtlCol="0" anchor="ctr"/>
            <a:lstStyle/>
            <a:p>
              <a:pPr algn="ctr"/>
              <a:r>
                <a:rPr lang="en-US" sz="1200">
                  <a:solidFill>
                    <a:schemeClr val="bg1"/>
                  </a:solidFill>
                  <a:latin typeface="Roboto" panose="02000000000000000000" pitchFamily="2" charset="0"/>
                  <a:ea typeface="Roboto" panose="02000000000000000000" pitchFamily="2" charset="0"/>
                  <a:cs typeface="Arial"/>
                </a:rPr>
                <a:t>Implementation</a:t>
              </a:r>
            </a:p>
          </p:txBody>
        </p:sp>
        <p:sp>
          <p:nvSpPr>
            <p:cNvPr id="27" name="Rectangle: Rounded Corners 29">
              <a:extLst>
                <a:ext uri="{FF2B5EF4-FFF2-40B4-BE49-F238E27FC236}">
                  <a16:creationId xmlns:a16="http://schemas.microsoft.com/office/drawing/2014/main" id="{A9F0AB14-E1D8-7247-8989-08802F20195D}"/>
                </a:ext>
              </a:extLst>
            </p:cNvPr>
            <p:cNvSpPr/>
            <p:nvPr/>
          </p:nvSpPr>
          <p:spPr>
            <a:xfrm>
              <a:off x="4971806" y="6382430"/>
              <a:ext cx="1356826" cy="291710"/>
            </a:xfrm>
            <a:prstGeom prst="roundRect">
              <a:avLst/>
            </a:prstGeom>
            <a:ln/>
          </p:spPr>
          <p:style>
            <a:lnRef idx="2">
              <a:schemeClr val="accent3"/>
            </a:lnRef>
            <a:fillRef idx="1">
              <a:schemeClr val="lt1"/>
            </a:fillRef>
            <a:effectRef idx="0">
              <a:schemeClr val="accent3"/>
            </a:effectRef>
            <a:fontRef idx="minor">
              <a:schemeClr val="dk1"/>
            </a:fontRef>
          </p:style>
          <p:txBody>
            <a:bodyPr lIns="121920" tIns="60960" rIns="121920" bIns="60960" rtlCol="0" anchor="ctr"/>
            <a:lstStyle/>
            <a:p>
              <a:pPr algn="ctr"/>
              <a:r>
                <a:rPr lang="en-US" sz="1200">
                  <a:solidFill>
                    <a:schemeClr val="tx1"/>
                  </a:solidFill>
                  <a:latin typeface="Roboto" panose="02000000000000000000" pitchFamily="2" charset="0"/>
                  <a:ea typeface="Roboto" panose="02000000000000000000" pitchFamily="2" charset="0"/>
                  <a:cs typeface="Arial"/>
                </a:rPr>
                <a:t>Opportunities</a:t>
              </a:r>
            </a:p>
          </p:txBody>
        </p:sp>
        <p:sp>
          <p:nvSpPr>
            <p:cNvPr id="28" name="Rectangle: Rounded Corners 29">
              <a:extLst>
                <a:ext uri="{FF2B5EF4-FFF2-40B4-BE49-F238E27FC236}">
                  <a16:creationId xmlns:a16="http://schemas.microsoft.com/office/drawing/2014/main" id="{F98E3FA0-41A5-BA45-947C-C0ADE969952E}"/>
                </a:ext>
              </a:extLst>
            </p:cNvPr>
            <p:cNvSpPr/>
            <p:nvPr/>
          </p:nvSpPr>
          <p:spPr>
            <a:xfrm>
              <a:off x="9594919" y="6382430"/>
              <a:ext cx="1356826" cy="291710"/>
            </a:xfrm>
            <a:prstGeom prst="roundRect">
              <a:avLst/>
            </a:prstGeom>
            <a:ln/>
          </p:spPr>
          <p:style>
            <a:lnRef idx="2">
              <a:schemeClr val="accent3"/>
            </a:lnRef>
            <a:fillRef idx="1">
              <a:schemeClr val="lt1"/>
            </a:fillRef>
            <a:effectRef idx="0">
              <a:schemeClr val="accent3"/>
            </a:effectRef>
            <a:fontRef idx="minor">
              <a:schemeClr val="dk1"/>
            </a:fontRef>
          </p:style>
          <p:txBody>
            <a:bodyPr lIns="121920" tIns="60960" rIns="121920" bIns="60960" rtlCol="0" anchor="ctr"/>
            <a:lstStyle/>
            <a:p>
              <a:pPr algn="ctr"/>
              <a:r>
                <a:rPr lang="en-US" sz="1200">
                  <a:solidFill>
                    <a:schemeClr val="tx1"/>
                  </a:solidFill>
                  <a:latin typeface="Roboto" panose="02000000000000000000" pitchFamily="2" charset="0"/>
                  <a:ea typeface="Roboto" panose="02000000000000000000" pitchFamily="2" charset="0"/>
                  <a:cs typeface="Arial"/>
                </a:rPr>
                <a:t>Risks</a:t>
              </a:r>
            </a:p>
          </p:txBody>
        </p:sp>
      </p:grpSp>
      <p:pic>
        <p:nvPicPr>
          <p:cNvPr id="5" name="Picture 4" descr="Video camera on stand recording man presenting and holding laptop with one hand">
            <a:extLst>
              <a:ext uri="{FF2B5EF4-FFF2-40B4-BE49-F238E27FC236}">
                <a16:creationId xmlns:a16="http://schemas.microsoft.com/office/drawing/2014/main" id="{BF6582CE-E4DB-4707-9579-D4969576635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49067" y="3448149"/>
            <a:ext cx="1794981" cy="11966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200224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9525A43E-B273-BD46-A5C1-1A5F91C09C53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41F6FF3-F43A-6246-B559-B57933611B21}" type="slidenum">
              <a:rPr lang="en-US" smtClean="0"/>
              <a:t>44</a:t>
            </a:fld>
            <a:endParaRPr lang="en-US"/>
          </a:p>
        </p:txBody>
      </p:sp>
      <p:sp>
        <p:nvSpPr>
          <p:cNvPr id="7" name="Subtitle 2">
            <a:extLst>
              <a:ext uri="{FF2B5EF4-FFF2-40B4-BE49-F238E27FC236}">
                <a16:creationId xmlns:a16="http://schemas.microsoft.com/office/drawing/2014/main" id="{F2BFB061-7208-9042-87C9-96230235D7E7}"/>
              </a:ext>
            </a:extLst>
          </p:cNvPr>
          <p:cNvSpPr txBox="1">
            <a:spLocks/>
          </p:cNvSpPr>
          <p:nvPr/>
        </p:nvSpPr>
        <p:spPr>
          <a:xfrm>
            <a:off x="1177158" y="2430518"/>
            <a:ext cx="10059495" cy="998482"/>
          </a:xfrm>
          <a:prstGeom prst="rect">
            <a:avLst/>
          </a:prstGeom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127000"/>
            <a:r>
              <a:rPr lang="en-US" b="1" dirty="0"/>
              <a:t>Future State: </a:t>
            </a:r>
            <a:r>
              <a:rPr lang="en-US" dirty="0"/>
              <a:t>Ecosystem of food content and access generating revenue for Instacart, retailers, gig workers, and consumer brands, with participation and insights from consumers</a:t>
            </a:r>
          </a:p>
          <a:p>
            <a:pPr marL="127000"/>
            <a:endParaRPr lang="en-US" dirty="0"/>
          </a:p>
          <a:p>
            <a:pPr marL="469900" indent="-342900">
              <a:buFont typeface="Arial" panose="020B0604020202020204" pitchFamily="34" charset="0"/>
              <a:buChar char="•"/>
            </a:pPr>
            <a:r>
              <a:rPr lang="en-CA" dirty="0"/>
              <a:t>Enhanced algorithms to analyze consumer food trends, convert video content into ingredient lists, and provide data-driven strategies</a:t>
            </a:r>
          </a:p>
          <a:p>
            <a:pPr marL="469900" indent="-342900">
              <a:buFont typeface="Arial" panose="020B0604020202020204" pitchFamily="34" charset="0"/>
              <a:buChar char="•"/>
            </a:pPr>
            <a:r>
              <a:rPr lang="en-CA" dirty="0"/>
              <a:t>Solidified and enhanced Instacart’s network of social media, consumer goods, food content networks </a:t>
            </a:r>
          </a:p>
          <a:p>
            <a:pPr marL="127000"/>
            <a:endParaRPr lang="en-CA" dirty="0"/>
          </a:p>
          <a:p>
            <a:pPr marL="469900" indent="-342900">
              <a:buFont typeface="Arial" panose="020B0604020202020204" pitchFamily="34" charset="0"/>
              <a:buChar char="•"/>
            </a:pPr>
            <a:endParaRPr lang="en-CA" dirty="0"/>
          </a:p>
          <a:p>
            <a:pPr marL="127000"/>
            <a:endParaRPr lang="en-CA" dirty="0"/>
          </a:p>
          <a:p>
            <a:pPr marL="469900" indent="-342900">
              <a:buFont typeface="Arial" panose="020B0604020202020204" pitchFamily="34" charset="0"/>
              <a:buChar char="•"/>
            </a:pPr>
            <a:endParaRPr lang="en-CA" dirty="0"/>
          </a:p>
          <a:p>
            <a:pPr marL="469900" indent="-342900">
              <a:buFont typeface="Arial" panose="020B0604020202020204" pitchFamily="34" charset="0"/>
              <a:buChar char="•"/>
            </a:pPr>
            <a:endParaRPr lang="en-US" dirty="0"/>
          </a:p>
        </p:txBody>
      </p:sp>
      <p:pic>
        <p:nvPicPr>
          <p:cNvPr id="8" name="Graphic 7">
            <a:extLst>
              <a:ext uri="{FF2B5EF4-FFF2-40B4-BE49-F238E27FC236}">
                <a16:creationId xmlns:a16="http://schemas.microsoft.com/office/drawing/2014/main" id="{CD49820C-C2C1-F549-AD44-A1642717246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25214" y="742840"/>
            <a:ext cx="11674625" cy="17983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07010710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9525A43E-B273-BD46-A5C1-1A5F91C09C53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41F6FF3-F43A-6246-B559-B57933611B21}" type="slidenum">
              <a:rPr lang="en-US" smtClean="0"/>
              <a:t>45</a:t>
            </a:fld>
            <a:endParaRPr lang="en-US"/>
          </a:p>
        </p:txBody>
      </p:sp>
      <p:sp>
        <p:nvSpPr>
          <p:cNvPr id="7" name="Subtitle 2">
            <a:extLst>
              <a:ext uri="{FF2B5EF4-FFF2-40B4-BE49-F238E27FC236}">
                <a16:creationId xmlns:a16="http://schemas.microsoft.com/office/drawing/2014/main" id="{F2BFB061-7208-9042-87C9-96230235D7E7}"/>
              </a:ext>
            </a:extLst>
          </p:cNvPr>
          <p:cNvSpPr txBox="1">
            <a:spLocks/>
          </p:cNvSpPr>
          <p:nvPr/>
        </p:nvSpPr>
        <p:spPr>
          <a:xfrm>
            <a:off x="1177158" y="2430518"/>
            <a:ext cx="10059495" cy="998482"/>
          </a:xfrm>
          <a:prstGeom prst="rect">
            <a:avLst/>
          </a:prstGeom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127000"/>
            <a:r>
              <a:rPr lang="en-US" b="1" dirty="0"/>
              <a:t>Future State: </a:t>
            </a:r>
            <a:r>
              <a:rPr lang="en-US" dirty="0"/>
              <a:t>Ecosystem of food content and access generating revenue for Instacart, retailers, gig workers, and consumer brands, with participation and insights from consumers</a:t>
            </a:r>
          </a:p>
          <a:p>
            <a:pPr marL="127000"/>
            <a:endParaRPr lang="en-US" dirty="0"/>
          </a:p>
          <a:p>
            <a:pPr marL="469900" indent="-342900">
              <a:buFont typeface="Arial" panose="020B0604020202020204" pitchFamily="34" charset="0"/>
              <a:buChar char="•"/>
            </a:pPr>
            <a:r>
              <a:rPr lang="en-CA" dirty="0"/>
              <a:t>Enhanced algorithms to analyze consumer food trends, convert video content into ingredient lists, and provide data-driven strategies</a:t>
            </a:r>
          </a:p>
          <a:p>
            <a:pPr marL="469900" indent="-342900">
              <a:buFont typeface="Arial" panose="020B0604020202020204" pitchFamily="34" charset="0"/>
              <a:buChar char="•"/>
            </a:pPr>
            <a:r>
              <a:rPr lang="en-CA" dirty="0"/>
              <a:t>Solidified and enhanced Instacart’s network of social media, consumer goods, food content networks </a:t>
            </a:r>
          </a:p>
          <a:p>
            <a:pPr marL="127000"/>
            <a:endParaRPr lang="en-CA" dirty="0"/>
          </a:p>
          <a:p>
            <a:pPr marL="127000"/>
            <a:r>
              <a:rPr lang="en-CA" b="1" dirty="0"/>
              <a:t>Goal: Families and individuals share Insta-Recipe meals with </a:t>
            </a:r>
            <a:r>
              <a:rPr lang="en-US" sz="2000" b="1" dirty="0"/>
              <a:t>access to the food they love and more time to enjoy it together and with others digitally.</a:t>
            </a:r>
            <a:endParaRPr lang="en-CA" b="1" dirty="0"/>
          </a:p>
          <a:p>
            <a:pPr marL="127000"/>
            <a:endParaRPr lang="en-CA" dirty="0"/>
          </a:p>
          <a:p>
            <a:pPr marL="469900" indent="-342900">
              <a:buFont typeface="Arial" panose="020B0604020202020204" pitchFamily="34" charset="0"/>
              <a:buChar char="•"/>
            </a:pPr>
            <a:endParaRPr lang="en-CA" dirty="0"/>
          </a:p>
          <a:p>
            <a:pPr marL="469900" indent="-342900">
              <a:buFont typeface="Arial" panose="020B0604020202020204" pitchFamily="34" charset="0"/>
              <a:buChar char="•"/>
            </a:pPr>
            <a:endParaRPr lang="en-CA" dirty="0"/>
          </a:p>
          <a:p>
            <a:pPr marL="127000"/>
            <a:endParaRPr lang="en-CA" dirty="0"/>
          </a:p>
          <a:p>
            <a:pPr marL="469900" indent="-342900">
              <a:buFont typeface="Arial" panose="020B0604020202020204" pitchFamily="34" charset="0"/>
              <a:buChar char="•"/>
            </a:pPr>
            <a:endParaRPr lang="en-CA" dirty="0"/>
          </a:p>
          <a:p>
            <a:pPr marL="469900" indent="-342900">
              <a:buFont typeface="Arial" panose="020B0604020202020204" pitchFamily="34" charset="0"/>
              <a:buChar char="•"/>
            </a:pPr>
            <a:endParaRPr lang="en-US" dirty="0"/>
          </a:p>
        </p:txBody>
      </p:sp>
      <p:pic>
        <p:nvPicPr>
          <p:cNvPr id="8" name="Graphic 7">
            <a:extLst>
              <a:ext uri="{FF2B5EF4-FFF2-40B4-BE49-F238E27FC236}">
                <a16:creationId xmlns:a16="http://schemas.microsoft.com/office/drawing/2014/main" id="{CD49820C-C2C1-F549-AD44-A1642717246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25214" y="742840"/>
            <a:ext cx="11674625" cy="17983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4996439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DE9791-56A1-734C-BC62-73CF97971B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0400" y="505165"/>
            <a:ext cx="10071200" cy="763600"/>
          </a:xfrm>
        </p:spPr>
        <p:txBody>
          <a:bodyPr/>
          <a:lstStyle/>
          <a:p>
            <a:r>
              <a:rPr lang="en-US"/>
              <a:t>Project Investment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F98857CC-449F-1447-8C20-E762121FDDCD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41F6FF3-F43A-6246-B559-B57933611B21}" type="slidenum">
              <a:rPr lang="en-US" smtClean="0"/>
              <a:t>46</a:t>
            </a:fld>
            <a:endParaRPr lang="en-US"/>
          </a:p>
        </p:txBody>
      </p:sp>
      <p:graphicFrame>
        <p:nvGraphicFramePr>
          <p:cNvPr id="4" name="Google Shape;5191;p46">
            <a:extLst>
              <a:ext uri="{FF2B5EF4-FFF2-40B4-BE49-F238E27FC236}">
                <a16:creationId xmlns:a16="http://schemas.microsoft.com/office/drawing/2014/main" id="{8529A851-035F-7347-9BD8-151A88593BB5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032726971"/>
              </p:ext>
            </p:extLst>
          </p:nvPr>
        </p:nvGraphicFramePr>
        <p:xfrm>
          <a:off x="996882" y="1426860"/>
          <a:ext cx="10134718" cy="4383825"/>
        </p:xfrm>
        <a:graphic>
          <a:graphicData uri="http://schemas.openxmlformats.org/drawingml/2006/table">
            <a:tbl>
              <a:tblPr>
                <a:noFill/>
              </a:tblPr>
              <a:tblGrid>
                <a:gridCol w="284079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29392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729314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  <a:tabLst/>
                        <a:defRPr/>
                      </a:pPr>
                      <a:endParaRPr lang="en-US" sz="2000" b="1" u="none" strike="noStrike" cap="none">
                        <a:solidFill>
                          <a:srgbClr val="FFFFFF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121900" marR="121900" marT="121900" marB="121900" anchor="ctr">
                    <a:lnL w="9525" cap="flat" cmpd="sng" algn="ctr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3E606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CA" sz="1600" b="1" u="none" strike="noStrike" cap="none">
                          <a:solidFill>
                            <a:srgbClr val="FFFFFF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Cost Over 1 Year</a:t>
                      </a:r>
                    </a:p>
                  </a:txBody>
                  <a:tcPr marL="121900" marR="121900" marT="121900" marB="121900" anchor="ctr">
                    <a:lnL w="9525" cap="flat" cmpd="sng" algn="ctr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rgbClr val="A5B7C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A5B7C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5B7C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94693937"/>
                  </a:ext>
                </a:extLst>
              </a:tr>
              <a:tr h="972431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CA" sz="1600" b="1" u="none" strike="noStrike" cap="none">
                          <a:solidFill>
                            <a:srgbClr val="FFFFFF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Machine Learning &amp; Data Analytics</a:t>
                      </a:r>
                      <a:endParaRPr sz="1600" b="1" u="none" strike="noStrike" cap="none">
                        <a:solidFill>
                          <a:srgbClr val="FFFFFF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121900" marR="121900" marT="121900" marB="121900" anchor="ctr">
                    <a:lnL w="9525" cap="flat" cmpd="sng" algn="ctr">
                      <a:solidFill>
                        <a:srgbClr val="A5B7C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A5B7C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19344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CA" sz="1600" b="1" u="none" strike="noStrike" cap="none">
                          <a:latin typeface="Roboto" panose="02000000000000000000" pitchFamily="2" charset="0"/>
                          <a:ea typeface="Roboto" panose="02000000000000000000" pitchFamily="2" charset="0"/>
                          <a:cs typeface="Roboto"/>
                          <a:sym typeface="Roboto"/>
                        </a:rPr>
                        <a:t>$120,000</a:t>
                      </a:r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CA" sz="1400" b="0" u="none" strike="noStrike" cap="none">
                          <a:latin typeface="Roboto" panose="02000000000000000000" pitchFamily="2" charset="0"/>
                          <a:ea typeface="Roboto" panose="02000000000000000000" pitchFamily="2" charset="0"/>
                          <a:cs typeface="Roboto"/>
                          <a:sym typeface="Roboto"/>
                        </a:rPr>
                        <a:t>*Based on Industry Averages</a:t>
                      </a:r>
                      <a:endParaRPr sz="1400" b="0" u="none" strike="noStrike" cap="none">
                        <a:latin typeface="Roboto" panose="02000000000000000000" pitchFamily="2" charset="0"/>
                        <a:ea typeface="Roboto" panose="02000000000000000000" pitchFamily="2" charset="0"/>
                        <a:cs typeface="Roboto"/>
                        <a:sym typeface="Roboto"/>
                      </a:endParaRPr>
                    </a:p>
                  </a:txBody>
                  <a:tcPr marL="121900" marR="121900" marT="121900" marB="121900" anchor="ctr">
                    <a:lnL w="9525" cap="flat" cmpd="sng">
                      <a:solidFill>
                        <a:srgbClr val="A5B7C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rgbClr val="A5B7C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A5B7C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A5B7C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96353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CA" sz="1600" b="1" u="none" strike="noStrike" cap="none">
                          <a:solidFill>
                            <a:srgbClr val="FFFFFF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Marketing Expense (Sponsored Chefs)</a:t>
                      </a:r>
                      <a:endParaRPr sz="1600" b="1" u="none" strike="noStrike" cap="none">
                        <a:solidFill>
                          <a:srgbClr val="FFFFFF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121900" marR="121900" marT="121900" marB="121900" anchor="ctr">
                    <a:lnL w="9525" cap="flat" cmpd="sng" algn="ctr">
                      <a:solidFill>
                        <a:srgbClr val="A5B7C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A5B7C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19344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CA" sz="1600" b="1" u="none" strike="noStrike" cap="none">
                          <a:latin typeface="Roboto" panose="02000000000000000000" pitchFamily="2" charset="0"/>
                          <a:ea typeface="Roboto" panose="02000000000000000000" pitchFamily="2" charset="0"/>
                          <a:cs typeface="Roboto"/>
                          <a:sym typeface="Roboto"/>
                        </a:rPr>
                        <a:t>$600,000</a:t>
                      </a:r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CA" sz="1400" b="0" u="none" strike="noStrike" cap="none">
                          <a:latin typeface="Roboto" panose="02000000000000000000" pitchFamily="2" charset="0"/>
                          <a:ea typeface="Roboto" panose="02000000000000000000" pitchFamily="2" charset="0"/>
                          <a:cs typeface="Roboto"/>
                          <a:sym typeface="Roboto"/>
                        </a:rPr>
                        <a:t>*(</a:t>
                      </a:r>
                      <a:r>
                        <a:rPr lang="en-US" sz="1400" b="0" i="0" u="none" strike="noStrike" cap="none">
                          <a:solidFill>
                            <a:schemeClr val="tx1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+mn-cs"/>
                          <a:sym typeface="Arial"/>
                        </a:rPr>
                        <a:t>(1 new chef a week x 12 weeks x 5 recipes = (10,000(fee) x  5(posts) x12 (weeks))</a:t>
                      </a:r>
                      <a:endParaRPr sz="1400" b="0" u="none" strike="noStrike" cap="none">
                        <a:latin typeface="Roboto" panose="02000000000000000000" pitchFamily="2" charset="0"/>
                        <a:ea typeface="Roboto" panose="02000000000000000000" pitchFamily="2" charset="0"/>
                        <a:cs typeface="Roboto"/>
                        <a:sym typeface="Roboto"/>
                      </a:endParaRPr>
                    </a:p>
                  </a:txBody>
                  <a:tcPr marL="121900" marR="121900" marT="121900" marB="121900" anchor="ctr">
                    <a:lnL w="9525" cap="flat" cmpd="sng">
                      <a:solidFill>
                        <a:srgbClr val="A5B7C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rgbClr val="A5B7C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A5B7C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A5B7C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96353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CA" sz="1600" b="1" u="none" strike="noStrike" cap="none">
                          <a:solidFill>
                            <a:srgbClr val="FFFFFF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Commission for Influencers/Gig Workers</a:t>
                      </a:r>
                      <a:endParaRPr sz="1600" b="1" u="none" strike="noStrike" cap="none">
                        <a:solidFill>
                          <a:srgbClr val="FFFFFF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121900" marR="121900" marT="121900" marB="121900" anchor="ctr">
                    <a:lnL w="9525" cap="flat" cmpd="sng" algn="ctr">
                      <a:solidFill>
                        <a:srgbClr val="A5B7C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rgbClr val="A5B7C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19344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CA" sz="1600" b="1" u="none" strike="noStrike" cap="none">
                          <a:latin typeface="Roboto" panose="02000000000000000000" pitchFamily="2" charset="0"/>
                          <a:ea typeface="Roboto" panose="02000000000000000000" pitchFamily="2" charset="0"/>
                          <a:cs typeface="Roboto"/>
                          <a:sym typeface="Roboto"/>
                        </a:rPr>
                        <a:t>$5,000</a:t>
                      </a:r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CA" sz="1400" b="0" u="none" strike="noStrike" cap="none">
                          <a:latin typeface="Roboto" panose="02000000000000000000" pitchFamily="2" charset="0"/>
                          <a:ea typeface="Roboto" panose="02000000000000000000" pitchFamily="2" charset="0"/>
                          <a:cs typeface="Roboto"/>
                          <a:sym typeface="Roboto"/>
                        </a:rPr>
                        <a:t>*50 influencers at average cost of $100</a:t>
                      </a:r>
                      <a:endParaRPr sz="1400" b="0" u="none" strike="noStrike" cap="none">
                        <a:latin typeface="Roboto" panose="02000000000000000000" pitchFamily="2" charset="0"/>
                        <a:ea typeface="Roboto" panose="02000000000000000000" pitchFamily="2" charset="0"/>
                        <a:cs typeface="Roboto"/>
                        <a:sym typeface="Roboto"/>
                      </a:endParaRPr>
                    </a:p>
                  </a:txBody>
                  <a:tcPr marL="121900" marR="121900" marT="121900" marB="121900" anchor="ctr">
                    <a:lnL w="9525" cap="flat" cmpd="sng" algn="ctr">
                      <a:solidFill>
                        <a:srgbClr val="A5B7C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rgbClr val="A5B7C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rgbClr val="A5B7C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A5B7C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624246800"/>
                  </a:ext>
                </a:extLst>
              </a:tr>
              <a:tr h="596353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CA" sz="1600" b="1" u="none" strike="noStrike" cap="none">
                          <a:solidFill>
                            <a:srgbClr val="FFFFFF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Marketing Expense</a:t>
                      </a: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CA" sz="1600" b="1" u="none" strike="noStrike" cap="none">
                          <a:solidFill>
                            <a:srgbClr val="FFFFFF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(Feature Rollout)</a:t>
                      </a:r>
                      <a:endParaRPr sz="1600" b="1" u="none" strike="noStrike" cap="none">
                        <a:solidFill>
                          <a:srgbClr val="FFFFFF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121900" marR="121900" marT="121900" marB="121900" anchor="ctr">
                    <a:lnL w="9525" cap="flat" cmpd="sng" algn="ctr">
                      <a:solidFill>
                        <a:srgbClr val="A5B7C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rgbClr val="A5B7C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19344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CA" sz="1600" b="1" u="none" strike="noStrike" cap="none">
                          <a:latin typeface="Roboto" panose="02000000000000000000" pitchFamily="2" charset="0"/>
                          <a:ea typeface="Roboto" panose="02000000000000000000" pitchFamily="2" charset="0"/>
                          <a:cs typeface="Roboto"/>
                          <a:sym typeface="Roboto"/>
                        </a:rPr>
                        <a:t>$25,000</a:t>
                      </a:r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CA" sz="1400" b="0" u="none" strike="noStrike" cap="none">
                          <a:latin typeface="Roboto" panose="02000000000000000000" pitchFamily="2" charset="0"/>
                          <a:ea typeface="Roboto" panose="02000000000000000000" pitchFamily="2" charset="0"/>
                          <a:cs typeface="Roboto"/>
                          <a:sym typeface="Roboto"/>
                        </a:rPr>
                        <a:t>*Based on Average Marketing Agency Pricing for Similar App Rollouts</a:t>
                      </a:r>
                      <a:endParaRPr sz="1400" b="0" u="none" strike="noStrike" cap="none">
                        <a:latin typeface="Roboto" panose="02000000000000000000" pitchFamily="2" charset="0"/>
                        <a:ea typeface="Roboto" panose="02000000000000000000" pitchFamily="2" charset="0"/>
                        <a:cs typeface="Roboto"/>
                        <a:sym typeface="Roboto"/>
                      </a:endParaRPr>
                    </a:p>
                  </a:txBody>
                  <a:tcPr marL="121900" marR="121900" marT="121900" marB="121900" anchor="ctr">
                    <a:lnL w="9525" cap="flat" cmpd="sng" algn="ctr">
                      <a:solidFill>
                        <a:srgbClr val="A5B7C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rgbClr val="A5B7C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rgbClr val="A5B7C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A5B7C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505644713"/>
                  </a:ext>
                </a:extLst>
              </a:tr>
              <a:tr h="486196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CA" sz="1600" b="1" u="none" strike="noStrike" cap="none">
                          <a:solidFill>
                            <a:srgbClr val="FFFFFF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Total Cost</a:t>
                      </a:r>
                      <a:endParaRPr sz="1600" b="1" u="none" strike="noStrike" cap="none">
                        <a:solidFill>
                          <a:srgbClr val="FFFFFF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121900" marR="121900" marT="121900" marB="121900" anchor="ctr">
                    <a:lnL w="9525" cap="flat" cmpd="sng" algn="ctr">
                      <a:solidFill>
                        <a:srgbClr val="A5B7C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rgbClr val="A5B7C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19344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CA" sz="1600" b="1" u="none" strike="noStrike" cap="none">
                          <a:latin typeface="Roboto" panose="02000000000000000000" pitchFamily="2" charset="0"/>
                          <a:ea typeface="Roboto" panose="02000000000000000000" pitchFamily="2" charset="0"/>
                          <a:cs typeface="Roboto"/>
                          <a:sym typeface="Roboto"/>
                        </a:rPr>
                        <a:t>$750,000</a:t>
                      </a:r>
                      <a:endParaRPr sz="1600" b="1" u="none" strike="noStrike" cap="none">
                        <a:latin typeface="Roboto" panose="02000000000000000000" pitchFamily="2" charset="0"/>
                        <a:ea typeface="Roboto" panose="02000000000000000000" pitchFamily="2" charset="0"/>
                        <a:cs typeface="Roboto"/>
                        <a:sym typeface="Roboto"/>
                      </a:endParaRPr>
                    </a:p>
                  </a:txBody>
                  <a:tcPr marL="121900" marR="121900" marT="121900" marB="121900" anchor="ctr">
                    <a:lnL w="9525" cap="flat" cmpd="sng" algn="ctr">
                      <a:solidFill>
                        <a:srgbClr val="A5B7C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A5B7C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rgbClr val="A5B7C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rgbClr val="A5B7C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785084968"/>
                  </a:ext>
                </a:extLst>
              </a:tr>
            </a:tbl>
          </a:graphicData>
        </a:graphic>
      </p:graphicFrame>
      <p:grpSp>
        <p:nvGrpSpPr>
          <p:cNvPr id="5" name="Group 4">
            <a:extLst>
              <a:ext uri="{FF2B5EF4-FFF2-40B4-BE49-F238E27FC236}">
                <a16:creationId xmlns:a16="http://schemas.microsoft.com/office/drawing/2014/main" id="{E620D32B-03EE-6748-8A32-6D9A697C0826}"/>
              </a:ext>
            </a:extLst>
          </p:cNvPr>
          <p:cNvGrpSpPr/>
          <p:nvPr/>
        </p:nvGrpSpPr>
        <p:grpSpPr>
          <a:xfrm>
            <a:off x="348695" y="6382430"/>
            <a:ext cx="10603050" cy="291710"/>
            <a:chOff x="348695" y="6382430"/>
            <a:chExt cx="10603050" cy="291710"/>
          </a:xfrm>
        </p:grpSpPr>
        <p:sp>
          <p:nvSpPr>
            <p:cNvPr id="6" name="Rectangle: Rounded Corners 3">
              <a:extLst>
                <a:ext uri="{FF2B5EF4-FFF2-40B4-BE49-F238E27FC236}">
                  <a16:creationId xmlns:a16="http://schemas.microsoft.com/office/drawing/2014/main" id="{F84094A9-93F7-BA4F-ABA0-1D5EEE385A26}"/>
                </a:ext>
              </a:extLst>
            </p:cNvPr>
            <p:cNvSpPr/>
            <p:nvPr/>
          </p:nvSpPr>
          <p:spPr>
            <a:xfrm>
              <a:off x="348695" y="6382430"/>
              <a:ext cx="1356826" cy="291710"/>
            </a:xfrm>
            <a:prstGeom prst="roundRect">
              <a:avLst/>
            </a:prstGeom>
            <a:ln/>
          </p:spPr>
          <p:style>
            <a:lnRef idx="2">
              <a:schemeClr val="accent3"/>
            </a:lnRef>
            <a:fillRef idx="1">
              <a:schemeClr val="lt1"/>
            </a:fillRef>
            <a:effectRef idx="0">
              <a:schemeClr val="accent3"/>
            </a:effectRef>
            <a:fontRef idx="minor">
              <a:schemeClr val="dk1"/>
            </a:fontRef>
          </p:style>
          <p:txBody>
            <a:bodyPr lIns="121920" tIns="60960" rIns="121920" bIns="60960" rtlCol="0" anchor="ctr"/>
            <a:lstStyle/>
            <a:p>
              <a:pPr algn="ctr"/>
              <a:r>
                <a:rPr lang="en-US" sz="1200">
                  <a:latin typeface="Roboto" panose="02000000000000000000" pitchFamily="2" charset="0"/>
                  <a:ea typeface="Roboto" panose="02000000000000000000" pitchFamily="2" charset="0"/>
                  <a:cs typeface="Arial"/>
                </a:rPr>
                <a:t>Introduction</a:t>
              </a:r>
            </a:p>
          </p:txBody>
        </p:sp>
        <p:sp>
          <p:nvSpPr>
            <p:cNvPr id="7" name="Rectangle: Rounded Corners 27">
              <a:extLst>
                <a:ext uri="{FF2B5EF4-FFF2-40B4-BE49-F238E27FC236}">
                  <a16:creationId xmlns:a16="http://schemas.microsoft.com/office/drawing/2014/main" id="{2E777CD0-9614-6A41-B342-1ABAA32C4F79}"/>
                </a:ext>
              </a:extLst>
            </p:cNvPr>
            <p:cNvSpPr/>
            <p:nvPr/>
          </p:nvSpPr>
          <p:spPr>
            <a:xfrm>
              <a:off x="1889732" y="6382430"/>
              <a:ext cx="1356826" cy="291710"/>
            </a:xfrm>
            <a:prstGeom prst="roundRect">
              <a:avLst/>
            </a:prstGeom>
            <a:ln/>
          </p:spPr>
          <p:style>
            <a:lnRef idx="2">
              <a:schemeClr val="accent3"/>
            </a:lnRef>
            <a:fillRef idx="1">
              <a:schemeClr val="lt1"/>
            </a:fillRef>
            <a:effectRef idx="0">
              <a:schemeClr val="accent3"/>
            </a:effectRef>
            <a:fontRef idx="minor">
              <a:schemeClr val="dk1"/>
            </a:fontRef>
          </p:style>
          <p:txBody>
            <a:bodyPr lIns="121920" tIns="60960" rIns="121920" bIns="60960" rtlCol="0" anchor="ctr"/>
            <a:lstStyle/>
            <a:p>
              <a:pPr algn="ctr"/>
              <a:r>
                <a:rPr lang="en-US" sz="1200">
                  <a:solidFill>
                    <a:schemeClr val="tx1"/>
                  </a:solidFill>
                  <a:latin typeface="Roboto" panose="02000000000000000000" pitchFamily="2" charset="0"/>
                  <a:ea typeface="Roboto" panose="02000000000000000000" pitchFamily="2" charset="0"/>
                  <a:cs typeface="Arial"/>
                </a:rPr>
                <a:t>Key Issues</a:t>
              </a:r>
            </a:p>
          </p:txBody>
        </p:sp>
        <p:sp>
          <p:nvSpPr>
            <p:cNvPr id="8" name="Rectangle: Rounded Corners 28">
              <a:extLst>
                <a:ext uri="{FF2B5EF4-FFF2-40B4-BE49-F238E27FC236}">
                  <a16:creationId xmlns:a16="http://schemas.microsoft.com/office/drawing/2014/main" id="{6C298AA4-97A5-A141-B371-D46D9C5E59F9}"/>
                </a:ext>
              </a:extLst>
            </p:cNvPr>
            <p:cNvSpPr/>
            <p:nvPr/>
          </p:nvSpPr>
          <p:spPr>
            <a:xfrm>
              <a:off x="3430769" y="6382430"/>
              <a:ext cx="1356826" cy="291710"/>
            </a:xfrm>
            <a:prstGeom prst="roundRect">
              <a:avLst/>
            </a:prstGeom>
            <a:ln/>
          </p:spPr>
          <p:style>
            <a:lnRef idx="2">
              <a:schemeClr val="accent3"/>
            </a:lnRef>
            <a:fillRef idx="1">
              <a:schemeClr val="lt1"/>
            </a:fillRef>
            <a:effectRef idx="0">
              <a:schemeClr val="accent3"/>
            </a:effectRef>
            <a:fontRef idx="minor">
              <a:schemeClr val="dk1"/>
            </a:fontRef>
          </p:style>
          <p:txBody>
            <a:bodyPr lIns="121920" tIns="60960" rIns="121920" bIns="60960" rtlCol="0" anchor="ctr"/>
            <a:lstStyle/>
            <a:p>
              <a:pPr algn="ctr"/>
              <a:r>
                <a:rPr lang="en-US" sz="1200">
                  <a:solidFill>
                    <a:schemeClr val="tx1"/>
                  </a:solidFill>
                  <a:latin typeface="Roboto" panose="02000000000000000000" pitchFamily="2" charset="0"/>
                  <a:ea typeface="Roboto" panose="02000000000000000000" pitchFamily="2" charset="0"/>
                  <a:cs typeface="Arial"/>
                </a:rPr>
                <a:t>Analysis</a:t>
              </a:r>
            </a:p>
          </p:txBody>
        </p:sp>
        <p:sp>
          <p:nvSpPr>
            <p:cNvPr id="9" name="Rectangle: Rounded Corners 29">
              <a:extLst>
                <a:ext uri="{FF2B5EF4-FFF2-40B4-BE49-F238E27FC236}">
                  <a16:creationId xmlns:a16="http://schemas.microsoft.com/office/drawing/2014/main" id="{08F1CB8F-92AA-594F-8021-4F83E22F4FCE}"/>
                </a:ext>
              </a:extLst>
            </p:cNvPr>
            <p:cNvSpPr/>
            <p:nvPr/>
          </p:nvSpPr>
          <p:spPr>
            <a:xfrm>
              <a:off x="6512843" y="6382430"/>
              <a:ext cx="1356826" cy="291710"/>
            </a:xfrm>
            <a:prstGeom prst="roundRect">
              <a:avLst/>
            </a:prstGeom>
            <a:ln/>
          </p:spPr>
          <p:style>
            <a:lnRef idx="2">
              <a:schemeClr val="accent3"/>
            </a:lnRef>
            <a:fillRef idx="1">
              <a:schemeClr val="lt1"/>
            </a:fillRef>
            <a:effectRef idx="0">
              <a:schemeClr val="accent3"/>
            </a:effectRef>
            <a:fontRef idx="minor">
              <a:schemeClr val="dk1"/>
            </a:fontRef>
          </p:style>
          <p:txBody>
            <a:bodyPr lIns="121920" tIns="60960" rIns="121920" bIns="60960" rtlCol="0" anchor="ctr"/>
            <a:lstStyle/>
            <a:p>
              <a:pPr algn="ctr"/>
              <a:r>
                <a:rPr lang="en-US" sz="1200">
                  <a:solidFill>
                    <a:schemeClr val="tx1"/>
                  </a:solidFill>
                  <a:latin typeface="Roboto" panose="02000000000000000000" pitchFamily="2" charset="0"/>
                  <a:ea typeface="Roboto" panose="02000000000000000000" pitchFamily="2" charset="0"/>
                  <a:cs typeface="Arial"/>
                </a:rPr>
                <a:t>Solution</a:t>
              </a:r>
            </a:p>
          </p:txBody>
        </p:sp>
        <p:sp>
          <p:nvSpPr>
            <p:cNvPr id="10" name="Rectangle: Rounded Corners 30">
              <a:extLst>
                <a:ext uri="{FF2B5EF4-FFF2-40B4-BE49-F238E27FC236}">
                  <a16:creationId xmlns:a16="http://schemas.microsoft.com/office/drawing/2014/main" id="{621C5DDC-C0CE-9348-9094-196549E6B7EA}"/>
                </a:ext>
              </a:extLst>
            </p:cNvPr>
            <p:cNvSpPr/>
            <p:nvPr/>
          </p:nvSpPr>
          <p:spPr>
            <a:xfrm>
              <a:off x="8053880" y="6382430"/>
              <a:ext cx="1356826" cy="291710"/>
            </a:xfrm>
            <a:prstGeom prst="roundRect">
              <a:avLst/>
            </a:prstGeom>
            <a:ln/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lIns="121920" tIns="60960" rIns="121920" bIns="60960" rtlCol="0" anchor="ctr"/>
            <a:lstStyle/>
            <a:p>
              <a:pPr algn="ctr"/>
              <a:r>
                <a:rPr lang="en-US" sz="1200">
                  <a:solidFill>
                    <a:schemeClr val="bg1"/>
                  </a:solidFill>
                  <a:latin typeface="Roboto" panose="02000000000000000000" pitchFamily="2" charset="0"/>
                  <a:ea typeface="Roboto" panose="02000000000000000000" pitchFamily="2" charset="0"/>
                  <a:cs typeface="Arial"/>
                </a:rPr>
                <a:t>Implementation</a:t>
              </a:r>
            </a:p>
          </p:txBody>
        </p:sp>
        <p:sp>
          <p:nvSpPr>
            <p:cNvPr id="11" name="Rectangle: Rounded Corners 29">
              <a:extLst>
                <a:ext uri="{FF2B5EF4-FFF2-40B4-BE49-F238E27FC236}">
                  <a16:creationId xmlns:a16="http://schemas.microsoft.com/office/drawing/2014/main" id="{43AF3862-8A8F-EB47-B26A-4D5937850ABB}"/>
                </a:ext>
              </a:extLst>
            </p:cNvPr>
            <p:cNvSpPr/>
            <p:nvPr/>
          </p:nvSpPr>
          <p:spPr>
            <a:xfrm>
              <a:off x="4971806" y="6382430"/>
              <a:ext cx="1356826" cy="291710"/>
            </a:xfrm>
            <a:prstGeom prst="roundRect">
              <a:avLst/>
            </a:prstGeom>
            <a:ln/>
          </p:spPr>
          <p:style>
            <a:lnRef idx="2">
              <a:schemeClr val="accent3"/>
            </a:lnRef>
            <a:fillRef idx="1">
              <a:schemeClr val="lt1"/>
            </a:fillRef>
            <a:effectRef idx="0">
              <a:schemeClr val="accent3"/>
            </a:effectRef>
            <a:fontRef idx="minor">
              <a:schemeClr val="dk1"/>
            </a:fontRef>
          </p:style>
          <p:txBody>
            <a:bodyPr lIns="121920" tIns="60960" rIns="121920" bIns="60960" rtlCol="0" anchor="ctr"/>
            <a:lstStyle/>
            <a:p>
              <a:pPr algn="ctr"/>
              <a:r>
                <a:rPr lang="en-US" sz="1200">
                  <a:solidFill>
                    <a:schemeClr val="tx1"/>
                  </a:solidFill>
                  <a:latin typeface="Roboto" panose="02000000000000000000" pitchFamily="2" charset="0"/>
                  <a:ea typeface="Roboto" panose="02000000000000000000" pitchFamily="2" charset="0"/>
                  <a:cs typeface="Arial"/>
                </a:rPr>
                <a:t>Opportunities</a:t>
              </a:r>
            </a:p>
          </p:txBody>
        </p:sp>
        <p:sp>
          <p:nvSpPr>
            <p:cNvPr id="12" name="Rectangle: Rounded Corners 29">
              <a:extLst>
                <a:ext uri="{FF2B5EF4-FFF2-40B4-BE49-F238E27FC236}">
                  <a16:creationId xmlns:a16="http://schemas.microsoft.com/office/drawing/2014/main" id="{540CBD74-84E0-DD46-A3B9-38EFB19C1615}"/>
                </a:ext>
              </a:extLst>
            </p:cNvPr>
            <p:cNvSpPr/>
            <p:nvPr/>
          </p:nvSpPr>
          <p:spPr>
            <a:xfrm>
              <a:off x="9594919" y="6382430"/>
              <a:ext cx="1356826" cy="291710"/>
            </a:xfrm>
            <a:prstGeom prst="roundRect">
              <a:avLst/>
            </a:prstGeom>
            <a:ln/>
          </p:spPr>
          <p:style>
            <a:lnRef idx="2">
              <a:schemeClr val="accent3"/>
            </a:lnRef>
            <a:fillRef idx="1">
              <a:schemeClr val="lt1"/>
            </a:fillRef>
            <a:effectRef idx="0">
              <a:schemeClr val="accent3"/>
            </a:effectRef>
            <a:fontRef idx="minor">
              <a:schemeClr val="dk1"/>
            </a:fontRef>
          </p:style>
          <p:txBody>
            <a:bodyPr lIns="121920" tIns="60960" rIns="121920" bIns="60960" rtlCol="0" anchor="ctr"/>
            <a:lstStyle/>
            <a:p>
              <a:pPr algn="ctr"/>
              <a:r>
                <a:rPr lang="en-US" sz="1200">
                  <a:solidFill>
                    <a:schemeClr val="tx1"/>
                  </a:solidFill>
                  <a:latin typeface="Roboto" panose="02000000000000000000" pitchFamily="2" charset="0"/>
                  <a:ea typeface="Roboto" panose="02000000000000000000" pitchFamily="2" charset="0"/>
                  <a:cs typeface="Arial"/>
                </a:rPr>
                <a:t>Risks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71221147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DE9791-56A1-734C-BC62-73CF97971B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0400" y="505165"/>
            <a:ext cx="10071200" cy="763600"/>
          </a:xfrm>
        </p:spPr>
        <p:txBody>
          <a:bodyPr/>
          <a:lstStyle/>
          <a:p>
            <a:r>
              <a:rPr lang="en-US"/>
              <a:t>Project Benefits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F98857CC-449F-1447-8C20-E762121FDDCD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41F6FF3-F43A-6246-B559-B57933611B21}" type="slidenum">
              <a:rPr lang="en-US" smtClean="0"/>
              <a:t>47</a:t>
            </a:fld>
            <a:endParaRPr lang="en-US"/>
          </a:p>
        </p:txBody>
      </p:sp>
      <p:graphicFrame>
        <p:nvGraphicFramePr>
          <p:cNvPr id="4" name="Google Shape;5191;p46">
            <a:extLst>
              <a:ext uri="{FF2B5EF4-FFF2-40B4-BE49-F238E27FC236}">
                <a16:creationId xmlns:a16="http://schemas.microsoft.com/office/drawing/2014/main" id="{8529A851-035F-7347-9BD8-151A88593BB5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129128969"/>
              </p:ext>
            </p:extLst>
          </p:nvPr>
        </p:nvGraphicFramePr>
        <p:xfrm>
          <a:off x="996882" y="1426860"/>
          <a:ext cx="10134718" cy="3103745"/>
        </p:xfrm>
        <a:graphic>
          <a:graphicData uri="http://schemas.openxmlformats.org/drawingml/2006/table">
            <a:tbl>
              <a:tblPr>
                <a:noFill/>
              </a:tblPr>
              <a:tblGrid>
                <a:gridCol w="284079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29392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729314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  <a:tabLst/>
                        <a:defRPr/>
                      </a:pPr>
                      <a:endParaRPr lang="en-US" sz="2000" b="1" u="none" strike="noStrike" cap="none">
                        <a:solidFill>
                          <a:srgbClr val="FFFFFF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121900" marR="121900" marT="121900" marB="121900" anchor="ctr">
                    <a:lnL w="9525" cap="flat" cmpd="sng" algn="ctr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3E606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CA" sz="1600" b="1" u="none" strike="noStrike" cap="none">
                          <a:solidFill>
                            <a:srgbClr val="FFFFFF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Additional Revenue Over 1 Year</a:t>
                      </a:r>
                    </a:p>
                  </a:txBody>
                  <a:tcPr marL="121900" marR="121900" marT="121900" marB="121900" anchor="ctr">
                    <a:lnL w="9525" cap="flat" cmpd="sng" algn="ctr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rgbClr val="A5B7C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A5B7C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5B7C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94693937"/>
                  </a:ext>
                </a:extLst>
              </a:tr>
              <a:tr h="972431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CA" sz="1600" b="1" u="none" strike="noStrike" cap="none">
                          <a:solidFill>
                            <a:srgbClr val="FFFFFF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Sponsored Products</a:t>
                      </a:r>
                      <a:endParaRPr sz="1600" b="1" u="none" strike="noStrike" cap="none">
                        <a:solidFill>
                          <a:srgbClr val="FFFFFF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121900" marR="121900" marT="121900" marB="121900" anchor="ctr">
                    <a:lnL w="9525" cap="flat" cmpd="sng" algn="ctr">
                      <a:solidFill>
                        <a:srgbClr val="A5B7C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A5B7C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19344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CA" sz="1600" b="1" u="none" strike="noStrike" cap="none">
                          <a:latin typeface="Roboto" panose="02000000000000000000" pitchFamily="2" charset="0"/>
                          <a:ea typeface="Roboto" panose="02000000000000000000" pitchFamily="2" charset="0"/>
                          <a:cs typeface="Roboto"/>
                          <a:sym typeface="Roboto"/>
                        </a:rPr>
                        <a:t>$600,000</a:t>
                      </a:r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US" sz="1400" b="0" i="0" u="none" strike="noStrike" cap="none">
                          <a:solidFill>
                            <a:schemeClr val="tx1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+mn-cs"/>
                          <a:sym typeface="Arial"/>
                        </a:rPr>
                        <a:t>*($10,000 per sponsored product, 5 recipes, 12 weeks)</a:t>
                      </a:r>
                      <a:endParaRPr lang="en-CA" sz="1400" b="1" u="none" strike="noStrike" cap="none">
                        <a:latin typeface="Roboto" panose="02000000000000000000" pitchFamily="2" charset="0"/>
                        <a:ea typeface="Roboto" panose="02000000000000000000" pitchFamily="2" charset="0"/>
                        <a:cs typeface="Roboto"/>
                        <a:sym typeface="Roboto"/>
                      </a:endParaRPr>
                    </a:p>
                  </a:txBody>
                  <a:tcPr marL="121900" marR="121900" marT="121900" marB="121900" anchor="ctr">
                    <a:lnL w="9525" cap="flat" cmpd="sng">
                      <a:solidFill>
                        <a:srgbClr val="A5B7C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rgbClr val="A5B7C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A5B7C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A5B7C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96353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CA" sz="1600" b="1" u="none" strike="noStrike" cap="none">
                          <a:solidFill>
                            <a:srgbClr val="FFFFFF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Larger Order Values (Increase by 5%)</a:t>
                      </a:r>
                      <a:endParaRPr sz="1600" b="1" u="none" strike="noStrike" cap="none">
                        <a:solidFill>
                          <a:srgbClr val="FFFFFF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121900" marR="121900" marT="121900" marB="121900" anchor="ctr">
                    <a:lnL w="9525" cap="flat" cmpd="sng" algn="ctr">
                      <a:solidFill>
                        <a:srgbClr val="A5B7C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A5B7C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19344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CA" sz="1600" b="1" u="none" strike="noStrike" cap="none">
                          <a:latin typeface="Roboto" panose="02000000000000000000" pitchFamily="2" charset="0"/>
                          <a:ea typeface="Roboto" panose="02000000000000000000" pitchFamily="2" charset="0"/>
                          <a:cs typeface="Roboto"/>
                          <a:sym typeface="Roboto"/>
                        </a:rPr>
                        <a:t>$576,000</a:t>
                      </a:r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CA" sz="1400" b="0" u="none" strike="noStrike" cap="none">
                          <a:latin typeface="Roboto" panose="02000000000000000000" pitchFamily="2" charset="0"/>
                          <a:ea typeface="Roboto" panose="02000000000000000000" pitchFamily="2" charset="0"/>
                          <a:cs typeface="Roboto"/>
                          <a:sym typeface="Roboto"/>
                        </a:rPr>
                        <a:t>*$67 Average Weekly Grocery Bill * 5% Growth * 2% Customer Adoption (9.6M Total Users in 2020)</a:t>
                      </a:r>
                      <a:endParaRPr sz="1400" b="0" u="none" strike="noStrike" cap="none">
                        <a:latin typeface="Roboto" panose="02000000000000000000" pitchFamily="2" charset="0"/>
                        <a:ea typeface="Roboto" panose="02000000000000000000" pitchFamily="2" charset="0"/>
                        <a:cs typeface="Roboto"/>
                        <a:sym typeface="Roboto"/>
                      </a:endParaRPr>
                    </a:p>
                  </a:txBody>
                  <a:tcPr marL="121900" marR="121900" marT="121900" marB="121900" anchor="ctr">
                    <a:lnL w="9525" cap="flat" cmpd="sng">
                      <a:solidFill>
                        <a:srgbClr val="A5B7C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rgbClr val="A5B7C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A5B7C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A5B7C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86196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CA" sz="1600" b="1" u="none" strike="noStrike" cap="none">
                          <a:solidFill>
                            <a:srgbClr val="FFFFFF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Total Revenue</a:t>
                      </a:r>
                      <a:endParaRPr sz="1600" b="1" u="none" strike="noStrike" cap="none">
                        <a:solidFill>
                          <a:srgbClr val="FFFFFF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121900" marR="121900" marT="121900" marB="121900" anchor="ctr">
                    <a:lnL w="9525" cap="flat" cmpd="sng" algn="ctr">
                      <a:solidFill>
                        <a:srgbClr val="A5B7C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rgbClr val="A5B7C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19344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CA" sz="1600" b="1" u="none" strike="noStrike" cap="none">
                          <a:latin typeface="Roboto" panose="02000000000000000000" pitchFamily="2" charset="0"/>
                          <a:ea typeface="Roboto" panose="02000000000000000000" pitchFamily="2" charset="0"/>
                          <a:cs typeface="Roboto"/>
                          <a:sym typeface="Roboto"/>
                        </a:rPr>
                        <a:t>$1,176,000</a:t>
                      </a:r>
                      <a:endParaRPr sz="1600" b="1" u="none" strike="noStrike" cap="none">
                        <a:latin typeface="Roboto" panose="02000000000000000000" pitchFamily="2" charset="0"/>
                        <a:ea typeface="Roboto" panose="02000000000000000000" pitchFamily="2" charset="0"/>
                        <a:cs typeface="Roboto"/>
                        <a:sym typeface="Roboto"/>
                      </a:endParaRPr>
                    </a:p>
                  </a:txBody>
                  <a:tcPr marL="121900" marR="121900" marT="121900" marB="121900" anchor="ctr">
                    <a:lnL w="9525" cap="flat" cmpd="sng" algn="ctr">
                      <a:solidFill>
                        <a:srgbClr val="A5B7C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A5B7C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rgbClr val="A5B7C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rgbClr val="A5B7C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785084968"/>
                  </a:ext>
                </a:extLst>
              </a:tr>
            </a:tbl>
          </a:graphicData>
        </a:graphic>
      </p:graphicFrame>
      <p:grpSp>
        <p:nvGrpSpPr>
          <p:cNvPr id="5" name="Group 4">
            <a:extLst>
              <a:ext uri="{FF2B5EF4-FFF2-40B4-BE49-F238E27FC236}">
                <a16:creationId xmlns:a16="http://schemas.microsoft.com/office/drawing/2014/main" id="{E620D32B-03EE-6748-8A32-6D9A697C0826}"/>
              </a:ext>
            </a:extLst>
          </p:cNvPr>
          <p:cNvGrpSpPr/>
          <p:nvPr/>
        </p:nvGrpSpPr>
        <p:grpSpPr>
          <a:xfrm>
            <a:off x="348695" y="6382430"/>
            <a:ext cx="10603050" cy="291710"/>
            <a:chOff x="348695" y="6382430"/>
            <a:chExt cx="10603050" cy="291710"/>
          </a:xfrm>
        </p:grpSpPr>
        <p:sp>
          <p:nvSpPr>
            <p:cNvPr id="6" name="Rectangle: Rounded Corners 3">
              <a:extLst>
                <a:ext uri="{FF2B5EF4-FFF2-40B4-BE49-F238E27FC236}">
                  <a16:creationId xmlns:a16="http://schemas.microsoft.com/office/drawing/2014/main" id="{F84094A9-93F7-BA4F-ABA0-1D5EEE385A26}"/>
                </a:ext>
              </a:extLst>
            </p:cNvPr>
            <p:cNvSpPr/>
            <p:nvPr/>
          </p:nvSpPr>
          <p:spPr>
            <a:xfrm>
              <a:off x="348695" y="6382430"/>
              <a:ext cx="1356826" cy="291710"/>
            </a:xfrm>
            <a:prstGeom prst="roundRect">
              <a:avLst/>
            </a:prstGeom>
            <a:ln/>
          </p:spPr>
          <p:style>
            <a:lnRef idx="2">
              <a:schemeClr val="accent3"/>
            </a:lnRef>
            <a:fillRef idx="1">
              <a:schemeClr val="lt1"/>
            </a:fillRef>
            <a:effectRef idx="0">
              <a:schemeClr val="accent3"/>
            </a:effectRef>
            <a:fontRef idx="minor">
              <a:schemeClr val="dk1"/>
            </a:fontRef>
          </p:style>
          <p:txBody>
            <a:bodyPr lIns="121920" tIns="60960" rIns="121920" bIns="60960" rtlCol="0" anchor="ctr"/>
            <a:lstStyle/>
            <a:p>
              <a:pPr algn="ctr"/>
              <a:r>
                <a:rPr lang="en-US" sz="1200">
                  <a:latin typeface="Roboto" panose="02000000000000000000" pitchFamily="2" charset="0"/>
                  <a:ea typeface="Roboto" panose="02000000000000000000" pitchFamily="2" charset="0"/>
                  <a:cs typeface="Arial"/>
                </a:rPr>
                <a:t>Introduction</a:t>
              </a:r>
            </a:p>
          </p:txBody>
        </p:sp>
        <p:sp>
          <p:nvSpPr>
            <p:cNvPr id="7" name="Rectangle: Rounded Corners 27">
              <a:extLst>
                <a:ext uri="{FF2B5EF4-FFF2-40B4-BE49-F238E27FC236}">
                  <a16:creationId xmlns:a16="http://schemas.microsoft.com/office/drawing/2014/main" id="{2E777CD0-9614-6A41-B342-1ABAA32C4F79}"/>
                </a:ext>
              </a:extLst>
            </p:cNvPr>
            <p:cNvSpPr/>
            <p:nvPr/>
          </p:nvSpPr>
          <p:spPr>
            <a:xfrm>
              <a:off x="1889732" y="6382430"/>
              <a:ext cx="1356826" cy="291710"/>
            </a:xfrm>
            <a:prstGeom prst="roundRect">
              <a:avLst/>
            </a:prstGeom>
            <a:ln/>
          </p:spPr>
          <p:style>
            <a:lnRef idx="2">
              <a:schemeClr val="accent3"/>
            </a:lnRef>
            <a:fillRef idx="1">
              <a:schemeClr val="lt1"/>
            </a:fillRef>
            <a:effectRef idx="0">
              <a:schemeClr val="accent3"/>
            </a:effectRef>
            <a:fontRef idx="minor">
              <a:schemeClr val="dk1"/>
            </a:fontRef>
          </p:style>
          <p:txBody>
            <a:bodyPr lIns="121920" tIns="60960" rIns="121920" bIns="60960" rtlCol="0" anchor="ctr"/>
            <a:lstStyle/>
            <a:p>
              <a:pPr algn="ctr"/>
              <a:r>
                <a:rPr lang="en-US" sz="1200">
                  <a:solidFill>
                    <a:schemeClr val="tx1"/>
                  </a:solidFill>
                  <a:latin typeface="Roboto" panose="02000000000000000000" pitchFamily="2" charset="0"/>
                  <a:ea typeface="Roboto" panose="02000000000000000000" pitchFamily="2" charset="0"/>
                  <a:cs typeface="Arial"/>
                </a:rPr>
                <a:t>Key Issues</a:t>
              </a:r>
            </a:p>
          </p:txBody>
        </p:sp>
        <p:sp>
          <p:nvSpPr>
            <p:cNvPr id="8" name="Rectangle: Rounded Corners 28">
              <a:extLst>
                <a:ext uri="{FF2B5EF4-FFF2-40B4-BE49-F238E27FC236}">
                  <a16:creationId xmlns:a16="http://schemas.microsoft.com/office/drawing/2014/main" id="{6C298AA4-97A5-A141-B371-D46D9C5E59F9}"/>
                </a:ext>
              </a:extLst>
            </p:cNvPr>
            <p:cNvSpPr/>
            <p:nvPr/>
          </p:nvSpPr>
          <p:spPr>
            <a:xfrm>
              <a:off x="3430769" y="6382430"/>
              <a:ext cx="1356826" cy="291710"/>
            </a:xfrm>
            <a:prstGeom prst="roundRect">
              <a:avLst/>
            </a:prstGeom>
            <a:ln/>
          </p:spPr>
          <p:style>
            <a:lnRef idx="2">
              <a:schemeClr val="accent3"/>
            </a:lnRef>
            <a:fillRef idx="1">
              <a:schemeClr val="lt1"/>
            </a:fillRef>
            <a:effectRef idx="0">
              <a:schemeClr val="accent3"/>
            </a:effectRef>
            <a:fontRef idx="minor">
              <a:schemeClr val="dk1"/>
            </a:fontRef>
          </p:style>
          <p:txBody>
            <a:bodyPr lIns="121920" tIns="60960" rIns="121920" bIns="60960" rtlCol="0" anchor="ctr"/>
            <a:lstStyle/>
            <a:p>
              <a:pPr algn="ctr"/>
              <a:r>
                <a:rPr lang="en-US" sz="1200">
                  <a:solidFill>
                    <a:schemeClr val="tx1"/>
                  </a:solidFill>
                  <a:latin typeface="Roboto" panose="02000000000000000000" pitchFamily="2" charset="0"/>
                  <a:ea typeface="Roboto" panose="02000000000000000000" pitchFamily="2" charset="0"/>
                  <a:cs typeface="Arial"/>
                </a:rPr>
                <a:t>Analysis</a:t>
              </a:r>
            </a:p>
          </p:txBody>
        </p:sp>
        <p:sp>
          <p:nvSpPr>
            <p:cNvPr id="9" name="Rectangle: Rounded Corners 29">
              <a:extLst>
                <a:ext uri="{FF2B5EF4-FFF2-40B4-BE49-F238E27FC236}">
                  <a16:creationId xmlns:a16="http://schemas.microsoft.com/office/drawing/2014/main" id="{08F1CB8F-92AA-594F-8021-4F83E22F4FCE}"/>
                </a:ext>
              </a:extLst>
            </p:cNvPr>
            <p:cNvSpPr/>
            <p:nvPr/>
          </p:nvSpPr>
          <p:spPr>
            <a:xfrm>
              <a:off x="6512843" y="6382430"/>
              <a:ext cx="1356826" cy="291710"/>
            </a:xfrm>
            <a:prstGeom prst="roundRect">
              <a:avLst/>
            </a:prstGeom>
            <a:ln/>
          </p:spPr>
          <p:style>
            <a:lnRef idx="2">
              <a:schemeClr val="accent3"/>
            </a:lnRef>
            <a:fillRef idx="1">
              <a:schemeClr val="lt1"/>
            </a:fillRef>
            <a:effectRef idx="0">
              <a:schemeClr val="accent3"/>
            </a:effectRef>
            <a:fontRef idx="minor">
              <a:schemeClr val="dk1"/>
            </a:fontRef>
          </p:style>
          <p:txBody>
            <a:bodyPr lIns="121920" tIns="60960" rIns="121920" bIns="60960" rtlCol="0" anchor="ctr"/>
            <a:lstStyle/>
            <a:p>
              <a:pPr algn="ctr"/>
              <a:r>
                <a:rPr lang="en-US" sz="1200">
                  <a:solidFill>
                    <a:schemeClr val="tx1"/>
                  </a:solidFill>
                  <a:latin typeface="Roboto" panose="02000000000000000000" pitchFamily="2" charset="0"/>
                  <a:ea typeface="Roboto" panose="02000000000000000000" pitchFamily="2" charset="0"/>
                  <a:cs typeface="Arial"/>
                </a:rPr>
                <a:t>Solution</a:t>
              </a:r>
            </a:p>
          </p:txBody>
        </p:sp>
        <p:sp>
          <p:nvSpPr>
            <p:cNvPr id="10" name="Rectangle: Rounded Corners 30">
              <a:extLst>
                <a:ext uri="{FF2B5EF4-FFF2-40B4-BE49-F238E27FC236}">
                  <a16:creationId xmlns:a16="http://schemas.microsoft.com/office/drawing/2014/main" id="{621C5DDC-C0CE-9348-9094-196549E6B7EA}"/>
                </a:ext>
              </a:extLst>
            </p:cNvPr>
            <p:cNvSpPr/>
            <p:nvPr/>
          </p:nvSpPr>
          <p:spPr>
            <a:xfrm>
              <a:off x="8053880" y="6382430"/>
              <a:ext cx="1356826" cy="291710"/>
            </a:xfrm>
            <a:prstGeom prst="roundRect">
              <a:avLst/>
            </a:prstGeom>
            <a:ln/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lIns="121920" tIns="60960" rIns="121920" bIns="60960" rtlCol="0" anchor="ctr"/>
            <a:lstStyle/>
            <a:p>
              <a:pPr algn="ctr"/>
              <a:r>
                <a:rPr lang="en-US" sz="1200">
                  <a:solidFill>
                    <a:schemeClr val="bg1"/>
                  </a:solidFill>
                  <a:latin typeface="Roboto" panose="02000000000000000000" pitchFamily="2" charset="0"/>
                  <a:ea typeface="Roboto" panose="02000000000000000000" pitchFamily="2" charset="0"/>
                  <a:cs typeface="Arial"/>
                </a:rPr>
                <a:t>Implementation</a:t>
              </a:r>
            </a:p>
          </p:txBody>
        </p:sp>
        <p:sp>
          <p:nvSpPr>
            <p:cNvPr id="11" name="Rectangle: Rounded Corners 29">
              <a:extLst>
                <a:ext uri="{FF2B5EF4-FFF2-40B4-BE49-F238E27FC236}">
                  <a16:creationId xmlns:a16="http://schemas.microsoft.com/office/drawing/2014/main" id="{43AF3862-8A8F-EB47-B26A-4D5937850ABB}"/>
                </a:ext>
              </a:extLst>
            </p:cNvPr>
            <p:cNvSpPr/>
            <p:nvPr/>
          </p:nvSpPr>
          <p:spPr>
            <a:xfrm>
              <a:off x="4971806" y="6382430"/>
              <a:ext cx="1356826" cy="291710"/>
            </a:xfrm>
            <a:prstGeom prst="roundRect">
              <a:avLst/>
            </a:prstGeom>
            <a:ln/>
          </p:spPr>
          <p:style>
            <a:lnRef idx="2">
              <a:schemeClr val="accent3"/>
            </a:lnRef>
            <a:fillRef idx="1">
              <a:schemeClr val="lt1"/>
            </a:fillRef>
            <a:effectRef idx="0">
              <a:schemeClr val="accent3"/>
            </a:effectRef>
            <a:fontRef idx="minor">
              <a:schemeClr val="dk1"/>
            </a:fontRef>
          </p:style>
          <p:txBody>
            <a:bodyPr lIns="121920" tIns="60960" rIns="121920" bIns="60960" rtlCol="0" anchor="ctr"/>
            <a:lstStyle/>
            <a:p>
              <a:pPr algn="ctr"/>
              <a:r>
                <a:rPr lang="en-US" sz="1200">
                  <a:solidFill>
                    <a:schemeClr val="tx1"/>
                  </a:solidFill>
                  <a:latin typeface="Roboto" panose="02000000000000000000" pitchFamily="2" charset="0"/>
                  <a:ea typeface="Roboto" panose="02000000000000000000" pitchFamily="2" charset="0"/>
                  <a:cs typeface="Arial"/>
                </a:rPr>
                <a:t>Opportunities</a:t>
              </a:r>
            </a:p>
          </p:txBody>
        </p:sp>
        <p:sp>
          <p:nvSpPr>
            <p:cNvPr id="12" name="Rectangle: Rounded Corners 29">
              <a:extLst>
                <a:ext uri="{FF2B5EF4-FFF2-40B4-BE49-F238E27FC236}">
                  <a16:creationId xmlns:a16="http://schemas.microsoft.com/office/drawing/2014/main" id="{540CBD74-84E0-DD46-A3B9-38EFB19C1615}"/>
                </a:ext>
              </a:extLst>
            </p:cNvPr>
            <p:cNvSpPr/>
            <p:nvPr/>
          </p:nvSpPr>
          <p:spPr>
            <a:xfrm>
              <a:off x="9594919" y="6382430"/>
              <a:ext cx="1356826" cy="291710"/>
            </a:xfrm>
            <a:prstGeom prst="roundRect">
              <a:avLst/>
            </a:prstGeom>
            <a:ln/>
          </p:spPr>
          <p:style>
            <a:lnRef idx="2">
              <a:schemeClr val="accent3"/>
            </a:lnRef>
            <a:fillRef idx="1">
              <a:schemeClr val="lt1"/>
            </a:fillRef>
            <a:effectRef idx="0">
              <a:schemeClr val="accent3"/>
            </a:effectRef>
            <a:fontRef idx="minor">
              <a:schemeClr val="dk1"/>
            </a:fontRef>
          </p:style>
          <p:txBody>
            <a:bodyPr lIns="121920" tIns="60960" rIns="121920" bIns="60960" rtlCol="0" anchor="ctr"/>
            <a:lstStyle/>
            <a:p>
              <a:pPr algn="ctr"/>
              <a:r>
                <a:rPr lang="en-US" sz="1200">
                  <a:solidFill>
                    <a:schemeClr val="tx1"/>
                  </a:solidFill>
                  <a:latin typeface="Roboto" panose="02000000000000000000" pitchFamily="2" charset="0"/>
                  <a:ea typeface="Roboto" panose="02000000000000000000" pitchFamily="2" charset="0"/>
                  <a:cs typeface="Arial"/>
                </a:rPr>
                <a:t>Risks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762090236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DE9791-56A1-734C-BC62-73CF97971B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0400" y="505165"/>
            <a:ext cx="10071200" cy="763600"/>
          </a:xfrm>
        </p:spPr>
        <p:txBody>
          <a:bodyPr/>
          <a:lstStyle/>
          <a:p>
            <a:r>
              <a:rPr lang="en-US"/>
              <a:t>Return on Investment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F98857CC-449F-1447-8C20-E762121FDDCD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41F6FF3-F43A-6246-B559-B57933611B21}" type="slidenum">
              <a:rPr lang="en-US" smtClean="0"/>
              <a:t>48</a:t>
            </a:fld>
            <a:endParaRPr lang="en-US"/>
          </a:p>
        </p:txBody>
      </p:sp>
      <p:graphicFrame>
        <p:nvGraphicFramePr>
          <p:cNvPr id="4" name="Google Shape;5191;p46">
            <a:extLst>
              <a:ext uri="{FF2B5EF4-FFF2-40B4-BE49-F238E27FC236}">
                <a16:creationId xmlns:a16="http://schemas.microsoft.com/office/drawing/2014/main" id="{8529A851-035F-7347-9BD8-151A88593BB5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746517013"/>
              </p:ext>
            </p:extLst>
          </p:nvPr>
        </p:nvGraphicFramePr>
        <p:xfrm>
          <a:off x="996882" y="1426860"/>
          <a:ext cx="10134718" cy="2419383"/>
        </p:xfrm>
        <a:graphic>
          <a:graphicData uri="http://schemas.openxmlformats.org/drawingml/2006/table">
            <a:tbl>
              <a:tblPr>
                <a:noFill/>
              </a:tblPr>
              <a:tblGrid>
                <a:gridCol w="284079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29392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729314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  <a:tabLst/>
                        <a:defRPr/>
                      </a:pPr>
                      <a:endParaRPr lang="en-US" sz="2000" b="1" u="none" strike="noStrike" cap="none">
                        <a:solidFill>
                          <a:srgbClr val="FFFFFF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121900" marR="121900" marT="121900" marB="121900" anchor="ctr">
                    <a:lnL w="9525" cap="flat" cmpd="sng" algn="ctr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3E606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lang="en-CA" sz="1600" b="1" u="none" strike="noStrike" cap="none">
                        <a:solidFill>
                          <a:srgbClr val="FFFFFF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121900" marR="121900" marT="121900" marB="121900" anchor="ctr">
                    <a:lnL w="9525" cap="flat" cmpd="sng" algn="ctr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rgbClr val="A5B7C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A5B7C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5B7C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94693937"/>
                  </a:ext>
                </a:extLst>
              </a:tr>
              <a:tr h="606076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CA" sz="1600" b="1" u="none" strike="noStrike" cap="none">
                          <a:solidFill>
                            <a:srgbClr val="FFFFFF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Total Cost</a:t>
                      </a:r>
                      <a:endParaRPr sz="1600" b="1" u="none" strike="noStrike" cap="none">
                        <a:solidFill>
                          <a:srgbClr val="FFFFFF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121900" marR="121900" marT="121900" marB="121900" anchor="ctr">
                    <a:lnL w="9525" cap="flat" cmpd="sng" algn="ctr">
                      <a:solidFill>
                        <a:srgbClr val="A5B7C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A5B7C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19344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CA" sz="1600" b="0" u="none" strike="noStrike" cap="none">
                          <a:latin typeface="Roboto" panose="02000000000000000000" pitchFamily="2" charset="0"/>
                          <a:ea typeface="Roboto" panose="02000000000000000000" pitchFamily="2" charset="0"/>
                          <a:cs typeface="Roboto"/>
                          <a:sym typeface="Roboto"/>
                        </a:rPr>
                        <a:t>$750,000</a:t>
                      </a:r>
                    </a:p>
                  </a:txBody>
                  <a:tcPr marL="121900" marR="121900" marT="121900" marB="121900" anchor="ctr">
                    <a:lnL w="9525" cap="flat" cmpd="sng">
                      <a:solidFill>
                        <a:srgbClr val="A5B7C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rgbClr val="A5B7C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A5B7C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A5B7C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96353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CA" sz="1600" b="1" u="none" strike="noStrike" cap="none">
                          <a:solidFill>
                            <a:srgbClr val="FFFFFF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Total Revenue</a:t>
                      </a:r>
                      <a:endParaRPr sz="1600" b="1" u="none" strike="noStrike" cap="none">
                        <a:solidFill>
                          <a:srgbClr val="FFFFFF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121900" marR="121900" marT="121900" marB="121900" anchor="ctr">
                    <a:lnL w="9525" cap="flat" cmpd="sng" algn="ctr">
                      <a:solidFill>
                        <a:srgbClr val="A5B7C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A5B7C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19344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  <a:tabLst/>
                        <a:defRPr/>
                      </a:pPr>
                      <a:r>
                        <a:rPr lang="en-CA" sz="1600" b="0" u="none" strike="noStrike" cap="none">
                          <a:latin typeface="Roboto" panose="02000000000000000000" pitchFamily="2" charset="0"/>
                          <a:ea typeface="Roboto" panose="02000000000000000000" pitchFamily="2" charset="0"/>
                          <a:cs typeface="Roboto"/>
                          <a:sym typeface="Roboto"/>
                        </a:rPr>
                        <a:t>$1,176,000</a:t>
                      </a:r>
                    </a:p>
                  </a:txBody>
                  <a:tcPr marL="121900" marR="121900" marT="121900" marB="121900" anchor="ctr">
                    <a:lnL w="9525" cap="flat" cmpd="sng">
                      <a:solidFill>
                        <a:srgbClr val="A5B7C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rgbClr val="A5B7C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A5B7C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A5B7C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86196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CA" sz="1600" b="1" u="none" strike="noStrike" cap="none">
                          <a:solidFill>
                            <a:srgbClr val="FFFFFF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ROI</a:t>
                      </a:r>
                      <a:endParaRPr sz="1600" b="1" u="none" strike="noStrike" cap="none">
                        <a:solidFill>
                          <a:srgbClr val="FFFFFF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121900" marR="121900" marT="121900" marB="121900" anchor="ctr">
                    <a:lnL w="9525" cap="flat" cmpd="sng" algn="ctr">
                      <a:solidFill>
                        <a:srgbClr val="A5B7C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rgbClr val="A5B7C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19344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CA" sz="1600" b="1" u="none" strike="noStrike" cap="none">
                          <a:latin typeface="Roboto" panose="02000000000000000000" pitchFamily="2" charset="0"/>
                          <a:ea typeface="Roboto" panose="02000000000000000000" pitchFamily="2" charset="0"/>
                          <a:cs typeface="Roboto"/>
                          <a:sym typeface="Roboto"/>
                        </a:rPr>
                        <a:t>56.80%</a:t>
                      </a:r>
                      <a:endParaRPr sz="1600" b="1" u="none" strike="noStrike" cap="none">
                        <a:latin typeface="Roboto" panose="02000000000000000000" pitchFamily="2" charset="0"/>
                        <a:ea typeface="Roboto" panose="02000000000000000000" pitchFamily="2" charset="0"/>
                        <a:cs typeface="Roboto"/>
                        <a:sym typeface="Roboto"/>
                      </a:endParaRPr>
                    </a:p>
                  </a:txBody>
                  <a:tcPr marL="121900" marR="121900" marT="121900" marB="121900" anchor="ctr">
                    <a:lnL w="9525" cap="flat" cmpd="sng" algn="ctr">
                      <a:solidFill>
                        <a:srgbClr val="A5B7C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A5B7C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rgbClr val="A5B7C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rgbClr val="A5B7C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785084968"/>
                  </a:ext>
                </a:extLst>
              </a:tr>
            </a:tbl>
          </a:graphicData>
        </a:graphic>
      </p:graphicFrame>
      <p:grpSp>
        <p:nvGrpSpPr>
          <p:cNvPr id="5" name="Group 4">
            <a:extLst>
              <a:ext uri="{FF2B5EF4-FFF2-40B4-BE49-F238E27FC236}">
                <a16:creationId xmlns:a16="http://schemas.microsoft.com/office/drawing/2014/main" id="{E620D32B-03EE-6748-8A32-6D9A697C0826}"/>
              </a:ext>
            </a:extLst>
          </p:cNvPr>
          <p:cNvGrpSpPr/>
          <p:nvPr/>
        </p:nvGrpSpPr>
        <p:grpSpPr>
          <a:xfrm>
            <a:off x="348695" y="6382430"/>
            <a:ext cx="10603050" cy="291710"/>
            <a:chOff x="348695" y="6382430"/>
            <a:chExt cx="10603050" cy="291710"/>
          </a:xfrm>
        </p:grpSpPr>
        <p:sp>
          <p:nvSpPr>
            <p:cNvPr id="6" name="Rectangle: Rounded Corners 3">
              <a:extLst>
                <a:ext uri="{FF2B5EF4-FFF2-40B4-BE49-F238E27FC236}">
                  <a16:creationId xmlns:a16="http://schemas.microsoft.com/office/drawing/2014/main" id="{F84094A9-93F7-BA4F-ABA0-1D5EEE385A26}"/>
                </a:ext>
              </a:extLst>
            </p:cNvPr>
            <p:cNvSpPr/>
            <p:nvPr/>
          </p:nvSpPr>
          <p:spPr>
            <a:xfrm>
              <a:off x="348695" y="6382430"/>
              <a:ext cx="1356826" cy="291710"/>
            </a:xfrm>
            <a:prstGeom prst="roundRect">
              <a:avLst/>
            </a:prstGeom>
            <a:ln/>
          </p:spPr>
          <p:style>
            <a:lnRef idx="2">
              <a:schemeClr val="accent3"/>
            </a:lnRef>
            <a:fillRef idx="1">
              <a:schemeClr val="lt1"/>
            </a:fillRef>
            <a:effectRef idx="0">
              <a:schemeClr val="accent3"/>
            </a:effectRef>
            <a:fontRef idx="minor">
              <a:schemeClr val="dk1"/>
            </a:fontRef>
          </p:style>
          <p:txBody>
            <a:bodyPr lIns="121920" tIns="60960" rIns="121920" bIns="60960" rtlCol="0" anchor="ctr"/>
            <a:lstStyle/>
            <a:p>
              <a:pPr algn="ctr"/>
              <a:r>
                <a:rPr lang="en-US" sz="1200">
                  <a:latin typeface="Roboto" panose="02000000000000000000" pitchFamily="2" charset="0"/>
                  <a:ea typeface="Roboto" panose="02000000000000000000" pitchFamily="2" charset="0"/>
                  <a:cs typeface="Arial"/>
                </a:rPr>
                <a:t>Introduction</a:t>
              </a:r>
            </a:p>
          </p:txBody>
        </p:sp>
        <p:sp>
          <p:nvSpPr>
            <p:cNvPr id="7" name="Rectangle: Rounded Corners 27">
              <a:extLst>
                <a:ext uri="{FF2B5EF4-FFF2-40B4-BE49-F238E27FC236}">
                  <a16:creationId xmlns:a16="http://schemas.microsoft.com/office/drawing/2014/main" id="{2E777CD0-9614-6A41-B342-1ABAA32C4F79}"/>
                </a:ext>
              </a:extLst>
            </p:cNvPr>
            <p:cNvSpPr/>
            <p:nvPr/>
          </p:nvSpPr>
          <p:spPr>
            <a:xfrm>
              <a:off x="1889732" y="6382430"/>
              <a:ext cx="1356826" cy="291710"/>
            </a:xfrm>
            <a:prstGeom prst="roundRect">
              <a:avLst/>
            </a:prstGeom>
            <a:ln/>
          </p:spPr>
          <p:style>
            <a:lnRef idx="2">
              <a:schemeClr val="accent3"/>
            </a:lnRef>
            <a:fillRef idx="1">
              <a:schemeClr val="lt1"/>
            </a:fillRef>
            <a:effectRef idx="0">
              <a:schemeClr val="accent3"/>
            </a:effectRef>
            <a:fontRef idx="minor">
              <a:schemeClr val="dk1"/>
            </a:fontRef>
          </p:style>
          <p:txBody>
            <a:bodyPr lIns="121920" tIns="60960" rIns="121920" bIns="60960" rtlCol="0" anchor="ctr"/>
            <a:lstStyle/>
            <a:p>
              <a:pPr algn="ctr"/>
              <a:r>
                <a:rPr lang="en-US" sz="1200">
                  <a:solidFill>
                    <a:schemeClr val="tx1"/>
                  </a:solidFill>
                  <a:latin typeface="Roboto" panose="02000000000000000000" pitchFamily="2" charset="0"/>
                  <a:ea typeface="Roboto" panose="02000000000000000000" pitchFamily="2" charset="0"/>
                  <a:cs typeface="Arial"/>
                </a:rPr>
                <a:t>Key Issues</a:t>
              </a:r>
            </a:p>
          </p:txBody>
        </p:sp>
        <p:sp>
          <p:nvSpPr>
            <p:cNvPr id="8" name="Rectangle: Rounded Corners 28">
              <a:extLst>
                <a:ext uri="{FF2B5EF4-FFF2-40B4-BE49-F238E27FC236}">
                  <a16:creationId xmlns:a16="http://schemas.microsoft.com/office/drawing/2014/main" id="{6C298AA4-97A5-A141-B371-D46D9C5E59F9}"/>
                </a:ext>
              </a:extLst>
            </p:cNvPr>
            <p:cNvSpPr/>
            <p:nvPr/>
          </p:nvSpPr>
          <p:spPr>
            <a:xfrm>
              <a:off x="3430769" y="6382430"/>
              <a:ext cx="1356826" cy="291710"/>
            </a:xfrm>
            <a:prstGeom prst="roundRect">
              <a:avLst/>
            </a:prstGeom>
            <a:ln/>
          </p:spPr>
          <p:style>
            <a:lnRef idx="2">
              <a:schemeClr val="accent3"/>
            </a:lnRef>
            <a:fillRef idx="1">
              <a:schemeClr val="lt1"/>
            </a:fillRef>
            <a:effectRef idx="0">
              <a:schemeClr val="accent3"/>
            </a:effectRef>
            <a:fontRef idx="minor">
              <a:schemeClr val="dk1"/>
            </a:fontRef>
          </p:style>
          <p:txBody>
            <a:bodyPr lIns="121920" tIns="60960" rIns="121920" bIns="60960" rtlCol="0" anchor="ctr"/>
            <a:lstStyle/>
            <a:p>
              <a:pPr algn="ctr"/>
              <a:r>
                <a:rPr lang="en-US" sz="1200">
                  <a:solidFill>
                    <a:schemeClr val="tx1"/>
                  </a:solidFill>
                  <a:latin typeface="Roboto" panose="02000000000000000000" pitchFamily="2" charset="0"/>
                  <a:ea typeface="Roboto" panose="02000000000000000000" pitchFamily="2" charset="0"/>
                  <a:cs typeface="Arial"/>
                </a:rPr>
                <a:t>Analysis</a:t>
              </a:r>
            </a:p>
          </p:txBody>
        </p:sp>
        <p:sp>
          <p:nvSpPr>
            <p:cNvPr id="9" name="Rectangle: Rounded Corners 29">
              <a:extLst>
                <a:ext uri="{FF2B5EF4-FFF2-40B4-BE49-F238E27FC236}">
                  <a16:creationId xmlns:a16="http://schemas.microsoft.com/office/drawing/2014/main" id="{08F1CB8F-92AA-594F-8021-4F83E22F4FCE}"/>
                </a:ext>
              </a:extLst>
            </p:cNvPr>
            <p:cNvSpPr/>
            <p:nvPr/>
          </p:nvSpPr>
          <p:spPr>
            <a:xfrm>
              <a:off x="6512843" y="6382430"/>
              <a:ext cx="1356826" cy="291710"/>
            </a:xfrm>
            <a:prstGeom prst="roundRect">
              <a:avLst/>
            </a:prstGeom>
            <a:ln/>
          </p:spPr>
          <p:style>
            <a:lnRef idx="2">
              <a:schemeClr val="accent3"/>
            </a:lnRef>
            <a:fillRef idx="1">
              <a:schemeClr val="lt1"/>
            </a:fillRef>
            <a:effectRef idx="0">
              <a:schemeClr val="accent3"/>
            </a:effectRef>
            <a:fontRef idx="minor">
              <a:schemeClr val="dk1"/>
            </a:fontRef>
          </p:style>
          <p:txBody>
            <a:bodyPr lIns="121920" tIns="60960" rIns="121920" bIns="60960" rtlCol="0" anchor="ctr"/>
            <a:lstStyle/>
            <a:p>
              <a:pPr algn="ctr"/>
              <a:r>
                <a:rPr lang="en-US" sz="1200">
                  <a:solidFill>
                    <a:schemeClr val="tx1"/>
                  </a:solidFill>
                  <a:latin typeface="Roboto" panose="02000000000000000000" pitchFamily="2" charset="0"/>
                  <a:ea typeface="Roboto" panose="02000000000000000000" pitchFamily="2" charset="0"/>
                  <a:cs typeface="Arial"/>
                </a:rPr>
                <a:t>Solution</a:t>
              </a:r>
            </a:p>
          </p:txBody>
        </p:sp>
        <p:sp>
          <p:nvSpPr>
            <p:cNvPr id="10" name="Rectangle: Rounded Corners 30">
              <a:extLst>
                <a:ext uri="{FF2B5EF4-FFF2-40B4-BE49-F238E27FC236}">
                  <a16:creationId xmlns:a16="http://schemas.microsoft.com/office/drawing/2014/main" id="{621C5DDC-C0CE-9348-9094-196549E6B7EA}"/>
                </a:ext>
              </a:extLst>
            </p:cNvPr>
            <p:cNvSpPr/>
            <p:nvPr/>
          </p:nvSpPr>
          <p:spPr>
            <a:xfrm>
              <a:off x="8053880" y="6382430"/>
              <a:ext cx="1356826" cy="291710"/>
            </a:xfrm>
            <a:prstGeom prst="roundRect">
              <a:avLst/>
            </a:prstGeom>
            <a:ln/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lIns="121920" tIns="60960" rIns="121920" bIns="60960" rtlCol="0" anchor="ctr"/>
            <a:lstStyle/>
            <a:p>
              <a:pPr algn="ctr"/>
              <a:r>
                <a:rPr lang="en-US" sz="1200">
                  <a:solidFill>
                    <a:schemeClr val="bg1"/>
                  </a:solidFill>
                  <a:latin typeface="Roboto" panose="02000000000000000000" pitchFamily="2" charset="0"/>
                  <a:ea typeface="Roboto" panose="02000000000000000000" pitchFamily="2" charset="0"/>
                  <a:cs typeface="Arial"/>
                </a:rPr>
                <a:t>Implementation</a:t>
              </a:r>
            </a:p>
          </p:txBody>
        </p:sp>
        <p:sp>
          <p:nvSpPr>
            <p:cNvPr id="11" name="Rectangle: Rounded Corners 29">
              <a:extLst>
                <a:ext uri="{FF2B5EF4-FFF2-40B4-BE49-F238E27FC236}">
                  <a16:creationId xmlns:a16="http://schemas.microsoft.com/office/drawing/2014/main" id="{43AF3862-8A8F-EB47-B26A-4D5937850ABB}"/>
                </a:ext>
              </a:extLst>
            </p:cNvPr>
            <p:cNvSpPr/>
            <p:nvPr/>
          </p:nvSpPr>
          <p:spPr>
            <a:xfrm>
              <a:off x="4971806" y="6382430"/>
              <a:ext cx="1356826" cy="291710"/>
            </a:xfrm>
            <a:prstGeom prst="roundRect">
              <a:avLst/>
            </a:prstGeom>
            <a:ln/>
          </p:spPr>
          <p:style>
            <a:lnRef idx="2">
              <a:schemeClr val="accent3"/>
            </a:lnRef>
            <a:fillRef idx="1">
              <a:schemeClr val="lt1"/>
            </a:fillRef>
            <a:effectRef idx="0">
              <a:schemeClr val="accent3"/>
            </a:effectRef>
            <a:fontRef idx="minor">
              <a:schemeClr val="dk1"/>
            </a:fontRef>
          </p:style>
          <p:txBody>
            <a:bodyPr lIns="121920" tIns="60960" rIns="121920" bIns="60960" rtlCol="0" anchor="ctr"/>
            <a:lstStyle/>
            <a:p>
              <a:pPr algn="ctr"/>
              <a:r>
                <a:rPr lang="en-US" sz="1200">
                  <a:solidFill>
                    <a:schemeClr val="tx1"/>
                  </a:solidFill>
                  <a:latin typeface="Roboto" panose="02000000000000000000" pitchFamily="2" charset="0"/>
                  <a:ea typeface="Roboto" panose="02000000000000000000" pitchFamily="2" charset="0"/>
                  <a:cs typeface="Arial"/>
                </a:rPr>
                <a:t>Opportunities</a:t>
              </a:r>
            </a:p>
          </p:txBody>
        </p:sp>
        <p:sp>
          <p:nvSpPr>
            <p:cNvPr id="12" name="Rectangle: Rounded Corners 29">
              <a:extLst>
                <a:ext uri="{FF2B5EF4-FFF2-40B4-BE49-F238E27FC236}">
                  <a16:creationId xmlns:a16="http://schemas.microsoft.com/office/drawing/2014/main" id="{540CBD74-84E0-DD46-A3B9-38EFB19C1615}"/>
                </a:ext>
              </a:extLst>
            </p:cNvPr>
            <p:cNvSpPr/>
            <p:nvPr/>
          </p:nvSpPr>
          <p:spPr>
            <a:xfrm>
              <a:off x="9594919" y="6382430"/>
              <a:ext cx="1356826" cy="291710"/>
            </a:xfrm>
            <a:prstGeom prst="roundRect">
              <a:avLst/>
            </a:prstGeom>
            <a:ln/>
          </p:spPr>
          <p:style>
            <a:lnRef idx="2">
              <a:schemeClr val="accent3"/>
            </a:lnRef>
            <a:fillRef idx="1">
              <a:schemeClr val="lt1"/>
            </a:fillRef>
            <a:effectRef idx="0">
              <a:schemeClr val="accent3"/>
            </a:effectRef>
            <a:fontRef idx="minor">
              <a:schemeClr val="dk1"/>
            </a:fontRef>
          </p:style>
          <p:txBody>
            <a:bodyPr lIns="121920" tIns="60960" rIns="121920" bIns="60960" rtlCol="0" anchor="ctr"/>
            <a:lstStyle/>
            <a:p>
              <a:pPr algn="ctr"/>
              <a:r>
                <a:rPr lang="en-US" sz="1200">
                  <a:solidFill>
                    <a:schemeClr val="tx1"/>
                  </a:solidFill>
                  <a:latin typeface="Roboto" panose="02000000000000000000" pitchFamily="2" charset="0"/>
                  <a:ea typeface="Roboto" panose="02000000000000000000" pitchFamily="2" charset="0"/>
                  <a:cs typeface="Arial"/>
                </a:rPr>
                <a:t>Risks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583223798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0D437171-EE11-6B4C-B9D3-DB373375DEF5}"/>
              </a:ext>
            </a:extLst>
          </p:cNvPr>
          <p:cNvSpPr>
            <a:spLocks noGrp="1"/>
          </p:cNvSpPr>
          <p:nvPr>
            <p:ph type="title" idx="2"/>
          </p:nvPr>
        </p:nvSpPr>
        <p:spPr>
          <a:xfrm>
            <a:off x="1240200" y="2097600"/>
            <a:ext cx="9711600" cy="2662800"/>
          </a:xfrm>
        </p:spPr>
        <p:txBody>
          <a:bodyPr/>
          <a:lstStyle/>
          <a:p>
            <a:r>
              <a:rPr lang="en-US" sz="7200"/>
              <a:t>Risk and Contingency Strategies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0F9C190-7323-094F-8EF9-266C56C05963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9446941" y="6495740"/>
            <a:ext cx="2743200" cy="365125"/>
          </a:xfrm>
        </p:spPr>
        <p:txBody>
          <a:bodyPr/>
          <a:lstStyle/>
          <a:p>
            <a:fld id="{841F6FF3-F43A-6246-B559-B57933611B21}" type="slidenum">
              <a:rPr lang="en-US" smtClean="0"/>
              <a:t>49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687562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1FD2BF-8350-274E-88B1-4934BCCAB5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700"/>
              <a:t>Risks and Contingency Strategies</a:t>
            </a:r>
            <a:endParaRPr lang="en-US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8228F131-EF1D-B04A-8678-BE22FDC35C19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9447859" y="6497461"/>
            <a:ext cx="2743200" cy="365125"/>
          </a:xfrm>
        </p:spPr>
        <p:txBody>
          <a:bodyPr/>
          <a:lstStyle/>
          <a:p>
            <a:fld id="{841F6FF3-F43A-6246-B559-B57933611B21}" type="slidenum">
              <a:rPr lang="en-US" smtClean="0"/>
              <a:t>50</a:t>
            </a:fld>
            <a:endParaRPr lang="en-US"/>
          </a:p>
        </p:txBody>
      </p:sp>
      <p:graphicFrame>
        <p:nvGraphicFramePr>
          <p:cNvPr id="4" name="Table 4">
            <a:extLst>
              <a:ext uri="{FF2B5EF4-FFF2-40B4-BE49-F238E27FC236}">
                <a16:creationId xmlns:a16="http://schemas.microsoft.com/office/drawing/2014/main" id="{BAE816C5-4BDE-EF4D-A97D-351E6243B90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12898688"/>
              </p:ext>
            </p:extLst>
          </p:nvPr>
        </p:nvGraphicFramePr>
        <p:xfrm>
          <a:off x="684688" y="1387158"/>
          <a:ext cx="10803810" cy="1930174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2511386">
                  <a:extLst>
                    <a:ext uri="{9D8B030D-6E8A-4147-A177-3AD203B41FA5}">
                      <a16:colId xmlns:a16="http://schemas.microsoft.com/office/drawing/2014/main" val="1565094599"/>
                    </a:ext>
                  </a:extLst>
                </a:gridCol>
                <a:gridCol w="1415594">
                  <a:extLst>
                    <a:ext uri="{9D8B030D-6E8A-4147-A177-3AD203B41FA5}">
                      <a16:colId xmlns:a16="http://schemas.microsoft.com/office/drawing/2014/main" val="60005464"/>
                    </a:ext>
                  </a:extLst>
                </a:gridCol>
                <a:gridCol w="1128408">
                  <a:extLst>
                    <a:ext uri="{9D8B030D-6E8A-4147-A177-3AD203B41FA5}">
                      <a16:colId xmlns:a16="http://schemas.microsoft.com/office/drawing/2014/main" val="1010599508"/>
                    </a:ext>
                  </a:extLst>
                </a:gridCol>
                <a:gridCol w="2661101">
                  <a:extLst>
                    <a:ext uri="{9D8B030D-6E8A-4147-A177-3AD203B41FA5}">
                      <a16:colId xmlns:a16="http://schemas.microsoft.com/office/drawing/2014/main" val="913741608"/>
                    </a:ext>
                  </a:extLst>
                </a:gridCol>
                <a:gridCol w="3087321">
                  <a:extLst>
                    <a:ext uri="{9D8B030D-6E8A-4147-A177-3AD203B41FA5}">
                      <a16:colId xmlns:a16="http://schemas.microsoft.com/office/drawing/2014/main" val="3514437273"/>
                    </a:ext>
                  </a:extLst>
                </a:gridCol>
              </a:tblGrid>
              <a:tr h="548846">
                <a:tc>
                  <a:txBody>
                    <a:bodyPr/>
                    <a:lstStyle/>
                    <a:p>
                      <a:pPr algn="ctr"/>
                      <a:r>
                        <a:rPr lang="en-US">
                          <a:latin typeface="Roboto"/>
                          <a:ea typeface="Roboto"/>
                        </a:rPr>
                        <a:t>Risk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>
                          <a:latin typeface="Roboto"/>
                          <a:ea typeface="Roboto"/>
                        </a:rPr>
                        <a:t>Likelihood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>
                          <a:latin typeface="Roboto"/>
                          <a:ea typeface="Roboto"/>
                        </a:rPr>
                        <a:t>Impact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>
                          <a:latin typeface="Roboto"/>
                          <a:ea typeface="Roboto"/>
                        </a:rPr>
                        <a:t>Trigger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>
                          <a:latin typeface="Roboto"/>
                          <a:ea typeface="Roboto"/>
                        </a:rPr>
                        <a:t>Contingency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689281632"/>
                  </a:ext>
                </a:extLst>
              </a:tr>
              <a:tr h="1381328">
                <a:tc>
                  <a:txBody>
                    <a:bodyPr/>
                    <a:lstStyle/>
                    <a:p>
                      <a:r>
                        <a:rPr lang="en-US" sz="1800">
                          <a:latin typeface="Roboto"/>
                          <a:ea typeface="Roboto"/>
                        </a:rPr>
                        <a:t>Low customer adoption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i="0" u="none" strike="noStrike" cap="none">
                          <a:solidFill>
                            <a:schemeClr val="tx1"/>
                          </a:solidFill>
                          <a:latin typeface="Roboto"/>
                          <a:ea typeface="Roboto"/>
                          <a:cs typeface="+mn-cs"/>
                          <a:sym typeface="Arial"/>
                        </a:rPr>
                        <a:t>Low</a:t>
                      </a:r>
                    </a:p>
                  </a:txBody>
                  <a:tcPr anchor="ctr"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>
                          <a:solidFill>
                            <a:schemeClr val="tx1"/>
                          </a:solidFill>
                          <a:latin typeface="Roboto"/>
                          <a:ea typeface="Roboto"/>
                        </a:rPr>
                        <a:t>Medium</a:t>
                      </a:r>
                    </a:p>
                  </a:txBody>
                  <a:tcPr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800">
                          <a:latin typeface="Roboto"/>
                          <a:ea typeface="Roboto"/>
                        </a:rPr>
                        <a:t>2% conversion rate from existing customers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1800">
                          <a:latin typeface="Roboto"/>
                          <a:ea typeface="Roboto"/>
                        </a:rPr>
                        <a:t>Increase customer incentives such as offering the first free recipe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403469739"/>
                  </a:ext>
                </a:extLst>
              </a:tr>
            </a:tbl>
          </a:graphicData>
        </a:graphic>
      </p:graphicFrame>
      <p:grpSp>
        <p:nvGrpSpPr>
          <p:cNvPr id="12" name="Group 11">
            <a:extLst>
              <a:ext uri="{FF2B5EF4-FFF2-40B4-BE49-F238E27FC236}">
                <a16:creationId xmlns:a16="http://schemas.microsoft.com/office/drawing/2014/main" id="{62A2407E-6534-5C4E-89E3-A9C5DEF31CDD}"/>
              </a:ext>
            </a:extLst>
          </p:cNvPr>
          <p:cNvGrpSpPr/>
          <p:nvPr/>
        </p:nvGrpSpPr>
        <p:grpSpPr>
          <a:xfrm>
            <a:off x="348695" y="6382430"/>
            <a:ext cx="10603050" cy="291710"/>
            <a:chOff x="348695" y="6382430"/>
            <a:chExt cx="10603050" cy="291710"/>
          </a:xfrm>
        </p:grpSpPr>
        <p:sp>
          <p:nvSpPr>
            <p:cNvPr id="20" name="Rectangle: Rounded Corners 3">
              <a:extLst>
                <a:ext uri="{FF2B5EF4-FFF2-40B4-BE49-F238E27FC236}">
                  <a16:creationId xmlns:a16="http://schemas.microsoft.com/office/drawing/2014/main" id="{39A9B03E-2E62-B649-B2BB-9BAC59492E4D}"/>
                </a:ext>
              </a:extLst>
            </p:cNvPr>
            <p:cNvSpPr/>
            <p:nvPr/>
          </p:nvSpPr>
          <p:spPr>
            <a:xfrm>
              <a:off x="348695" y="6382430"/>
              <a:ext cx="1356826" cy="291710"/>
            </a:xfrm>
            <a:prstGeom prst="roundRect">
              <a:avLst/>
            </a:prstGeom>
            <a:ln/>
          </p:spPr>
          <p:style>
            <a:lnRef idx="2">
              <a:schemeClr val="accent3"/>
            </a:lnRef>
            <a:fillRef idx="1">
              <a:schemeClr val="lt1"/>
            </a:fillRef>
            <a:effectRef idx="0">
              <a:schemeClr val="accent3"/>
            </a:effectRef>
            <a:fontRef idx="minor">
              <a:schemeClr val="dk1"/>
            </a:fontRef>
          </p:style>
          <p:txBody>
            <a:bodyPr lIns="121920" tIns="60960" rIns="121920" bIns="60960" rtlCol="0" anchor="ctr"/>
            <a:lstStyle/>
            <a:p>
              <a:pPr algn="ctr"/>
              <a:r>
                <a:rPr lang="en-US" sz="1200">
                  <a:latin typeface="Roboto" panose="02000000000000000000" pitchFamily="2" charset="0"/>
                  <a:ea typeface="Roboto" panose="02000000000000000000" pitchFamily="2" charset="0"/>
                  <a:cs typeface="Arial"/>
                </a:rPr>
                <a:t>Introduction</a:t>
              </a:r>
            </a:p>
          </p:txBody>
        </p:sp>
        <p:sp>
          <p:nvSpPr>
            <p:cNvPr id="21" name="Rectangle: Rounded Corners 27">
              <a:extLst>
                <a:ext uri="{FF2B5EF4-FFF2-40B4-BE49-F238E27FC236}">
                  <a16:creationId xmlns:a16="http://schemas.microsoft.com/office/drawing/2014/main" id="{EC35C9A8-2A4B-8A45-BA5B-3542DA918F4F}"/>
                </a:ext>
              </a:extLst>
            </p:cNvPr>
            <p:cNvSpPr/>
            <p:nvPr/>
          </p:nvSpPr>
          <p:spPr>
            <a:xfrm>
              <a:off x="1889732" y="6382430"/>
              <a:ext cx="1356826" cy="291710"/>
            </a:xfrm>
            <a:prstGeom prst="roundRect">
              <a:avLst/>
            </a:prstGeom>
            <a:ln/>
          </p:spPr>
          <p:style>
            <a:lnRef idx="2">
              <a:schemeClr val="accent3"/>
            </a:lnRef>
            <a:fillRef idx="1">
              <a:schemeClr val="lt1"/>
            </a:fillRef>
            <a:effectRef idx="0">
              <a:schemeClr val="accent3"/>
            </a:effectRef>
            <a:fontRef idx="minor">
              <a:schemeClr val="dk1"/>
            </a:fontRef>
          </p:style>
          <p:txBody>
            <a:bodyPr lIns="121920" tIns="60960" rIns="121920" bIns="60960" rtlCol="0" anchor="ctr"/>
            <a:lstStyle/>
            <a:p>
              <a:pPr algn="ctr"/>
              <a:r>
                <a:rPr lang="en-US" sz="1200">
                  <a:solidFill>
                    <a:schemeClr val="tx1"/>
                  </a:solidFill>
                  <a:latin typeface="Roboto" panose="02000000000000000000" pitchFamily="2" charset="0"/>
                  <a:ea typeface="Roboto" panose="02000000000000000000" pitchFamily="2" charset="0"/>
                  <a:cs typeface="Arial"/>
                </a:rPr>
                <a:t>Key Issues</a:t>
              </a:r>
            </a:p>
          </p:txBody>
        </p:sp>
        <p:sp>
          <p:nvSpPr>
            <p:cNvPr id="22" name="Rectangle: Rounded Corners 28">
              <a:extLst>
                <a:ext uri="{FF2B5EF4-FFF2-40B4-BE49-F238E27FC236}">
                  <a16:creationId xmlns:a16="http://schemas.microsoft.com/office/drawing/2014/main" id="{1F5698C5-7FF1-8543-B518-C6E6B598BF5E}"/>
                </a:ext>
              </a:extLst>
            </p:cNvPr>
            <p:cNvSpPr/>
            <p:nvPr/>
          </p:nvSpPr>
          <p:spPr>
            <a:xfrm>
              <a:off x="3430769" y="6382430"/>
              <a:ext cx="1356826" cy="291710"/>
            </a:xfrm>
            <a:prstGeom prst="roundRect">
              <a:avLst/>
            </a:prstGeom>
            <a:ln/>
          </p:spPr>
          <p:style>
            <a:lnRef idx="2">
              <a:schemeClr val="accent3"/>
            </a:lnRef>
            <a:fillRef idx="1">
              <a:schemeClr val="lt1"/>
            </a:fillRef>
            <a:effectRef idx="0">
              <a:schemeClr val="accent3"/>
            </a:effectRef>
            <a:fontRef idx="minor">
              <a:schemeClr val="dk1"/>
            </a:fontRef>
          </p:style>
          <p:txBody>
            <a:bodyPr lIns="121920" tIns="60960" rIns="121920" bIns="60960" rtlCol="0" anchor="ctr"/>
            <a:lstStyle/>
            <a:p>
              <a:pPr algn="ctr"/>
              <a:r>
                <a:rPr lang="en-US" sz="1200">
                  <a:solidFill>
                    <a:schemeClr val="tx1"/>
                  </a:solidFill>
                  <a:latin typeface="Roboto" panose="02000000000000000000" pitchFamily="2" charset="0"/>
                  <a:ea typeface="Roboto" panose="02000000000000000000" pitchFamily="2" charset="0"/>
                  <a:cs typeface="Arial"/>
                </a:rPr>
                <a:t>Analysis</a:t>
              </a:r>
            </a:p>
          </p:txBody>
        </p:sp>
        <p:sp>
          <p:nvSpPr>
            <p:cNvPr id="23" name="Rectangle: Rounded Corners 29">
              <a:extLst>
                <a:ext uri="{FF2B5EF4-FFF2-40B4-BE49-F238E27FC236}">
                  <a16:creationId xmlns:a16="http://schemas.microsoft.com/office/drawing/2014/main" id="{FD2EDA25-58A8-F14D-8199-7DF184592383}"/>
                </a:ext>
              </a:extLst>
            </p:cNvPr>
            <p:cNvSpPr/>
            <p:nvPr/>
          </p:nvSpPr>
          <p:spPr>
            <a:xfrm>
              <a:off x="6512843" y="6382430"/>
              <a:ext cx="1356826" cy="291710"/>
            </a:xfrm>
            <a:prstGeom prst="roundRect">
              <a:avLst/>
            </a:prstGeom>
            <a:ln/>
          </p:spPr>
          <p:style>
            <a:lnRef idx="2">
              <a:schemeClr val="accent3"/>
            </a:lnRef>
            <a:fillRef idx="1">
              <a:schemeClr val="lt1"/>
            </a:fillRef>
            <a:effectRef idx="0">
              <a:schemeClr val="accent3"/>
            </a:effectRef>
            <a:fontRef idx="minor">
              <a:schemeClr val="dk1"/>
            </a:fontRef>
          </p:style>
          <p:txBody>
            <a:bodyPr lIns="121920" tIns="60960" rIns="121920" bIns="60960" rtlCol="0" anchor="ctr"/>
            <a:lstStyle/>
            <a:p>
              <a:pPr algn="ctr"/>
              <a:r>
                <a:rPr lang="en-US" sz="1200">
                  <a:solidFill>
                    <a:schemeClr val="tx1"/>
                  </a:solidFill>
                  <a:latin typeface="Roboto" panose="02000000000000000000" pitchFamily="2" charset="0"/>
                  <a:ea typeface="Roboto" panose="02000000000000000000" pitchFamily="2" charset="0"/>
                  <a:cs typeface="Arial"/>
                </a:rPr>
                <a:t>Solution</a:t>
              </a:r>
            </a:p>
          </p:txBody>
        </p:sp>
        <p:sp>
          <p:nvSpPr>
            <p:cNvPr id="24" name="Rectangle: Rounded Corners 30">
              <a:extLst>
                <a:ext uri="{FF2B5EF4-FFF2-40B4-BE49-F238E27FC236}">
                  <a16:creationId xmlns:a16="http://schemas.microsoft.com/office/drawing/2014/main" id="{6C916CAC-9D69-EC41-9B6B-694861653293}"/>
                </a:ext>
              </a:extLst>
            </p:cNvPr>
            <p:cNvSpPr/>
            <p:nvPr/>
          </p:nvSpPr>
          <p:spPr>
            <a:xfrm>
              <a:off x="8053880" y="6382430"/>
              <a:ext cx="1356826" cy="291710"/>
            </a:xfrm>
            <a:prstGeom prst="roundRect">
              <a:avLst/>
            </a:prstGeom>
            <a:noFill/>
            <a:ln/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lIns="121920" tIns="60960" rIns="121920" bIns="60960" rtlCol="0" anchor="ctr"/>
            <a:lstStyle/>
            <a:p>
              <a:pPr algn="ctr"/>
              <a:r>
                <a:rPr lang="en-US" sz="1200">
                  <a:solidFill>
                    <a:schemeClr val="tx1"/>
                  </a:solidFill>
                  <a:latin typeface="Roboto" panose="02000000000000000000" pitchFamily="2" charset="0"/>
                  <a:ea typeface="Roboto" panose="02000000000000000000" pitchFamily="2" charset="0"/>
                  <a:cs typeface="Arial"/>
                </a:rPr>
                <a:t>Implementation</a:t>
              </a:r>
            </a:p>
          </p:txBody>
        </p:sp>
        <p:sp>
          <p:nvSpPr>
            <p:cNvPr id="25" name="Rectangle: Rounded Corners 29">
              <a:extLst>
                <a:ext uri="{FF2B5EF4-FFF2-40B4-BE49-F238E27FC236}">
                  <a16:creationId xmlns:a16="http://schemas.microsoft.com/office/drawing/2014/main" id="{7B2B81DD-3FDD-C141-AFA0-2E9B5B2B0664}"/>
                </a:ext>
              </a:extLst>
            </p:cNvPr>
            <p:cNvSpPr/>
            <p:nvPr/>
          </p:nvSpPr>
          <p:spPr>
            <a:xfrm>
              <a:off x="4971806" y="6382430"/>
              <a:ext cx="1356826" cy="291710"/>
            </a:xfrm>
            <a:prstGeom prst="roundRect">
              <a:avLst/>
            </a:prstGeom>
            <a:ln/>
          </p:spPr>
          <p:style>
            <a:lnRef idx="2">
              <a:schemeClr val="accent3"/>
            </a:lnRef>
            <a:fillRef idx="1">
              <a:schemeClr val="lt1"/>
            </a:fillRef>
            <a:effectRef idx="0">
              <a:schemeClr val="accent3"/>
            </a:effectRef>
            <a:fontRef idx="minor">
              <a:schemeClr val="dk1"/>
            </a:fontRef>
          </p:style>
          <p:txBody>
            <a:bodyPr lIns="121920" tIns="60960" rIns="121920" bIns="60960" rtlCol="0" anchor="ctr"/>
            <a:lstStyle/>
            <a:p>
              <a:pPr algn="ctr"/>
              <a:r>
                <a:rPr lang="en-US" sz="1200">
                  <a:solidFill>
                    <a:schemeClr val="tx1"/>
                  </a:solidFill>
                  <a:latin typeface="Roboto" panose="02000000000000000000" pitchFamily="2" charset="0"/>
                  <a:ea typeface="Roboto" panose="02000000000000000000" pitchFamily="2" charset="0"/>
                  <a:cs typeface="Arial"/>
                </a:rPr>
                <a:t>Opportunities</a:t>
              </a:r>
            </a:p>
          </p:txBody>
        </p:sp>
        <p:sp>
          <p:nvSpPr>
            <p:cNvPr id="26" name="Rectangle: Rounded Corners 29">
              <a:extLst>
                <a:ext uri="{FF2B5EF4-FFF2-40B4-BE49-F238E27FC236}">
                  <a16:creationId xmlns:a16="http://schemas.microsoft.com/office/drawing/2014/main" id="{8B078D0C-A973-5C46-823B-F488EACD086F}"/>
                </a:ext>
              </a:extLst>
            </p:cNvPr>
            <p:cNvSpPr/>
            <p:nvPr/>
          </p:nvSpPr>
          <p:spPr>
            <a:xfrm>
              <a:off x="9594919" y="6382430"/>
              <a:ext cx="1356826" cy="291710"/>
            </a:xfrm>
            <a:prstGeom prst="roundRect">
              <a:avLst/>
            </a:prstGeom>
            <a:solidFill>
              <a:srgbClr val="78909C"/>
            </a:solidFill>
            <a:ln/>
          </p:spPr>
          <p:style>
            <a:lnRef idx="2">
              <a:schemeClr val="accent3"/>
            </a:lnRef>
            <a:fillRef idx="1">
              <a:schemeClr val="lt1"/>
            </a:fillRef>
            <a:effectRef idx="0">
              <a:schemeClr val="accent3"/>
            </a:effectRef>
            <a:fontRef idx="minor">
              <a:schemeClr val="dk1"/>
            </a:fontRef>
          </p:style>
          <p:txBody>
            <a:bodyPr lIns="121920" tIns="60960" rIns="121920" bIns="60960" rtlCol="0" anchor="ctr"/>
            <a:lstStyle/>
            <a:p>
              <a:pPr algn="ctr"/>
              <a:r>
                <a:rPr lang="en-US" sz="1200">
                  <a:solidFill>
                    <a:schemeClr val="bg1"/>
                  </a:solidFill>
                  <a:latin typeface="Roboto" panose="02000000000000000000" pitchFamily="2" charset="0"/>
                  <a:ea typeface="Roboto" panose="02000000000000000000" pitchFamily="2" charset="0"/>
                  <a:cs typeface="Arial"/>
                </a:rPr>
                <a:t>Risks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979844546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1FD2BF-8350-274E-88B1-4934BCCAB5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700"/>
              <a:t>Risks and Contingency Strategies</a:t>
            </a:r>
            <a:endParaRPr lang="en-US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8228F131-EF1D-B04A-8678-BE22FDC35C19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9447859" y="6497461"/>
            <a:ext cx="2743200" cy="365125"/>
          </a:xfrm>
        </p:spPr>
        <p:txBody>
          <a:bodyPr/>
          <a:lstStyle/>
          <a:p>
            <a:fld id="{841F6FF3-F43A-6246-B559-B57933611B21}" type="slidenum">
              <a:rPr lang="en-US" smtClean="0"/>
              <a:t>51</a:t>
            </a:fld>
            <a:endParaRPr lang="en-US"/>
          </a:p>
        </p:txBody>
      </p:sp>
      <p:graphicFrame>
        <p:nvGraphicFramePr>
          <p:cNvPr id="4" name="Table 4">
            <a:extLst>
              <a:ext uri="{FF2B5EF4-FFF2-40B4-BE49-F238E27FC236}">
                <a16:creationId xmlns:a16="http://schemas.microsoft.com/office/drawing/2014/main" id="{BAE816C5-4BDE-EF4D-A97D-351E6243B90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63950465"/>
              </p:ext>
            </p:extLst>
          </p:nvPr>
        </p:nvGraphicFramePr>
        <p:xfrm>
          <a:off x="684688" y="1387158"/>
          <a:ext cx="10803810" cy="2844574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2511386">
                  <a:extLst>
                    <a:ext uri="{9D8B030D-6E8A-4147-A177-3AD203B41FA5}">
                      <a16:colId xmlns:a16="http://schemas.microsoft.com/office/drawing/2014/main" val="1565094599"/>
                    </a:ext>
                  </a:extLst>
                </a:gridCol>
                <a:gridCol w="1415594">
                  <a:extLst>
                    <a:ext uri="{9D8B030D-6E8A-4147-A177-3AD203B41FA5}">
                      <a16:colId xmlns:a16="http://schemas.microsoft.com/office/drawing/2014/main" val="60005464"/>
                    </a:ext>
                  </a:extLst>
                </a:gridCol>
                <a:gridCol w="1128408">
                  <a:extLst>
                    <a:ext uri="{9D8B030D-6E8A-4147-A177-3AD203B41FA5}">
                      <a16:colId xmlns:a16="http://schemas.microsoft.com/office/drawing/2014/main" val="1010599508"/>
                    </a:ext>
                  </a:extLst>
                </a:gridCol>
                <a:gridCol w="2661101">
                  <a:extLst>
                    <a:ext uri="{9D8B030D-6E8A-4147-A177-3AD203B41FA5}">
                      <a16:colId xmlns:a16="http://schemas.microsoft.com/office/drawing/2014/main" val="913741608"/>
                    </a:ext>
                  </a:extLst>
                </a:gridCol>
                <a:gridCol w="3087321">
                  <a:extLst>
                    <a:ext uri="{9D8B030D-6E8A-4147-A177-3AD203B41FA5}">
                      <a16:colId xmlns:a16="http://schemas.microsoft.com/office/drawing/2014/main" val="3514437273"/>
                    </a:ext>
                  </a:extLst>
                </a:gridCol>
              </a:tblGrid>
              <a:tr h="548846">
                <a:tc>
                  <a:txBody>
                    <a:bodyPr/>
                    <a:lstStyle/>
                    <a:p>
                      <a:pPr algn="ctr"/>
                      <a:r>
                        <a:rPr lang="en-US">
                          <a:latin typeface="Roboto"/>
                          <a:ea typeface="Roboto"/>
                        </a:rPr>
                        <a:t>Risk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>
                          <a:latin typeface="Roboto"/>
                          <a:ea typeface="Roboto"/>
                        </a:rPr>
                        <a:t>Likelihood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>
                          <a:latin typeface="Roboto"/>
                          <a:ea typeface="Roboto"/>
                        </a:rPr>
                        <a:t>Impact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>
                          <a:latin typeface="Roboto"/>
                          <a:ea typeface="Roboto"/>
                        </a:rPr>
                        <a:t>Trigger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>
                          <a:latin typeface="Roboto"/>
                          <a:ea typeface="Roboto"/>
                        </a:rPr>
                        <a:t>Contingency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689281632"/>
                  </a:ext>
                </a:extLst>
              </a:tr>
              <a:tr h="1381328">
                <a:tc>
                  <a:txBody>
                    <a:bodyPr/>
                    <a:lstStyle/>
                    <a:p>
                      <a:r>
                        <a:rPr lang="en-US" sz="1800">
                          <a:latin typeface="Roboto"/>
                          <a:ea typeface="Roboto"/>
                        </a:rPr>
                        <a:t>Low customer adoption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i="0" u="none" strike="noStrike" cap="none">
                          <a:solidFill>
                            <a:schemeClr val="tx1"/>
                          </a:solidFill>
                          <a:latin typeface="Roboto"/>
                          <a:ea typeface="Roboto"/>
                          <a:cs typeface="+mn-cs"/>
                          <a:sym typeface="Arial"/>
                        </a:rPr>
                        <a:t>Low</a:t>
                      </a:r>
                    </a:p>
                  </a:txBody>
                  <a:tcPr anchor="ctr"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>
                          <a:solidFill>
                            <a:schemeClr val="tx1"/>
                          </a:solidFill>
                          <a:latin typeface="Roboto"/>
                          <a:ea typeface="Roboto"/>
                        </a:rPr>
                        <a:t>Medium</a:t>
                      </a:r>
                    </a:p>
                  </a:txBody>
                  <a:tcPr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800">
                          <a:latin typeface="Roboto"/>
                          <a:ea typeface="Roboto"/>
                        </a:rPr>
                        <a:t>2% conversion rate from existing customers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1800">
                          <a:latin typeface="Roboto"/>
                          <a:ea typeface="Roboto"/>
                        </a:rPr>
                        <a:t>Increase customer incentives such as offering the first free recipe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403469739"/>
                  </a:ext>
                </a:extLst>
              </a:tr>
              <a:tr h="575193">
                <a:tc>
                  <a:txBody>
                    <a:bodyPr/>
                    <a:lstStyle/>
                    <a:p>
                      <a:r>
                        <a:rPr lang="en-US" sz="1800">
                          <a:latin typeface="Roboto"/>
                          <a:ea typeface="Roboto"/>
                        </a:rPr>
                        <a:t>Gig worker compensation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i="0" u="none" strike="noStrike" cap="none">
                          <a:solidFill>
                            <a:schemeClr val="bg1"/>
                          </a:solidFill>
                          <a:latin typeface="Roboto"/>
                          <a:ea typeface="Roboto"/>
                          <a:cs typeface="+mn-cs"/>
                          <a:sym typeface="Arial"/>
                        </a:rPr>
                        <a:t>High</a:t>
                      </a:r>
                    </a:p>
                  </a:txBody>
                  <a:tcPr anchor="ctr"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>
                          <a:solidFill>
                            <a:schemeClr val="tx1"/>
                          </a:solidFill>
                          <a:latin typeface="Roboto"/>
                          <a:ea typeface="Roboto"/>
                        </a:rPr>
                        <a:t>Medium</a:t>
                      </a:r>
                    </a:p>
                  </a:txBody>
                  <a:tcPr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800">
                          <a:latin typeface="Roboto"/>
                          <a:ea typeface="Roboto"/>
                        </a:rPr>
                        <a:t>Salary compensation for staff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1800">
                          <a:latin typeface="Roboto"/>
                          <a:ea typeface="Roboto"/>
                        </a:rPr>
                        <a:t>Allocation from added advertising revenue to support gig workers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677184477"/>
                  </a:ext>
                </a:extLst>
              </a:tr>
            </a:tbl>
          </a:graphicData>
        </a:graphic>
      </p:graphicFrame>
      <p:grpSp>
        <p:nvGrpSpPr>
          <p:cNvPr id="12" name="Group 11">
            <a:extLst>
              <a:ext uri="{FF2B5EF4-FFF2-40B4-BE49-F238E27FC236}">
                <a16:creationId xmlns:a16="http://schemas.microsoft.com/office/drawing/2014/main" id="{62A2407E-6534-5C4E-89E3-A9C5DEF31CDD}"/>
              </a:ext>
            </a:extLst>
          </p:cNvPr>
          <p:cNvGrpSpPr/>
          <p:nvPr/>
        </p:nvGrpSpPr>
        <p:grpSpPr>
          <a:xfrm>
            <a:off x="348695" y="6382430"/>
            <a:ext cx="10603050" cy="291710"/>
            <a:chOff x="348695" y="6382430"/>
            <a:chExt cx="10603050" cy="291710"/>
          </a:xfrm>
        </p:grpSpPr>
        <p:sp>
          <p:nvSpPr>
            <p:cNvPr id="20" name="Rectangle: Rounded Corners 3">
              <a:extLst>
                <a:ext uri="{FF2B5EF4-FFF2-40B4-BE49-F238E27FC236}">
                  <a16:creationId xmlns:a16="http://schemas.microsoft.com/office/drawing/2014/main" id="{39A9B03E-2E62-B649-B2BB-9BAC59492E4D}"/>
                </a:ext>
              </a:extLst>
            </p:cNvPr>
            <p:cNvSpPr/>
            <p:nvPr/>
          </p:nvSpPr>
          <p:spPr>
            <a:xfrm>
              <a:off x="348695" y="6382430"/>
              <a:ext cx="1356826" cy="291710"/>
            </a:xfrm>
            <a:prstGeom prst="roundRect">
              <a:avLst/>
            </a:prstGeom>
            <a:ln/>
          </p:spPr>
          <p:style>
            <a:lnRef idx="2">
              <a:schemeClr val="accent3"/>
            </a:lnRef>
            <a:fillRef idx="1">
              <a:schemeClr val="lt1"/>
            </a:fillRef>
            <a:effectRef idx="0">
              <a:schemeClr val="accent3"/>
            </a:effectRef>
            <a:fontRef idx="minor">
              <a:schemeClr val="dk1"/>
            </a:fontRef>
          </p:style>
          <p:txBody>
            <a:bodyPr lIns="121920" tIns="60960" rIns="121920" bIns="60960" rtlCol="0" anchor="ctr"/>
            <a:lstStyle/>
            <a:p>
              <a:pPr algn="ctr"/>
              <a:r>
                <a:rPr lang="en-US" sz="1200">
                  <a:latin typeface="Roboto" panose="02000000000000000000" pitchFamily="2" charset="0"/>
                  <a:ea typeface="Roboto" panose="02000000000000000000" pitchFamily="2" charset="0"/>
                  <a:cs typeface="Arial"/>
                </a:rPr>
                <a:t>Introduction</a:t>
              </a:r>
            </a:p>
          </p:txBody>
        </p:sp>
        <p:sp>
          <p:nvSpPr>
            <p:cNvPr id="21" name="Rectangle: Rounded Corners 27">
              <a:extLst>
                <a:ext uri="{FF2B5EF4-FFF2-40B4-BE49-F238E27FC236}">
                  <a16:creationId xmlns:a16="http://schemas.microsoft.com/office/drawing/2014/main" id="{EC35C9A8-2A4B-8A45-BA5B-3542DA918F4F}"/>
                </a:ext>
              </a:extLst>
            </p:cNvPr>
            <p:cNvSpPr/>
            <p:nvPr/>
          </p:nvSpPr>
          <p:spPr>
            <a:xfrm>
              <a:off x="1889732" y="6382430"/>
              <a:ext cx="1356826" cy="291710"/>
            </a:xfrm>
            <a:prstGeom prst="roundRect">
              <a:avLst/>
            </a:prstGeom>
            <a:ln/>
          </p:spPr>
          <p:style>
            <a:lnRef idx="2">
              <a:schemeClr val="accent3"/>
            </a:lnRef>
            <a:fillRef idx="1">
              <a:schemeClr val="lt1"/>
            </a:fillRef>
            <a:effectRef idx="0">
              <a:schemeClr val="accent3"/>
            </a:effectRef>
            <a:fontRef idx="minor">
              <a:schemeClr val="dk1"/>
            </a:fontRef>
          </p:style>
          <p:txBody>
            <a:bodyPr lIns="121920" tIns="60960" rIns="121920" bIns="60960" rtlCol="0" anchor="ctr"/>
            <a:lstStyle/>
            <a:p>
              <a:pPr algn="ctr"/>
              <a:r>
                <a:rPr lang="en-US" sz="1200">
                  <a:solidFill>
                    <a:schemeClr val="tx1"/>
                  </a:solidFill>
                  <a:latin typeface="Roboto" panose="02000000000000000000" pitchFamily="2" charset="0"/>
                  <a:ea typeface="Roboto" panose="02000000000000000000" pitchFamily="2" charset="0"/>
                  <a:cs typeface="Arial"/>
                </a:rPr>
                <a:t>Key Issues</a:t>
              </a:r>
            </a:p>
          </p:txBody>
        </p:sp>
        <p:sp>
          <p:nvSpPr>
            <p:cNvPr id="22" name="Rectangle: Rounded Corners 28">
              <a:extLst>
                <a:ext uri="{FF2B5EF4-FFF2-40B4-BE49-F238E27FC236}">
                  <a16:creationId xmlns:a16="http://schemas.microsoft.com/office/drawing/2014/main" id="{1F5698C5-7FF1-8543-B518-C6E6B598BF5E}"/>
                </a:ext>
              </a:extLst>
            </p:cNvPr>
            <p:cNvSpPr/>
            <p:nvPr/>
          </p:nvSpPr>
          <p:spPr>
            <a:xfrm>
              <a:off x="3430769" y="6382430"/>
              <a:ext cx="1356826" cy="291710"/>
            </a:xfrm>
            <a:prstGeom prst="roundRect">
              <a:avLst/>
            </a:prstGeom>
            <a:ln/>
          </p:spPr>
          <p:style>
            <a:lnRef idx="2">
              <a:schemeClr val="accent3"/>
            </a:lnRef>
            <a:fillRef idx="1">
              <a:schemeClr val="lt1"/>
            </a:fillRef>
            <a:effectRef idx="0">
              <a:schemeClr val="accent3"/>
            </a:effectRef>
            <a:fontRef idx="minor">
              <a:schemeClr val="dk1"/>
            </a:fontRef>
          </p:style>
          <p:txBody>
            <a:bodyPr lIns="121920" tIns="60960" rIns="121920" bIns="60960" rtlCol="0" anchor="ctr"/>
            <a:lstStyle/>
            <a:p>
              <a:pPr algn="ctr"/>
              <a:r>
                <a:rPr lang="en-US" sz="1200">
                  <a:solidFill>
                    <a:schemeClr val="tx1"/>
                  </a:solidFill>
                  <a:latin typeface="Roboto" panose="02000000000000000000" pitchFamily="2" charset="0"/>
                  <a:ea typeface="Roboto" panose="02000000000000000000" pitchFamily="2" charset="0"/>
                  <a:cs typeface="Arial"/>
                </a:rPr>
                <a:t>Analysis</a:t>
              </a:r>
            </a:p>
          </p:txBody>
        </p:sp>
        <p:sp>
          <p:nvSpPr>
            <p:cNvPr id="23" name="Rectangle: Rounded Corners 29">
              <a:extLst>
                <a:ext uri="{FF2B5EF4-FFF2-40B4-BE49-F238E27FC236}">
                  <a16:creationId xmlns:a16="http://schemas.microsoft.com/office/drawing/2014/main" id="{FD2EDA25-58A8-F14D-8199-7DF184592383}"/>
                </a:ext>
              </a:extLst>
            </p:cNvPr>
            <p:cNvSpPr/>
            <p:nvPr/>
          </p:nvSpPr>
          <p:spPr>
            <a:xfrm>
              <a:off x="6512843" y="6382430"/>
              <a:ext cx="1356826" cy="291710"/>
            </a:xfrm>
            <a:prstGeom prst="roundRect">
              <a:avLst/>
            </a:prstGeom>
            <a:ln/>
          </p:spPr>
          <p:style>
            <a:lnRef idx="2">
              <a:schemeClr val="accent3"/>
            </a:lnRef>
            <a:fillRef idx="1">
              <a:schemeClr val="lt1"/>
            </a:fillRef>
            <a:effectRef idx="0">
              <a:schemeClr val="accent3"/>
            </a:effectRef>
            <a:fontRef idx="minor">
              <a:schemeClr val="dk1"/>
            </a:fontRef>
          </p:style>
          <p:txBody>
            <a:bodyPr lIns="121920" tIns="60960" rIns="121920" bIns="60960" rtlCol="0" anchor="ctr"/>
            <a:lstStyle/>
            <a:p>
              <a:pPr algn="ctr"/>
              <a:r>
                <a:rPr lang="en-US" sz="1200">
                  <a:solidFill>
                    <a:schemeClr val="tx1"/>
                  </a:solidFill>
                  <a:latin typeface="Roboto" panose="02000000000000000000" pitchFamily="2" charset="0"/>
                  <a:ea typeface="Roboto" panose="02000000000000000000" pitchFamily="2" charset="0"/>
                  <a:cs typeface="Arial"/>
                </a:rPr>
                <a:t>Solution</a:t>
              </a:r>
            </a:p>
          </p:txBody>
        </p:sp>
        <p:sp>
          <p:nvSpPr>
            <p:cNvPr id="24" name="Rectangle: Rounded Corners 30">
              <a:extLst>
                <a:ext uri="{FF2B5EF4-FFF2-40B4-BE49-F238E27FC236}">
                  <a16:creationId xmlns:a16="http://schemas.microsoft.com/office/drawing/2014/main" id="{6C916CAC-9D69-EC41-9B6B-694861653293}"/>
                </a:ext>
              </a:extLst>
            </p:cNvPr>
            <p:cNvSpPr/>
            <p:nvPr/>
          </p:nvSpPr>
          <p:spPr>
            <a:xfrm>
              <a:off x="8053880" y="6382430"/>
              <a:ext cx="1356826" cy="291710"/>
            </a:xfrm>
            <a:prstGeom prst="roundRect">
              <a:avLst/>
            </a:prstGeom>
            <a:noFill/>
            <a:ln/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lIns="121920" tIns="60960" rIns="121920" bIns="60960" rtlCol="0" anchor="ctr"/>
            <a:lstStyle/>
            <a:p>
              <a:pPr algn="ctr"/>
              <a:r>
                <a:rPr lang="en-US" sz="1200">
                  <a:solidFill>
                    <a:schemeClr val="tx1"/>
                  </a:solidFill>
                  <a:latin typeface="Roboto" panose="02000000000000000000" pitchFamily="2" charset="0"/>
                  <a:ea typeface="Roboto" panose="02000000000000000000" pitchFamily="2" charset="0"/>
                  <a:cs typeface="Arial"/>
                </a:rPr>
                <a:t>Implementation</a:t>
              </a:r>
            </a:p>
          </p:txBody>
        </p:sp>
        <p:sp>
          <p:nvSpPr>
            <p:cNvPr id="25" name="Rectangle: Rounded Corners 29">
              <a:extLst>
                <a:ext uri="{FF2B5EF4-FFF2-40B4-BE49-F238E27FC236}">
                  <a16:creationId xmlns:a16="http://schemas.microsoft.com/office/drawing/2014/main" id="{7B2B81DD-3FDD-C141-AFA0-2E9B5B2B0664}"/>
                </a:ext>
              </a:extLst>
            </p:cNvPr>
            <p:cNvSpPr/>
            <p:nvPr/>
          </p:nvSpPr>
          <p:spPr>
            <a:xfrm>
              <a:off x="4971806" y="6382430"/>
              <a:ext cx="1356826" cy="291710"/>
            </a:xfrm>
            <a:prstGeom prst="roundRect">
              <a:avLst/>
            </a:prstGeom>
            <a:ln/>
          </p:spPr>
          <p:style>
            <a:lnRef idx="2">
              <a:schemeClr val="accent3"/>
            </a:lnRef>
            <a:fillRef idx="1">
              <a:schemeClr val="lt1"/>
            </a:fillRef>
            <a:effectRef idx="0">
              <a:schemeClr val="accent3"/>
            </a:effectRef>
            <a:fontRef idx="minor">
              <a:schemeClr val="dk1"/>
            </a:fontRef>
          </p:style>
          <p:txBody>
            <a:bodyPr lIns="121920" tIns="60960" rIns="121920" bIns="60960" rtlCol="0" anchor="ctr"/>
            <a:lstStyle/>
            <a:p>
              <a:pPr algn="ctr"/>
              <a:r>
                <a:rPr lang="en-US" sz="1200">
                  <a:solidFill>
                    <a:schemeClr val="tx1"/>
                  </a:solidFill>
                  <a:latin typeface="Roboto" panose="02000000000000000000" pitchFamily="2" charset="0"/>
                  <a:ea typeface="Roboto" panose="02000000000000000000" pitchFamily="2" charset="0"/>
                  <a:cs typeface="Arial"/>
                </a:rPr>
                <a:t>Opportunities</a:t>
              </a:r>
            </a:p>
          </p:txBody>
        </p:sp>
        <p:sp>
          <p:nvSpPr>
            <p:cNvPr id="26" name="Rectangle: Rounded Corners 29">
              <a:extLst>
                <a:ext uri="{FF2B5EF4-FFF2-40B4-BE49-F238E27FC236}">
                  <a16:creationId xmlns:a16="http://schemas.microsoft.com/office/drawing/2014/main" id="{8B078D0C-A973-5C46-823B-F488EACD086F}"/>
                </a:ext>
              </a:extLst>
            </p:cNvPr>
            <p:cNvSpPr/>
            <p:nvPr/>
          </p:nvSpPr>
          <p:spPr>
            <a:xfrm>
              <a:off x="9594919" y="6382430"/>
              <a:ext cx="1356826" cy="291710"/>
            </a:xfrm>
            <a:prstGeom prst="roundRect">
              <a:avLst/>
            </a:prstGeom>
            <a:solidFill>
              <a:srgbClr val="78909C"/>
            </a:solidFill>
            <a:ln/>
          </p:spPr>
          <p:style>
            <a:lnRef idx="2">
              <a:schemeClr val="accent3"/>
            </a:lnRef>
            <a:fillRef idx="1">
              <a:schemeClr val="lt1"/>
            </a:fillRef>
            <a:effectRef idx="0">
              <a:schemeClr val="accent3"/>
            </a:effectRef>
            <a:fontRef idx="minor">
              <a:schemeClr val="dk1"/>
            </a:fontRef>
          </p:style>
          <p:txBody>
            <a:bodyPr lIns="121920" tIns="60960" rIns="121920" bIns="60960" rtlCol="0" anchor="ctr"/>
            <a:lstStyle/>
            <a:p>
              <a:pPr algn="ctr"/>
              <a:r>
                <a:rPr lang="en-US" sz="1200">
                  <a:solidFill>
                    <a:schemeClr val="bg1"/>
                  </a:solidFill>
                  <a:latin typeface="Roboto" panose="02000000000000000000" pitchFamily="2" charset="0"/>
                  <a:ea typeface="Roboto" panose="02000000000000000000" pitchFamily="2" charset="0"/>
                  <a:cs typeface="Arial"/>
                </a:rPr>
                <a:t>Risks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983206835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1FD2BF-8350-274E-88B1-4934BCCAB5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700"/>
              <a:t>Risks and Contingency Strategies</a:t>
            </a:r>
            <a:endParaRPr lang="en-US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8228F131-EF1D-B04A-8678-BE22FDC35C19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9447859" y="6497461"/>
            <a:ext cx="2743200" cy="365125"/>
          </a:xfrm>
        </p:spPr>
        <p:txBody>
          <a:bodyPr/>
          <a:lstStyle/>
          <a:p>
            <a:fld id="{841F6FF3-F43A-6246-B559-B57933611B21}" type="slidenum">
              <a:rPr lang="en-US" smtClean="0"/>
              <a:t>52</a:t>
            </a:fld>
            <a:endParaRPr lang="en-US"/>
          </a:p>
        </p:txBody>
      </p:sp>
      <p:graphicFrame>
        <p:nvGraphicFramePr>
          <p:cNvPr id="4" name="Table 4">
            <a:extLst>
              <a:ext uri="{FF2B5EF4-FFF2-40B4-BE49-F238E27FC236}">
                <a16:creationId xmlns:a16="http://schemas.microsoft.com/office/drawing/2014/main" id="{BAE816C5-4BDE-EF4D-A97D-351E6243B90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89218146"/>
              </p:ext>
            </p:extLst>
          </p:nvPr>
        </p:nvGraphicFramePr>
        <p:xfrm>
          <a:off x="684688" y="1387158"/>
          <a:ext cx="10803810" cy="3758974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2511386">
                  <a:extLst>
                    <a:ext uri="{9D8B030D-6E8A-4147-A177-3AD203B41FA5}">
                      <a16:colId xmlns:a16="http://schemas.microsoft.com/office/drawing/2014/main" val="1565094599"/>
                    </a:ext>
                  </a:extLst>
                </a:gridCol>
                <a:gridCol w="1415594">
                  <a:extLst>
                    <a:ext uri="{9D8B030D-6E8A-4147-A177-3AD203B41FA5}">
                      <a16:colId xmlns:a16="http://schemas.microsoft.com/office/drawing/2014/main" val="60005464"/>
                    </a:ext>
                  </a:extLst>
                </a:gridCol>
                <a:gridCol w="1128408">
                  <a:extLst>
                    <a:ext uri="{9D8B030D-6E8A-4147-A177-3AD203B41FA5}">
                      <a16:colId xmlns:a16="http://schemas.microsoft.com/office/drawing/2014/main" val="1010599508"/>
                    </a:ext>
                  </a:extLst>
                </a:gridCol>
                <a:gridCol w="2661101">
                  <a:extLst>
                    <a:ext uri="{9D8B030D-6E8A-4147-A177-3AD203B41FA5}">
                      <a16:colId xmlns:a16="http://schemas.microsoft.com/office/drawing/2014/main" val="913741608"/>
                    </a:ext>
                  </a:extLst>
                </a:gridCol>
                <a:gridCol w="3087321">
                  <a:extLst>
                    <a:ext uri="{9D8B030D-6E8A-4147-A177-3AD203B41FA5}">
                      <a16:colId xmlns:a16="http://schemas.microsoft.com/office/drawing/2014/main" val="3514437273"/>
                    </a:ext>
                  </a:extLst>
                </a:gridCol>
              </a:tblGrid>
              <a:tr h="548846">
                <a:tc>
                  <a:txBody>
                    <a:bodyPr/>
                    <a:lstStyle/>
                    <a:p>
                      <a:pPr algn="ctr"/>
                      <a:r>
                        <a:rPr lang="en-US">
                          <a:latin typeface="Roboto"/>
                          <a:ea typeface="Roboto"/>
                        </a:rPr>
                        <a:t>Risk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>
                          <a:latin typeface="Roboto"/>
                          <a:ea typeface="Roboto"/>
                        </a:rPr>
                        <a:t>Likelihood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>
                          <a:latin typeface="Roboto"/>
                          <a:ea typeface="Roboto"/>
                        </a:rPr>
                        <a:t>Impact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>
                          <a:latin typeface="Roboto"/>
                          <a:ea typeface="Roboto"/>
                        </a:rPr>
                        <a:t>Trigger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>
                          <a:latin typeface="Roboto"/>
                          <a:ea typeface="Roboto"/>
                        </a:rPr>
                        <a:t>Contingency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689281632"/>
                  </a:ext>
                </a:extLst>
              </a:tr>
              <a:tr h="1381328">
                <a:tc>
                  <a:txBody>
                    <a:bodyPr/>
                    <a:lstStyle/>
                    <a:p>
                      <a:r>
                        <a:rPr lang="en-US" sz="1800">
                          <a:latin typeface="Roboto"/>
                          <a:ea typeface="Roboto"/>
                        </a:rPr>
                        <a:t>Low customer adoption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i="0" u="none" strike="noStrike" cap="none">
                          <a:solidFill>
                            <a:schemeClr val="tx1"/>
                          </a:solidFill>
                          <a:latin typeface="Roboto"/>
                          <a:ea typeface="Roboto"/>
                          <a:cs typeface="+mn-cs"/>
                          <a:sym typeface="Arial"/>
                        </a:rPr>
                        <a:t>Low</a:t>
                      </a:r>
                    </a:p>
                  </a:txBody>
                  <a:tcPr anchor="ctr"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>
                          <a:solidFill>
                            <a:schemeClr val="tx1"/>
                          </a:solidFill>
                          <a:latin typeface="Roboto"/>
                          <a:ea typeface="Roboto"/>
                        </a:rPr>
                        <a:t>Medium</a:t>
                      </a:r>
                    </a:p>
                  </a:txBody>
                  <a:tcPr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800">
                          <a:latin typeface="Roboto"/>
                          <a:ea typeface="Roboto"/>
                        </a:rPr>
                        <a:t>2% conversion rate from existing customers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1800">
                          <a:latin typeface="Roboto"/>
                          <a:ea typeface="Roboto"/>
                        </a:rPr>
                        <a:t>Increase customer incentives such as offering the first free recipe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403469739"/>
                  </a:ext>
                </a:extLst>
              </a:tr>
              <a:tr h="575193">
                <a:tc>
                  <a:txBody>
                    <a:bodyPr/>
                    <a:lstStyle/>
                    <a:p>
                      <a:r>
                        <a:rPr lang="en-US" sz="1800">
                          <a:latin typeface="Roboto"/>
                          <a:ea typeface="Roboto"/>
                        </a:rPr>
                        <a:t>Gig worker compensation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i="0" u="none" strike="noStrike" cap="none">
                          <a:solidFill>
                            <a:schemeClr val="bg1"/>
                          </a:solidFill>
                          <a:latin typeface="Roboto"/>
                          <a:ea typeface="Roboto"/>
                          <a:cs typeface="+mn-cs"/>
                          <a:sym typeface="Arial"/>
                        </a:rPr>
                        <a:t>High</a:t>
                      </a:r>
                    </a:p>
                  </a:txBody>
                  <a:tcPr anchor="ctr"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>
                          <a:solidFill>
                            <a:schemeClr val="tx1"/>
                          </a:solidFill>
                          <a:latin typeface="Roboto"/>
                          <a:ea typeface="Roboto"/>
                        </a:rPr>
                        <a:t>Medium</a:t>
                      </a:r>
                    </a:p>
                  </a:txBody>
                  <a:tcPr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800">
                          <a:latin typeface="Roboto"/>
                          <a:ea typeface="Roboto"/>
                        </a:rPr>
                        <a:t>Salary compensation for staff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1800">
                          <a:latin typeface="Roboto"/>
                          <a:ea typeface="Roboto"/>
                        </a:rPr>
                        <a:t>Allocation from added advertising revenue to support gig workers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677184477"/>
                  </a:ext>
                </a:extLst>
              </a:tr>
              <a:tr h="575193">
                <a:tc>
                  <a:txBody>
                    <a:bodyPr/>
                    <a:lstStyle/>
                    <a:p>
                      <a:r>
                        <a:rPr lang="en-US" sz="1800">
                          <a:latin typeface="Roboto"/>
                          <a:ea typeface="Roboto"/>
                        </a:rPr>
                        <a:t>Low adoption from chefs and influencers to generate content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i="0" u="none" strike="noStrike" cap="none">
                          <a:solidFill>
                            <a:schemeClr val="tx1"/>
                          </a:solidFill>
                          <a:latin typeface="Roboto"/>
                          <a:ea typeface="Roboto"/>
                          <a:cs typeface="+mn-cs"/>
                          <a:sym typeface="Arial"/>
                        </a:rPr>
                        <a:t>Low</a:t>
                      </a:r>
                    </a:p>
                  </a:txBody>
                  <a:tcPr anchor="ctr"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>
                          <a:solidFill>
                            <a:schemeClr val="tx1"/>
                          </a:solidFill>
                          <a:latin typeface="Roboto"/>
                          <a:ea typeface="Roboto"/>
                        </a:rPr>
                        <a:t>Medium</a:t>
                      </a:r>
                    </a:p>
                  </a:txBody>
                  <a:tcPr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800">
                          <a:latin typeface="Roboto"/>
                          <a:ea typeface="Roboto"/>
                        </a:rPr>
                        <a:t>Number of chefs and size of content library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1800">
                          <a:latin typeface="Roboto"/>
                          <a:ea typeface="Roboto"/>
                        </a:rPr>
                        <a:t>Implement further co-branding opportunities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503757202"/>
                  </a:ext>
                </a:extLst>
              </a:tr>
            </a:tbl>
          </a:graphicData>
        </a:graphic>
      </p:graphicFrame>
      <p:grpSp>
        <p:nvGrpSpPr>
          <p:cNvPr id="12" name="Group 11">
            <a:extLst>
              <a:ext uri="{FF2B5EF4-FFF2-40B4-BE49-F238E27FC236}">
                <a16:creationId xmlns:a16="http://schemas.microsoft.com/office/drawing/2014/main" id="{62A2407E-6534-5C4E-89E3-A9C5DEF31CDD}"/>
              </a:ext>
            </a:extLst>
          </p:cNvPr>
          <p:cNvGrpSpPr/>
          <p:nvPr/>
        </p:nvGrpSpPr>
        <p:grpSpPr>
          <a:xfrm>
            <a:off x="348695" y="6382430"/>
            <a:ext cx="10603050" cy="291710"/>
            <a:chOff x="348695" y="6382430"/>
            <a:chExt cx="10603050" cy="291710"/>
          </a:xfrm>
        </p:grpSpPr>
        <p:sp>
          <p:nvSpPr>
            <p:cNvPr id="20" name="Rectangle: Rounded Corners 3">
              <a:extLst>
                <a:ext uri="{FF2B5EF4-FFF2-40B4-BE49-F238E27FC236}">
                  <a16:creationId xmlns:a16="http://schemas.microsoft.com/office/drawing/2014/main" id="{39A9B03E-2E62-B649-B2BB-9BAC59492E4D}"/>
                </a:ext>
              </a:extLst>
            </p:cNvPr>
            <p:cNvSpPr/>
            <p:nvPr/>
          </p:nvSpPr>
          <p:spPr>
            <a:xfrm>
              <a:off x="348695" y="6382430"/>
              <a:ext cx="1356826" cy="291710"/>
            </a:xfrm>
            <a:prstGeom prst="roundRect">
              <a:avLst/>
            </a:prstGeom>
            <a:ln/>
          </p:spPr>
          <p:style>
            <a:lnRef idx="2">
              <a:schemeClr val="accent3"/>
            </a:lnRef>
            <a:fillRef idx="1">
              <a:schemeClr val="lt1"/>
            </a:fillRef>
            <a:effectRef idx="0">
              <a:schemeClr val="accent3"/>
            </a:effectRef>
            <a:fontRef idx="minor">
              <a:schemeClr val="dk1"/>
            </a:fontRef>
          </p:style>
          <p:txBody>
            <a:bodyPr lIns="121920" tIns="60960" rIns="121920" bIns="60960" rtlCol="0" anchor="ctr"/>
            <a:lstStyle/>
            <a:p>
              <a:pPr algn="ctr"/>
              <a:r>
                <a:rPr lang="en-US" sz="1200">
                  <a:latin typeface="Roboto" panose="02000000000000000000" pitchFamily="2" charset="0"/>
                  <a:ea typeface="Roboto" panose="02000000000000000000" pitchFamily="2" charset="0"/>
                  <a:cs typeface="Arial"/>
                </a:rPr>
                <a:t>Introduction</a:t>
              </a:r>
            </a:p>
          </p:txBody>
        </p:sp>
        <p:sp>
          <p:nvSpPr>
            <p:cNvPr id="21" name="Rectangle: Rounded Corners 27">
              <a:extLst>
                <a:ext uri="{FF2B5EF4-FFF2-40B4-BE49-F238E27FC236}">
                  <a16:creationId xmlns:a16="http://schemas.microsoft.com/office/drawing/2014/main" id="{EC35C9A8-2A4B-8A45-BA5B-3542DA918F4F}"/>
                </a:ext>
              </a:extLst>
            </p:cNvPr>
            <p:cNvSpPr/>
            <p:nvPr/>
          </p:nvSpPr>
          <p:spPr>
            <a:xfrm>
              <a:off x="1889732" y="6382430"/>
              <a:ext cx="1356826" cy="291710"/>
            </a:xfrm>
            <a:prstGeom prst="roundRect">
              <a:avLst/>
            </a:prstGeom>
            <a:ln/>
          </p:spPr>
          <p:style>
            <a:lnRef idx="2">
              <a:schemeClr val="accent3"/>
            </a:lnRef>
            <a:fillRef idx="1">
              <a:schemeClr val="lt1"/>
            </a:fillRef>
            <a:effectRef idx="0">
              <a:schemeClr val="accent3"/>
            </a:effectRef>
            <a:fontRef idx="minor">
              <a:schemeClr val="dk1"/>
            </a:fontRef>
          </p:style>
          <p:txBody>
            <a:bodyPr lIns="121920" tIns="60960" rIns="121920" bIns="60960" rtlCol="0" anchor="ctr"/>
            <a:lstStyle/>
            <a:p>
              <a:pPr algn="ctr"/>
              <a:r>
                <a:rPr lang="en-US" sz="1200">
                  <a:solidFill>
                    <a:schemeClr val="tx1"/>
                  </a:solidFill>
                  <a:latin typeface="Roboto" panose="02000000000000000000" pitchFamily="2" charset="0"/>
                  <a:ea typeface="Roboto" panose="02000000000000000000" pitchFamily="2" charset="0"/>
                  <a:cs typeface="Arial"/>
                </a:rPr>
                <a:t>Key Issues</a:t>
              </a:r>
            </a:p>
          </p:txBody>
        </p:sp>
        <p:sp>
          <p:nvSpPr>
            <p:cNvPr id="22" name="Rectangle: Rounded Corners 28">
              <a:extLst>
                <a:ext uri="{FF2B5EF4-FFF2-40B4-BE49-F238E27FC236}">
                  <a16:creationId xmlns:a16="http://schemas.microsoft.com/office/drawing/2014/main" id="{1F5698C5-7FF1-8543-B518-C6E6B598BF5E}"/>
                </a:ext>
              </a:extLst>
            </p:cNvPr>
            <p:cNvSpPr/>
            <p:nvPr/>
          </p:nvSpPr>
          <p:spPr>
            <a:xfrm>
              <a:off x="3430769" y="6382430"/>
              <a:ext cx="1356826" cy="291710"/>
            </a:xfrm>
            <a:prstGeom prst="roundRect">
              <a:avLst/>
            </a:prstGeom>
            <a:ln/>
          </p:spPr>
          <p:style>
            <a:lnRef idx="2">
              <a:schemeClr val="accent3"/>
            </a:lnRef>
            <a:fillRef idx="1">
              <a:schemeClr val="lt1"/>
            </a:fillRef>
            <a:effectRef idx="0">
              <a:schemeClr val="accent3"/>
            </a:effectRef>
            <a:fontRef idx="minor">
              <a:schemeClr val="dk1"/>
            </a:fontRef>
          </p:style>
          <p:txBody>
            <a:bodyPr lIns="121920" tIns="60960" rIns="121920" bIns="60960" rtlCol="0" anchor="ctr"/>
            <a:lstStyle/>
            <a:p>
              <a:pPr algn="ctr"/>
              <a:r>
                <a:rPr lang="en-US" sz="1200">
                  <a:solidFill>
                    <a:schemeClr val="tx1"/>
                  </a:solidFill>
                  <a:latin typeface="Roboto" panose="02000000000000000000" pitchFamily="2" charset="0"/>
                  <a:ea typeface="Roboto" panose="02000000000000000000" pitchFamily="2" charset="0"/>
                  <a:cs typeface="Arial"/>
                </a:rPr>
                <a:t>Analysis</a:t>
              </a:r>
            </a:p>
          </p:txBody>
        </p:sp>
        <p:sp>
          <p:nvSpPr>
            <p:cNvPr id="23" name="Rectangle: Rounded Corners 29">
              <a:extLst>
                <a:ext uri="{FF2B5EF4-FFF2-40B4-BE49-F238E27FC236}">
                  <a16:creationId xmlns:a16="http://schemas.microsoft.com/office/drawing/2014/main" id="{FD2EDA25-58A8-F14D-8199-7DF184592383}"/>
                </a:ext>
              </a:extLst>
            </p:cNvPr>
            <p:cNvSpPr/>
            <p:nvPr/>
          </p:nvSpPr>
          <p:spPr>
            <a:xfrm>
              <a:off x="6512843" y="6382430"/>
              <a:ext cx="1356826" cy="291710"/>
            </a:xfrm>
            <a:prstGeom prst="roundRect">
              <a:avLst/>
            </a:prstGeom>
            <a:ln/>
          </p:spPr>
          <p:style>
            <a:lnRef idx="2">
              <a:schemeClr val="accent3"/>
            </a:lnRef>
            <a:fillRef idx="1">
              <a:schemeClr val="lt1"/>
            </a:fillRef>
            <a:effectRef idx="0">
              <a:schemeClr val="accent3"/>
            </a:effectRef>
            <a:fontRef idx="minor">
              <a:schemeClr val="dk1"/>
            </a:fontRef>
          </p:style>
          <p:txBody>
            <a:bodyPr lIns="121920" tIns="60960" rIns="121920" bIns="60960" rtlCol="0" anchor="ctr"/>
            <a:lstStyle/>
            <a:p>
              <a:pPr algn="ctr"/>
              <a:r>
                <a:rPr lang="en-US" sz="1200">
                  <a:solidFill>
                    <a:schemeClr val="tx1"/>
                  </a:solidFill>
                  <a:latin typeface="Roboto" panose="02000000000000000000" pitchFamily="2" charset="0"/>
                  <a:ea typeface="Roboto" panose="02000000000000000000" pitchFamily="2" charset="0"/>
                  <a:cs typeface="Arial"/>
                </a:rPr>
                <a:t>Solution</a:t>
              </a:r>
            </a:p>
          </p:txBody>
        </p:sp>
        <p:sp>
          <p:nvSpPr>
            <p:cNvPr id="24" name="Rectangle: Rounded Corners 30">
              <a:extLst>
                <a:ext uri="{FF2B5EF4-FFF2-40B4-BE49-F238E27FC236}">
                  <a16:creationId xmlns:a16="http://schemas.microsoft.com/office/drawing/2014/main" id="{6C916CAC-9D69-EC41-9B6B-694861653293}"/>
                </a:ext>
              </a:extLst>
            </p:cNvPr>
            <p:cNvSpPr/>
            <p:nvPr/>
          </p:nvSpPr>
          <p:spPr>
            <a:xfrm>
              <a:off x="8053880" y="6382430"/>
              <a:ext cx="1356826" cy="291710"/>
            </a:xfrm>
            <a:prstGeom prst="roundRect">
              <a:avLst/>
            </a:prstGeom>
            <a:noFill/>
            <a:ln/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lIns="121920" tIns="60960" rIns="121920" bIns="60960" rtlCol="0" anchor="ctr"/>
            <a:lstStyle/>
            <a:p>
              <a:pPr algn="ctr"/>
              <a:r>
                <a:rPr lang="en-US" sz="1200">
                  <a:solidFill>
                    <a:schemeClr val="tx1"/>
                  </a:solidFill>
                  <a:latin typeface="Roboto" panose="02000000000000000000" pitchFamily="2" charset="0"/>
                  <a:ea typeface="Roboto" panose="02000000000000000000" pitchFamily="2" charset="0"/>
                  <a:cs typeface="Arial"/>
                </a:rPr>
                <a:t>Implementation</a:t>
              </a:r>
            </a:p>
          </p:txBody>
        </p:sp>
        <p:sp>
          <p:nvSpPr>
            <p:cNvPr id="25" name="Rectangle: Rounded Corners 29">
              <a:extLst>
                <a:ext uri="{FF2B5EF4-FFF2-40B4-BE49-F238E27FC236}">
                  <a16:creationId xmlns:a16="http://schemas.microsoft.com/office/drawing/2014/main" id="{7B2B81DD-3FDD-C141-AFA0-2E9B5B2B0664}"/>
                </a:ext>
              </a:extLst>
            </p:cNvPr>
            <p:cNvSpPr/>
            <p:nvPr/>
          </p:nvSpPr>
          <p:spPr>
            <a:xfrm>
              <a:off x="4971806" y="6382430"/>
              <a:ext cx="1356826" cy="291710"/>
            </a:xfrm>
            <a:prstGeom prst="roundRect">
              <a:avLst/>
            </a:prstGeom>
            <a:ln/>
          </p:spPr>
          <p:style>
            <a:lnRef idx="2">
              <a:schemeClr val="accent3"/>
            </a:lnRef>
            <a:fillRef idx="1">
              <a:schemeClr val="lt1"/>
            </a:fillRef>
            <a:effectRef idx="0">
              <a:schemeClr val="accent3"/>
            </a:effectRef>
            <a:fontRef idx="minor">
              <a:schemeClr val="dk1"/>
            </a:fontRef>
          </p:style>
          <p:txBody>
            <a:bodyPr lIns="121920" tIns="60960" rIns="121920" bIns="60960" rtlCol="0" anchor="ctr"/>
            <a:lstStyle/>
            <a:p>
              <a:pPr algn="ctr"/>
              <a:r>
                <a:rPr lang="en-US" sz="1200">
                  <a:solidFill>
                    <a:schemeClr val="tx1"/>
                  </a:solidFill>
                  <a:latin typeface="Roboto" panose="02000000000000000000" pitchFamily="2" charset="0"/>
                  <a:ea typeface="Roboto" panose="02000000000000000000" pitchFamily="2" charset="0"/>
                  <a:cs typeface="Arial"/>
                </a:rPr>
                <a:t>Opportunities</a:t>
              </a:r>
            </a:p>
          </p:txBody>
        </p:sp>
        <p:sp>
          <p:nvSpPr>
            <p:cNvPr id="26" name="Rectangle: Rounded Corners 29">
              <a:extLst>
                <a:ext uri="{FF2B5EF4-FFF2-40B4-BE49-F238E27FC236}">
                  <a16:creationId xmlns:a16="http://schemas.microsoft.com/office/drawing/2014/main" id="{8B078D0C-A973-5C46-823B-F488EACD086F}"/>
                </a:ext>
              </a:extLst>
            </p:cNvPr>
            <p:cNvSpPr/>
            <p:nvPr/>
          </p:nvSpPr>
          <p:spPr>
            <a:xfrm>
              <a:off x="9594919" y="6382430"/>
              <a:ext cx="1356826" cy="291710"/>
            </a:xfrm>
            <a:prstGeom prst="roundRect">
              <a:avLst/>
            </a:prstGeom>
            <a:solidFill>
              <a:srgbClr val="78909C"/>
            </a:solidFill>
            <a:ln/>
          </p:spPr>
          <p:style>
            <a:lnRef idx="2">
              <a:schemeClr val="accent3"/>
            </a:lnRef>
            <a:fillRef idx="1">
              <a:schemeClr val="lt1"/>
            </a:fillRef>
            <a:effectRef idx="0">
              <a:schemeClr val="accent3"/>
            </a:effectRef>
            <a:fontRef idx="minor">
              <a:schemeClr val="dk1"/>
            </a:fontRef>
          </p:style>
          <p:txBody>
            <a:bodyPr lIns="121920" tIns="60960" rIns="121920" bIns="60960" rtlCol="0" anchor="ctr"/>
            <a:lstStyle/>
            <a:p>
              <a:pPr algn="ctr"/>
              <a:r>
                <a:rPr lang="en-US" sz="1200">
                  <a:solidFill>
                    <a:schemeClr val="bg1"/>
                  </a:solidFill>
                  <a:latin typeface="Roboto" panose="02000000000000000000" pitchFamily="2" charset="0"/>
                  <a:ea typeface="Roboto" panose="02000000000000000000" pitchFamily="2" charset="0"/>
                  <a:cs typeface="Arial"/>
                </a:rPr>
                <a:t>Risks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422778379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DD59EBF-E80C-453D-948A-331BD7B02F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03800" y="341932"/>
            <a:ext cx="8984400" cy="763600"/>
          </a:xfrm>
        </p:spPr>
        <p:txBody>
          <a:bodyPr/>
          <a:lstStyle/>
          <a:p>
            <a:r>
              <a:rPr lang="en-US"/>
              <a:t>Returning to Naomi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7426520-A3ED-41EB-A6B7-43DB718E5296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9446941" y="6495740"/>
            <a:ext cx="2743200" cy="365125"/>
          </a:xfrm>
        </p:spPr>
        <p:txBody>
          <a:bodyPr/>
          <a:lstStyle/>
          <a:p>
            <a:fld id="{841F6FF3-F43A-6246-B559-B57933611B21}" type="slidenum">
              <a:rPr lang="en-US" smtClean="0"/>
              <a:t>53</a:t>
            </a:fld>
            <a:endParaRPr lang="en-US"/>
          </a:p>
        </p:txBody>
      </p:sp>
      <p:pic>
        <p:nvPicPr>
          <p:cNvPr id="22" name="Picture 21" descr="Mother and child picking tomatoes">
            <a:extLst>
              <a:ext uri="{FF2B5EF4-FFF2-40B4-BE49-F238E27FC236}">
                <a16:creationId xmlns:a16="http://schemas.microsoft.com/office/drawing/2014/main" id="{F9462895-B6DC-4AFF-8BB1-0FBFFE87F5E8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577404" y="1589692"/>
            <a:ext cx="5517922" cy="3678615"/>
          </a:xfrm>
          <a:prstGeom prst="rect">
            <a:avLst/>
          </a:prstGeom>
        </p:spPr>
      </p:pic>
      <p:sp>
        <p:nvSpPr>
          <p:cNvPr id="31" name="TextBox 30">
            <a:extLst>
              <a:ext uri="{FF2B5EF4-FFF2-40B4-BE49-F238E27FC236}">
                <a16:creationId xmlns:a16="http://schemas.microsoft.com/office/drawing/2014/main" id="{CE87128A-2E58-43D3-A8B8-EA98A354BACB}"/>
              </a:ext>
            </a:extLst>
          </p:cNvPr>
          <p:cNvSpPr txBox="1"/>
          <p:nvPr/>
        </p:nvSpPr>
        <p:spPr>
          <a:xfrm>
            <a:off x="6686550" y="1514475"/>
            <a:ext cx="5000625" cy="4001095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CA" sz="2400" dirty="0"/>
              <a:t>Naomi is now able to:</a:t>
            </a:r>
          </a:p>
          <a:p>
            <a:endParaRPr lang="en-CA" sz="24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CA" sz="2400" dirty="0"/>
              <a:t>Find a new weekly recipe to make with her daughter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CA" sz="2400" dirty="0"/>
              <a:t>Is able to easily input a new recipe into the Instacart to quickly buy the ingredients she news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CA" sz="2400" dirty="0"/>
              <a:t>However most importantly…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CA" sz="2400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280569162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95CDB84-EF6A-431C-882D-8179AA2F99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A9F470-CD50-6F4A-8BF1-25B47530FC87}" type="slidenum">
              <a:rPr lang="en-US" smtClean="0"/>
              <a:t>54</a:t>
            </a:fld>
            <a:endParaRPr lang="en-US"/>
          </a:p>
        </p:txBody>
      </p:sp>
      <p:pic>
        <p:nvPicPr>
          <p:cNvPr id="6" name="Picture 5" descr="Close-up of rows of produce in boxes: Roma tomatoes, string beans, jalapeños, plums">
            <a:extLst>
              <a:ext uri="{FF2B5EF4-FFF2-40B4-BE49-F238E27FC236}">
                <a16:creationId xmlns:a16="http://schemas.microsoft.com/office/drawing/2014/main" id="{CEC770D4-6799-4BD1-8D92-05EAE7D8DB6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187481"/>
            <a:ext cx="12192000" cy="7232961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B6610CDA-2430-43F3-86CC-EBD2E40C166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147887" y="2024855"/>
            <a:ext cx="7896225" cy="2808287"/>
          </a:xfrm>
          <a:solidFill>
            <a:schemeClr val="bg1">
              <a:alpha val="92000"/>
            </a:schemeClr>
          </a:solidFill>
        </p:spPr>
        <p:txBody>
          <a:bodyPr/>
          <a:lstStyle/>
          <a:p>
            <a:r>
              <a:rPr lang="en-US" sz="4400"/>
              <a:t>To build a world where everyone has access to the food they love and more time to enjoy it together.</a:t>
            </a:r>
            <a:endParaRPr lang="en-CA" sz="4400"/>
          </a:p>
        </p:txBody>
      </p:sp>
    </p:spTree>
    <p:extLst>
      <p:ext uri="{BB962C8B-B14F-4D97-AF65-F5344CB8AC3E}">
        <p14:creationId xmlns:p14="http://schemas.microsoft.com/office/powerpoint/2010/main" val="1887383172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7" descr="Woman at supermarket">
            <a:extLst>
              <a:ext uri="{FF2B5EF4-FFF2-40B4-BE49-F238E27FC236}">
                <a16:creationId xmlns:a16="http://schemas.microsoft.com/office/drawing/2014/main" id="{762051CC-D826-467F-BBB8-7096520B71E3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13110" b="13110"/>
          <a:stretch/>
        </p:blipFill>
        <p:spPr>
          <a:xfrm flipH="1">
            <a:off x="0" y="-1573"/>
            <a:ext cx="12329897" cy="6064602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FD6558EC-C267-CC4E-B7E3-64F4361694E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21398" y="2428429"/>
            <a:ext cx="11087100" cy="2001142"/>
          </a:xfrm>
          <a:solidFill>
            <a:schemeClr val="lt1">
              <a:alpha val="92000"/>
            </a:schemeClr>
          </a:solidFill>
        </p:spPr>
        <p:txBody>
          <a:bodyPr/>
          <a:lstStyle/>
          <a:p>
            <a:r>
              <a:rPr lang="en-US">
                <a:solidFill>
                  <a:schemeClr val="accent2"/>
                </a:solidFill>
              </a:rPr>
              <a:t>Hop on the cart to success with Insta-Recipe!</a:t>
            </a:r>
          </a:p>
        </p:txBody>
      </p:sp>
      <p:pic>
        <p:nvPicPr>
          <p:cNvPr id="6" name="Picture 5" descr="Icon&#10;&#10;Description automatically generated">
            <a:extLst>
              <a:ext uri="{FF2B5EF4-FFF2-40B4-BE49-F238E27FC236}">
                <a16:creationId xmlns:a16="http://schemas.microsoft.com/office/drawing/2014/main" id="{0B7CBA44-6F02-5148-9149-04B5C487488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779" y="5214480"/>
            <a:ext cx="2240939" cy="2240939"/>
          </a:xfrm>
          <a:prstGeom prst="rect">
            <a:avLst/>
          </a:prstGeom>
        </p:spPr>
      </p:pic>
      <p:pic>
        <p:nvPicPr>
          <p:cNvPr id="5" name="Picture 7" descr="Text&#10;&#10;Description automatically generated">
            <a:extLst>
              <a:ext uri="{FF2B5EF4-FFF2-40B4-BE49-F238E27FC236}">
                <a16:creationId xmlns:a16="http://schemas.microsoft.com/office/drawing/2014/main" id="{73D81360-9136-4ECF-986D-A7C69BBA70A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958368" y="6192899"/>
            <a:ext cx="2109918" cy="5636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9501602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4521F7-D7B5-1B48-B375-78CA3544C81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-260122"/>
            <a:ext cx="9144000" cy="1490208"/>
          </a:xfrm>
        </p:spPr>
        <p:txBody>
          <a:bodyPr/>
          <a:lstStyle/>
          <a:p>
            <a:r>
              <a:rPr lang="en-US"/>
              <a:t>References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7D289B3-071A-2646-95A1-66D0E94AB56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09600" y="1533752"/>
            <a:ext cx="10363200" cy="4496934"/>
          </a:xfrm>
        </p:spPr>
        <p:txBody>
          <a:bodyPr/>
          <a:lstStyle/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>
                <a:hlinkClick r:id="rId2"/>
              </a:rPr>
              <a:t>https://mobisoftinfotech.com/resources/blog/how-does-instacart-work-lets-take-a-deep-dive/</a:t>
            </a:r>
            <a:endParaRPr lang="en-US"/>
          </a:p>
          <a:p>
            <a:pPr marL="342900" indent="-342900" algn="l">
              <a:buFont typeface="Arial" panose="020B0604020202020204" pitchFamily="34" charset="0"/>
              <a:buChar char="•"/>
            </a:pPr>
            <a:endParaRPr lang="en-US"/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>
                <a:hlinkClick r:id="rId3"/>
              </a:rPr>
              <a:t>https://www.forbes.com/sites/chloesorvino/2021/01/27/instacart-survived-covid-chaos---but-can-it-keep-delivering-after-the-pandemic/?sh=74272962bfa1</a:t>
            </a:r>
            <a:endParaRPr lang="en-US"/>
          </a:p>
          <a:p>
            <a:pPr marL="342900" indent="-342900" algn="l">
              <a:buFont typeface="Arial" panose="020B0604020202020204" pitchFamily="34" charset="0"/>
              <a:buChar char="•"/>
            </a:pPr>
            <a:endParaRPr lang="en-US"/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/>
              <a:t>Instacart Case, 2021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37F13E2-000C-AB46-853C-BCE0A9201C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A9F470-CD50-6F4A-8BF1-25B47530FC87}" type="slidenum">
              <a:rPr lang="en-US" smtClean="0"/>
              <a:t>56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6563837"/>
      </p:ext>
    </p:extLst>
  </p:cSld>
  <p:clrMapOvr>
    <a:masterClrMapping/>
  </p:clrMapOvr>
</p:sld>
</file>

<file path=ppt/theme/theme1.xml><?xml version="1.0" encoding="utf-8"?>
<a:theme xmlns:a="http://schemas.openxmlformats.org/drawingml/2006/main" name="Theme1">
  <a:themeElements>
    <a:clrScheme name="Custom 19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Theme1" id="{942FC43D-3EFE-674E-9E5E-2401A14448A2}" vid="{222490EC-6AE6-9545-BC12-9463B5330B26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D7331264C1C72A448667D640BCB7A994" ma:contentTypeVersion="12" ma:contentTypeDescription="Create a new document." ma:contentTypeScope="" ma:versionID="5347aac3d592a73ba371fb3509058765">
  <xsd:schema xmlns:xsd="http://www.w3.org/2001/XMLSchema" xmlns:xs="http://www.w3.org/2001/XMLSchema" xmlns:p="http://schemas.microsoft.com/office/2006/metadata/properties" xmlns:ns2="e36d8c11-2ec1-4ea1-9d00-8467c66a01c4" xmlns:ns3="d23cdf9e-338c-4cb4-a93b-cac5c0ac32bc" targetNamespace="http://schemas.microsoft.com/office/2006/metadata/properties" ma:root="true" ma:fieldsID="3a50b4f8ed1e8b1e07fb4db91d2c515c" ns2:_="" ns3:_="">
    <xsd:import namespace="e36d8c11-2ec1-4ea1-9d00-8467c66a01c4"/>
    <xsd:import namespace="d23cdf9e-338c-4cb4-a93b-cac5c0ac32bc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3:SharedWithUsers" minOccurs="0"/>
                <xsd:element ref="ns3:SharedWithDetails" minOccurs="0"/>
                <xsd:element ref="ns2:MediaServiceDateTaken" minOccurs="0"/>
                <xsd:element ref="ns2:MediaLengthInSeconds" minOccurs="0"/>
                <xsd:element ref="ns2:MediaServiceAutoKeyPoints" minOccurs="0"/>
                <xsd:element ref="ns2:MediaServiceKeyPoint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36d8c11-2ec1-4ea1-9d00-8467c66a01c4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OCR" ma:index="11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6" nillable="true" ma:displayName="MediaServiceDateTaken" ma:hidden="true" ma:internalName="MediaServiceDateTaken" ma:readOnly="true">
      <xsd:simpleType>
        <xsd:restriction base="dms:Text"/>
      </xsd:simpleType>
    </xsd:element>
    <xsd:element name="MediaLengthInSeconds" ma:index="17" nillable="true" ma:displayName="MediaLengthInSeconds" ma:hidden="true" ma:internalName="MediaLengthInSeconds" ma:readOnly="true">
      <xsd:simpleType>
        <xsd:restriction base="dms:Unknown"/>
      </xsd:simpleType>
    </xsd:element>
    <xsd:element name="MediaServiceAutoKeyPoints" ma:index="18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9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23cdf9e-338c-4cb4-a93b-cac5c0ac32bc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6859262E-E248-4922-9538-C9582403C9AA}">
  <ds:schemaRefs>
    <ds:schemaRef ds:uri="d23cdf9e-338c-4cb4-a93b-cac5c0ac32bc"/>
    <ds:schemaRef ds:uri="e36d8c11-2ec1-4ea1-9d00-8467c66a01c4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2.xml><?xml version="1.0" encoding="utf-8"?>
<ds:datastoreItem xmlns:ds="http://schemas.openxmlformats.org/officeDocument/2006/customXml" ds:itemID="{F7649F7B-EE2D-44E1-BA02-2AA99E681B03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C8154E14-6B60-451F-B1F3-D0D690FCDA4D}">
  <ds:schemaRefs>
    <ds:schemaRef ds:uri="d23cdf9e-338c-4cb4-a93b-cac5c0ac32bc"/>
    <ds:schemaRef ds:uri="e36d8c11-2ec1-4ea1-9d00-8467c66a01c4"/>
    <ds:schemaRef ds:uri="http://purl.org/dc/dcmitype/"/>
    <ds:schemaRef ds:uri="http://purl.org/dc/elements/1.1/"/>
    <ds:schemaRef ds:uri="http://purl.org/dc/terms/"/>
    <ds:schemaRef ds:uri="http://schemas.microsoft.com/office/2006/documentManagement/types"/>
    <ds:schemaRef ds:uri="http://schemas.microsoft.com/office/2006/metadata/properties"/>
    <ds:schemaRef ds:uri="http://schemas.microsoft.com/office/infopath/2007/PartnerControls"/>
    <ds:schemaRef ds:uri="http://schemas.openxmlformats.org/package/2006/metadata/core-properties"/>
    <ds:schemaRef ds:uri="http://www.w3.org/XML/1998/namespace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Theme1</Template>
  <TotalTime>0</TotalTime>
  <Words>2902</Words>
  <Application>Microsoft Office PowerPoint</Application>
  <PresentationFormat>Widescreen</PresentationFormat>
  <Paragraphs>899</Paragraphs>
  <Slides>56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56</vt:i4>
      </vt:variant>
    </vt:vector>
  </HeadingPairs>
  <TitlesOfParts>
    <vt:vector size="63" baseType="lpstr">
      <vt:lpstr>Arial</vt:lpstr>
      <vt:lpstr>Calibri</vt:lpstr>
      <vt:lpstr>Roboto</vt:lpstr>
      <vt:lpstr>Roboto Medium</vt:lpstr>
      <vt:lpstr>Robtoo</vt:lpstr>
      <vt:lpstr>Wingdings</vt:lpstr>
      <vt:lpstr>Theme1</vt:lpstr>
      <vt:lpstr>Building Sustainable Growth with Instacart</vt:lpstr>
      <vt:lpstr>To build a world where everyone has access to the food they love and more time to enjoy it together.</vt:lpstr>
      <vt:lpstr>Introducing Naomi</vt:lpstr>
      <vt:lpstr>Instacart has revolutionized the way customers interact with food.   How can we continue to maintain this strong growth and ensure a sustainable future in the long term? </vt:lpstr>
      <vt:lpstr>PowerPoint Presentation</vt:lpstr>
      <vt:lpstr>Introducing Insta-Recipe</vt:lpstr>
      <vt:lpstr>Key Issues</vt:lpstr>
      <vt:lpstr>PowerPoint Presentation</vt:lpstr>
      <vt:lpstr>PowerPoint Presentation</vt:lpstr>
      <vt:lpstr>PowerPoint Presentation</vt:lpstr>
      <vt:lpstr>PowerPoint Presentation</vt:lpstr>
      <vt:lpstr>Analysis</vt:lpstr>
      <vt:lpstr>Instacart Business Model</vt:lpstr>
      <vt:lpstr>Instacart Business Model</vt:lpstr>
      <vt:lpstr>Grocery E-commerce on the rise</vt:lpstr>
      <vt:lpstr>Grocery E-commerce on the rise</vt:lpstr>
      <vt:lpstr>Grocery E-Commerce Market Share</vt:lpstr>
      <vt:lpstr>Grocery E-Commerce Market Share</vt:lpstr>
      <vt:lpstr>Opportunities</vt:lpstr>
      <vt:lpstr>Potential Solutions</vt:lpstr>
      <vt:lpstr>PowerPoint Presentation</vt:lpstr>
      <vt:lpstr>Pros</vt:lpstr>
      <vt:lpstr>PowerPoint Presentation</vt:lpstr>
      <vt:lpstr>Pros</vt:lpstr>
      <vt:lpstr>PowerPoint Presentation</vt:lpstr>
      <vt:lpstr>Pros</vt:lpstr>
      <vt:lpstr>Decision Matrix</vt:lpstr>
      <vt:lpstr>Decision Matrix</vt:lpstr>
      <vt:lpstr>Recommendation</vt:lpstr>
      <vt:lpstr>PowerPoint Presentation</vt:lpstr>
      <vt:lpstr>PowerPoint Presentation</vt:lpstr>
      <vt:lpstr>PowerPoint Presentation</vt:lpstr>
      <vt:lpstr>Implementation</vt:lpstr>
      <vt:lpstr>The EAT! Plan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Project Investment</vt:lpstr>
      <vt:lpstr>Project Benefits</vt:lpstr>
      <vt:lpstr>Return on Investment</vt:lpstr>
      <vt:lpstr>Risk and Contingency Strategies</vt:lpstr>
      <vt:lpstr>Risks and Contingency Strategies</vt:lpstr>
      <vt:lpstr>Risks and Contingency Strategies</vt:lpstr>
      <vt:lpstr>Risks and Contingency Strategies</vt:lpstr>
      <vt:lpstr>Returning to Naomi</vt:lpstr>
      <vt:lpstr>To build a world where everyone has access to the food they love and more time to enjoy it together.</vt:lpstr>
      <vt:lpstr>Hop on the cart to success with Insta-Recipe!</vt:lpstr>
      <vt:lpstr>References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Stephanie Keen</dc:creator>
  <cp:lastModifiedBy>Brandon Kober</cp:lastModifiedBy>
  <cp:revision>2</cp:revision>
  <dcterms:created xsi:type="dcterms:W3CDTF">2021-11-09T02:18:34Z</dcterms:created>
  <dcterms:modified xsi:type="dcterms:W3CDTF">2022-01-04T15:58:25Z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0x010100D7331264C1C72A448667D640BCB7A994</vt:lpwstr>
  </property>
</Properties>
</file>