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7" r:id="rId6"/>
    <p:sldId id="265" r:id="rId7"/>
    <p:sldId id="264" r:id="rId8"/>
    <p:sldId id="270" r:id="rId9"/>
    <p:sldId id="272" r:id="rId10"/>
    <p:sldId id="260" r:id="rId11"/>
    <p:sldId id="261" r:id="rId12"/>
    <p:sldId id="262" r:id="rId13"/>
    <p:sldId id="263" r:id="rId14"/>
    <p:sldId id="266" r:id="rId15"/>
    <p:sldId id="273" r:id="rId16"/>
    <p:sldId id="275" r:id="rId17"/>
    <p:sldId id="274" r:id="rId18"/>
    <p:sldId id="271" r:id="rId19"/>
    <p:sldId id="268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E:\AeroFarm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E:\AeroFarm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0" i="0" u="none" strike="noStrike" baseline="0">
                <a:effectLst/>
              </a:rPr>
              <a:t>Efficiency Ratio of Revenue to Funding</a:t>
            </a:r>
            <a:r>
              <a:rPr lang="en-US" sz="1800" b="1" i="0" u="none" strike="noStrike" baseline="0"/>
              <a:t> </a:t>
            </a:r>
            <a:r>
              <a:rPr lang="en-US" sz="1800" b="0" i="0" u="none" strike="noStrike" baseline="0">
                <a:effectLst/>
              </a:rPr>
              <a:t>(By Vertical Farming Type)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Sheet1!$Q$3:$Q$5</c:f>
              <c:strCache>
                <c:ptCount val="3"/>
                <c:pt idx="0">
                  <c:v>Aeroponic</c:v>
                </c:pt>
                <c:pt idx="1">
                  <c:v>Hydroponic</c:v>
                </c:pt>
                <c:pt idx="2">
                  <c:v>Aquaponic</c:v>
                </c:pt>
              </c:strCache>
            </c:strRef>
          </c:cat>
          <c:val>
            <c:numRef>
              <c:f>Sheet1!$R$3:$R$5</c:f>
              <c:numCache>
                <c:formatCode>0%</c:formatCode>
                <c:ptCount val="3"/>
                <c:pt idx="0">
                  <c:v>0.21008403361344538</c:v>
                </c:pt>
                <c:pt idx="1">
                  <c:v>0.25284829102538475</c:v>
                </c:pt>
                <c:pt idx="2">
                  <c:v>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85-4A2F-B343-94C9D2A8107A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280286048"/>
        <c:axId val="309844136"/>
      </c:barChart>
      <c:catAx>
        <c:axId val="280286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844136"/>
        <c:crosses val="autoZero"/>
        <c:auto val="1"/>
        <c:lblAlgn val="ctr"/>
        <c:lblOffset val="100"/>
        <c:noMultiLvlLbl val="0"/>
      </c:catAx>
      <c:valAx>
        <c:axId val="309844136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2802860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Competitor Landscape in 2019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Sheet1!$G$1</c:f>
              <c:strCache>
                <c:ptCount val="1"/>
                <c:pt idx="0">
                  <c:v>Competitor %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B07D-41C0-8828-69C06C85741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B07D-41C0-8828-69C06C85741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B07D-41C0-8828-69C06C85741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B07D-41C0-8828-69C06C85741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B07D-41C0-8828-69C06C857416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B07D-41C0-8828-69C06C857416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6"/>
                <c:pt idx="0">
                  <c:v>AeroFarm</c:v>
                </c:pt>
                <c:pt idx="1">
                  <c:v>Bowery</c:v>
                </c:pt>
                <c:pt idx="2">
                  <c:v>Plenty</c:v>
                </c:pt>
                <c:pt idx="3">
                  <c:v>Gotham Greens</c:v>
                </c:pt>
                <c:pt idx="4">
                  <c:v>BrightFarm</c:v>
                </c:pt>
                <c:pt idx="5">
                  <c:v>Lufa</c:v>
                </c:pt>
              </c:strCache>
            </c:strRef>
          </c:cat>
          <c:val>
            <c:numRef>
              <c:f>Sheet1!$G$2:$G$7</c:f>
              <c:numCache>
                <c:formatCode>0%</c:formatCode>
                <c:ptCount val="6"/>
                <c:pt idx="0">
                  <c:v>0.27247956403269757</c:v>
                </c:pt>
                <c:pt idx="1">
                  <c:v>2.7247956403269755E-2</c:v>
                </c:pt>
                <c:pt idx="2">
                  <c:v>2.7247956403269755E-2</c:v>
                </c:pt>
                <c:pt idx="3">
                  <c:v>0.57220708446866486</c:v>
                </c:pt>
                <c:pt idx="4">
                  <c:v>6.2670299727520432E-2</c:v>
                </c:pt>
                <c:pt idx="5">
                  <c:v>3.8147138964577658E-2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B07D-41C0-8828-69C06C857416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A92F6F9-257C-4017-A61F-1AE1864553A0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68862E2-9CF9-4E95-A777-53F701FF74CE}">
      <dgm:prSet phldrT="[Text]" custT="1"/>
      <dgm:spPr/>
      <dgm:t>
        <a:bodyPr/>
        <a:lstStyle/>
        <a:p>
          <a:r>
            <a:rPr lang="en-US" sz="3600" dirty="0"/>
            <a:t> </a:t>
          </a:r>
          <a:r>
            <a:rPr lang="en-US" sz="2800" dirty="0"/>
            <a:t>Option 1</a:t>
          </a:r>
          <a:endParaRPr lang="en-US" sz="3600" dirty="0"/>
        </a:p>
      </dgm:t>
    </dgm:pt>
    <dgm:pt modelId="{3640CF48-A05A-45A5-A2C8-2C6E46B0E6BA}" type="parTrans" cxnId="{08A789E1-5C69-4CB2-90BE-0A2E804D0386}">
      <dgm:prSet/>
      <dgm:spPr/>
      <dgm:t>
        <a:bodyPr/>
        <a:lstStyle/>
        <a:p>
          <a:endParaRPr lang="en-US"/>
        </a:p>
      </dgm:t>
    </dgm:pt>
    <dgm:pt modelId="{C31799E4-2280-42A8-8BFF-D1280F9A3F53}" type="sibTrans" cxnId="{08A789E1-5C69-4CB2-90BE-0A2E804D0386}">
      <dgm:prSet/>
      <dgm:spPr/>
      <dgm:t>
        <a:bodyPr/>
        <a:lstStyle/>
        <a:p>
          <a:endParaRPr lang="en-US"/>
        </a:p>
      </dgm:t>
    </dgm:pt>
    <dgm:pt modelId="{20673627-100A-4E7F-B011-AC73CFA0AFA1}">
      <dgm:prSet phldrT="[Text]"/>
      <dgm:spPr>
        <a:solidFill>
          <a:srgbClr val="00B050"/>
        </a:solidFill>
      </dgm:spPr>
      <dgm:t>
        <a:bodyPr/>
        <a:lstStyle/>
        <a:p>
          <a:r>
            <a:rPr lang="en-US" dirty="0"/>
            <a:t> </a:t>
          </a:r>
        </a:p>
      </dgm:t>
    </dgm:pt>
    <dgm:pt modelId="{E258FE10-2A13-42C6-97E4-C44BCCB49AA8}" type="parTrans" cxnId="{CCDF4F31-69BD-452E-B58A-90C7ABA14912}">
      <dgm:prSet/>
      <dgm:spPr/>
      <dgm:t>
        <a:bodyPr/>
        <a:lstStyle/>
        <a:p>
          <a:endParaRPr lang="en-US"/>
        </a:p>
      </dgm:t>
    </dgm:pt>
    <dgm:pt modelId="{F47DE6BC-6164-438D-B41F-70BFF6198EC9}" type="sibTrans" cxnId="{CCDF4F31-69BD-452E-B58A-90C7ABA14912}">
      <dgm:prSet/>
      <dgm:spPr/>
      <dgm:t>
        <a:bodyPr/>
        <a:lstStyle/>
        <a:p>
          <a:endParaRPr lang="en-US"/>
        </a:p>
      </dgm:t>
    </dgm:pt>
    <dgm:pt modelId="{A25A4DAA-8557-40EE-8D6D-3A31A6595B0C}">
      <dgm:prSet phldrT="[Text]"/>
      <dgm:spPr>
        <a:solidFill>
          <a:srgbClr val="00B050"/>
        </a:solidFill>
      </dgm:spPr>
      <dgm:t>
        <a:bodyPr/>
        <a:lstStyle/>
        <a:p>
          <a:r>
            <a:rPr lang="en-US" dirty="0"/>
            <a:t> </a:t>
          </a:r>
        </a:p>
      </dgm:t>
    </dgm:pt>
    <dgm:pt modelId="{6A27591F-4557-471A-B90C-E0C2E44AD8D4}" type="parTrans" cxnId="{66BC32BD-8249-4131-A232-6B729463E437}">
      <dgm:prSet/>
      <dgm:spPr/>
      <dgm:t>
        <a:bodyPr/>
        <a:lstStyle/>
        <a:p>
          <a:endParaRPr lang="en-US"/>
        </a:p>
      </dgm:t>
    </dgm:pt>
    <dgm:pt modelId="{AB8D2C70-0CD1-41EF-BF5C-9D767E2E1692}" type="sibTrans" cxnId="{66BC32BD-8249-4131-A232-6B729463E437}">
      <dgm:prSet/>
      <dgm:spPr/>
      <dgm:t>
        <a:bodyPr/>
        <a:lstStyle/>
        <a:p>
          <a:endParaRPr lang="en-US"/>
        </a:p>
      </dgm:t>
    </dgm:pt>
    <dgm:pt modelId="{A2B311B9-5A50-4E87-97D7-21A30183B2C2}">
      <dgm:prSet phldrT="[Text]" custT="1"/>
      <dgm:spPr/>
      <dgm:t>
        <a:bodyPr/>
        <a:lstStyle/>
        <a:p>
          <a:r>
            <a:rPr lang="en-US" sz="2800" dirty="0"/>
            <a:t> Option 2</a:t>
          </a:r>
        </a:p>
      </dgm:t>
    </dgm:pt>
    <dgm:pt modelId="{A7F02C22-22BA-4EBE-AFDB-A6C810A47499}" type="parTrans" cxnId="{F038B3A5-C8B9-4CB9-A089-6CCBE47496AA}">
      <dgm:prSet/>
      <dgm:spPr/>
      <dgm:t>
        <a:bodyPr/>
        <a:lstStyle/>
        <a:p>
          <a:endParaRPr lang="en-US"/>
        </a:p>
      </dgm:t>
    </dgm:pt>
    <dgm:pt modelId="{F6DC4404-F67B-437A-A5E6-93D46F959985}" type="sibTrans" cxnId="{F038B3A5-C8B9-4CB9-A089-6CCBE47496AA}">
      <dgm:prSet/>
      <dgm:spPr/>
      <dgm:t>
        <a:bodyPr/>
        <a:lstStyle/>
        <a:p>
          <a:endParaRPr lang="en-US"/>
        </a:p>
      </dgm:t>
    </dgm:pt>
    <dgm:pt modelId="{7315D6F8-B9C2-4794-8E3F-EF72E465A09C}">
      <dgm:prSet phldrT="[Text]"/>
      <dgm:spPr>
        <a:solidFill>
          <a:srgbClr val="FFFF00"/>
        </a:solidFill>
      </dgm:spPr>
      <dgm:t>
        <a:bodyPr/>
        <a:lstStyle/>
        <a:p>
          <a:r>
            <a:rPr lang="en-US" dirty="0"/>
            <a:t> </a:t>
          </a:r>
        </a:p>
      </dgm:t>
    </dgm:pt>
    <dgm:pt modelId="{CB0617B2-4249-4FEC-8705-808A9F7B92A9}" type="parTrans" cxnId="{2FD6389E-7E75-429C-BEA5-F73E3C45036A}">
      <dgm:prSet/>
      <dgm:spPr/>
      <dgm:t>
        <a:bodyPr/>
        <a:lstStyle/>
        <a:p>
          <a:endParaRPr lang="en-US"/>
        </a:p>
      </dgm:t>
    </dgm:pt>
    <dgm:pt modelId="{B5220B9B-6C25-44C6-9D49-3FCC26C0AF35}" type="sibTrans" cxnId="{2FD6389E-7E75-429C-BEA5-F73E3C45036A}">
      <dgm:prSet/>
      <dgm:spPr/>
      <dgm:t>
        <a:bodyPr/>
        <a:lstStyle/>
        <a:p>
          <a:endParaRPr lang="en-US"/>
        </a:p>
      </dgm:t>
    </dgm:pt>
    <dgm:pt modelId="{42433246-5FC4-4533-8908-1BA72984B788}">
      <dgm:prSet phldrT="[Text]"/>
      <dgm:spPr>
        <a:solidFill>
          <a:srgbClr val="FFFF00"/>
        </a:solidFill>
      </dgm:spPr>
      <dgm:t>
        <a:bodyPr/>
        <a:lstStyle/>
        <a:p>
          <a:r>
            <a:rPr lang="en-US" dirty="0"/>
            <a:t> </a:t>
          </a:r>
        </a:p>
      </dgm:t>
    </dgm:pt>
    <dgm:pt modelId="{EE6A595B-3466-4D95-AA8E-2184F6A71C29}" type="parTrans" cxnId="{1F82B506-6973-4A04-AE24-4A09823B35FB}">
      <dgm:prSet/>
      <dgm:spPr/>
      <dgm:t>
        <a:bodyPr/>
        <a:lstStyle/>
        <a:p>
          <a:endParaRPr lang="en-US"/>
        </a:p>
      </dgm:t>
    </dgm:pt>
    <dgm:pt modelId="{4F208E57-BE4F-4F55-A869-698B213F729F}" type="sibTrans" cxnId="{1F82B506-6973-4A04-AE24-4A09823B35FB}">
      <dgm:prSet/>
      <dgm:spPr/>
      <dgm:t>
        <a:bodyPr/>
        <a:lstStyle/>
        <a:p>
          <a:endParaRPr lang="en-US"/>
        </a:p>
      </dgm:t>
    </dgm:pt>
    <dgm:pt modelId="{182BDDC1-7B51-4026-BEA7-72F40F2D9315}">
      <dgm:prSet phldrT="[Text]" custT="1"/>
      <dgm:spPr/>
      <dgm:t>
        <a:bodyPr/>
        <a:lstStyle/>
        <a:p>
          <a:r>
            <a:rPr lang="en-US" sz="2800" dirty="0"/>
            <a:t> Option 3</a:t>
          </a:r>
        </a:p>
      </dgm:t>
    </dgm:pt>
    <dgm:pt modelId="{23956F65-4C1B-40F7-BA11-E41B052FAD61}" type="parTrans" cxnId="{28DB051A-948E-4887-A7A4-9B55CD0F47F1}">
      <dgm:prSet/>
      <dgm:spPr/>
      <dgm:t>
        <a:bodyPr/>
        <a:lstStyle/>
        <a:p>
          <a:endParaRPr lang="en-US"/>
        </a:p>
      </dgm:t>
    </dgm:pt>
    <dgm:pt modelId="{3C73BC16-8422-481D-978D-3DD914C5F7B9}" type="sibTrans" cxnId="{28DB051A-948E-4887-A7A4-9B55CD0F47F1}">
      <dgm:prSet/>
      <dgm:spPr/>
      <dgm:t>
        <a:bodyPr/>
        <a:lstStyle/>
        <a:p>
          <a:endParaRPr lang="en-US"/>
        </a:p>
      </dgm:t>
    </dgm:pt>
    <dgm:pt modelId="{F2990352-4EA2-45A1-A59C-84D3598925FC}">
      <dgm:prSet phldrT="[Text]"/>
      <dgm:spPr>
        <a:solidFill>
          <a:srgbClr val="FFFF00"/>
        </a:solidFill>
      </dgm:spPr>
      <dgm:t>
        <a:bodyPr/>
        <a:lstStyle/>
        <a:p>
          <a:r>
            <a:rPr lang="en-US" dirty="0"/>
            <a:t> </a:t>
          </a:r>
        </a:p>
      </dgm:t>
    </dgm:pt>
    <dgm:pt modelId="{E141E997-C2B0-44D2-8FFA-198DC44FF6F0}" type="parTrans" cxnId="{CF65AFBB-DF46-4CF0-BF5C-F949339B9AC2}">
      <dgm:prSet/>
      <dgm:spPr/>
      <dgm:t>
        <a:bodyPr/>
        <a:lstStyle/>
        <a:p>
          <a:endParaRPr lang="en-US"/>
        </a:p>
      </dgm:t>
    </dgm:pt>
    <dgm:pt modelId="{469DC0F8-D360-4410-91B5-C471540FF141}" type="sibTrans" cxnId="{CF65AFBB-DF46-4CF0-BF5C-F949339B9AC2}">
      <dgm:prSet/>
      <dgm:spPr/>
      <dgm:t>
        <a:bodyPr/>
        <a:lstStyle/>
        <a:p>
          <a:endParaRPr lang="en-US"/>
        </a:p>
      </dgm:t>
    </dgm:pt>
    <dgm:pt modelId="{2B9FE280-60A7-42D4-AE40-640A384A9DC9}">
      <dgm:prSet phldrT="[Text]"/>
      <dgm:spPr>
        <a:solidFill>
          <a:srgbClr val="FF0000"/>
        </a:solidFill>
      </dgm:spPr>
      <dgm:t>
        <a:bodyPr/>
        <a:lstStyle/>
        <a:p>
          <a:r>
            <a:rPr lang="en-US" dirty="0"/>
            <a:t> </a:t>
          </a:r>
        </a:p>
      </dgm:t>
    </dgm:pt>
    <dgm:pt modelId="{CB460031-3E73-4908-A32A-F60F6045653B}" type="parTrans" cxnId="{BBECF659-838A-47E8-B2CA-967F5E54D5EC}">
      <dgm:prSet/>
      <dgm:spPr/>
      <dgm:t>
        <a:bodyPr/>
        <a:lstStyle/>
        <a:p>
          <a:endParaRPr lang="en-US"/>
        </a:p>
      </dgm:t>
    </dgm:pt>
    <dgm:pt modelId="{22649BA4-8C18-48FB-ABD3-CDDEE3A7B68C}" type="sibTrans" cxnId="{BBECF659-838A-47E8-B2CA-967F5E54D5EC}">
      <dgm:prSet/>
      <dgm:spPr/>
      <dgm:t>
        <a:bodyPr/>
        <a:lstStyle/>
        <a:p>
          <a:endParaRPr lang="en-US"/>
        </a:p>
      </dgm:t>
    </dgm:pt>
    <dgm:pt modelId="{9424DE2C-88A8-40A4-A5B6-39F29CE9F7C7}">
      <dgm:prSet phldrT="[Text]"/>
      <dgm:spPr>
        <a:solidFill>
          <a:srgbClr val="00B050"/>
        </a:solidFill>
      </dgm:spPr>
      <dgm:t>
        <a:bodyPr/>
        <a:lstStyle/>
        <a:p>
          <a:endParaRPr lang="en-US" dirty="0"/>
        </a:p>
      </dgm:t>
    </dgm:pt>
    <dgm:pt modelId="{11EBF707-DCFF-48EB-86B8-8B10BB71D0FF}" type="parTrans" cxnId="{470BDAD9-53F4-4549-82BC-2C0F413E1F49}">
      <dgm:prSet/>
      <dgm:spPr/>
      <dgm:t>
        <a:bodyPr/>
        <a:lstStyle/>
        <a:p>
          <a:endParaRPr lang="en-US"/>
        </a:p>
      </dgm:t>
    </dgm:pt>
    <dgm:pt modelId="{9C3301DD-BEFB-4815-A7C5-D98D6DAABFFC}" type="sibTrans" cxnId="{470BDAD9-53F4-4549-82BC-2C0F413E1F49}">
      <dgm:prSet/>
      <dgm:spPr/>
      <dgm:t>
        <a:bodyPr/>
        <a:lstStyle/>
        <a:p>
          <a:endParaRPr lang="en-US"/>
        </a:p>
      </dgm:t>
    </dgm:pt>
    <dgm:pt modelId="{0B1AAA95-ADFF-48E5-B7A5-28B5D707ABB4}">
      <dgm:prSet phldrT="[Text]"/>
      <dgm:spPr>
        <a:solidFill>
          <a:srgbClr val="00B050"/>
        </a:solidFill>
      </dgm:spPr>
      <dgm:t>
        <a:bodyPr/>
        <a:lstStyle/>
        <a:p>
          <a:endParaRPr lang="en-US" dirty="0"/>
        </a:p>
      </dgm:t>
    </dgm:pt>
    <dgm:pt modelId="{E7B6EA59-2320-48E6-9091-79A0716BE062}" type="parTrans" cxnId="{B83C6F3F-452F-4D01-BB07-35BB47407018}">
      <dgm:prSet/>
      <dgm:spPr/>
      <dgm:t>
        <a:bodyPr/>
        <a:lstStyle/>
        <a:p>
          <a:endParaRPr lang="en-US"/>
        </a:p>
      </dgm:t>
    </dgm:pt>
    <dgm:pt modelId="{4D0A6F6C-07EA-43EF-B1D2-E09D6C908261}" type="sibTrans" cxnId="{B83C6F3F-452F-4D01-BB07-35BB47407018}">
      <dgm:prSet/>
      <dgm:spPr/>
      <dgm:t>
        <a:bodyPr/>
        <a:lstStyle/>
        <a:p>
          <a:endParaRPr lang="en-US"/>
        </a:p>
      </dgm:t>
    </dgm:pt>
    <dgm:pt modelId="{0B35E384-795F-49B6-92B9-34B10D90357C}">
      <dgm:prSet phldrT="[Text]"/>
      <dgm:spPr>
        <a:solidFill>
          <a:srgbClr val="00B050"/>
        </a:solidFill>
      </dgm:spPr>
      <dgm:t>
        <a:bodyPr/>
        <a:lstStyle/>
        <a:p>
          <a:r>
            <a:rPr lang="en-US" dirty="0"/>
            <a:t> </a:t>
          </a:r>
        </a:p>
      </dgm:t>
    </dgm:pt>
    <dgm:pt modelId="{3D62C1FC-20DC-48AB-8C92-1F8BA93FB7F3}" type="parTrans" cxnId="{356D3DF0-C46D-4068-BFF6-98A0DE56E2DB}">
      <dgm:prSet/>
      <dgm:spPr/>
      <dgm:t>
        <a:bodyPr/>
        <a:lstStyle/>
        <a:p>
          <a:endParaRPr lang="en-US"/>
        </a:p>
      </dgm:t>
    </dgm:pt>
    <dgm:pt modelId="{AFD5AC47-F0E6-47EF-B3DD-E9D37BC593C0}" type="sibTrans" cxnId="{356D3DF0-C46D-4068-BFF6-98A0DE56E2DB}">
      <dgm:prSet/>
      <dgm:spPr/>
      <dgm:t>
        <a:bodyPr/>
        <a:lstStyle/>
        <a:p>
          <a:endParaRPr lang="en-US"/>
        </a:p>
      </dgm:t>
    </dgm:pt>
    <dgm:pt modelId="{2AE2A719-D57D-451C-9DB1-DA297B82A33E}" type="pres">
      <dgm:prSet presAssocID="{6A92F6F9-257C-4017-A61F-1AE1864553A0}" presName="theList" presStyleCnt="0">
        <dgm:presLayoutVars>
          <dgm:dir/>
          <dgm:animLvl val="lvl"/>
          <dgm:resizeHandles val="exact"/>
        </dgm:presLayoutVars>
      </dgm:prSet>
      <dgm:spPr/>
    </dgm:pt>
    <dgm:pt modelId="{D8F7F483-6AE1-49B4-99E6-93AD23E852F9}" type="pres">
      <dgm:prSet presAssocID="{068862E2-9CF9-4E95-A777-53F701FF74CE}" presName="compNode" presStyleCnt="0"/>
      <dgm:spPr/>
    </dgm:pt>
    <dgm:pt modelId="{26C2F241-8290-4560-953B-41D94D0621B7}" type="pres">
      <dgm:prSet presAssocID="{068862E2-9CF9-4E95-A777-53F701FF74CE}" presName="aNode" presStyleLbl="bgShp" presStyleIdx="0" presStyleCnt="3"/>
      <dgm:spPr/>
    </dgm:pt>
    <dgm:pt modelId="{03A07B8C-A606-4DAF-8197-3975E3FB6742}" type="pres">
      <dgm:prSet presAssocID="{068862E2-9CF9-4E95-A777-53F701FF74CE}" presName="textNode" presStyleLbl="bgShp" presStyleIdx="0" presStyleCnt="3"/>
      <dgm:spPr/>
    </dgm:pt>
    <dgm:pt modelId="{510D4B0F-DA91-4ADB-BBB2-77722D5EFBDC}" type="pres">
      <dgm:prSet presAssocID="{068862E2-9CF9-4E95-A777-53F701FF74CE}" presName="compChildNode" presStyleCnt="0"/>
      <dgm:spPr/>
    </dgm:pt>
    <dgm:pt modelId="{1EABA225-85F3-4369-9C20-4F7003F00BAA}" type="pres">
      <dgm:prSet presAssocID="{068862E2-9CF9-4E95-A777-53F701FF74CE}" presName="theInnerList" presStyleCnt="0"/>
      <dgm:spPr/>
    </dgm:pt>
    <dgm:pt modelId="{6768A9ED-2FD0-402C-8831-AFB22CDF1C7B}" type="pres">
      <dgm:prSet presAssocID="{20673627-100A-4E7F-B011-AC73CFA0AFA1}" presName="childNode" presStyleLbl="node1" presStyleIdx="0" presStyleCnt="9">
        <dgm:presLayoutVars>
          <dgm:bulletEnabled val="1"/>
        </dgm:presLayoutVars>
      </dgm:prSet>
      <dgm:spPr/>
    </dgm:pt>
    <dgm:pt modelId="{7E444452-A574-401E-BFDA-AF6431D8D5D2}" type="pres">
      <dgm:prSet presAssocID="{20673627-100A-4E7F-B011-AC73CFA0AFA1}" presName="aSpace2" presStyleCnt="0"/>
      <dgm:spPr/>
    </dgm:pt>
    <dgm:pt modelId="{7A9CE724-CC97-4A27-9A5F-558368DD2F8C}" type="pres">
      <dgm:prSet presAssocID="{A25A4DAA-8557-40EE-8D6D-3A31A6595B0C}" presName="childNode" presStyleLbl="node1" presStyleIdx="1" presStyleCnt="9">
        <dgm:presLayoutVars>
          <dgm:bulletEnabled val="1"/>
        </dgm:presLayoutVars>
      </dgm:prSet>
      <dgm:spPr/>
    </dgm:pt>
    <dgm:pt modelId="{3E03F516-1BF6-45A2-9D0A-075FE4DD7890}" type="pres">
      <dgm:prSet presAssocID="{A25A4DAA-8557-40EE-8D6D-3A31A6595B0C}" presName="aSpace2" presStyleCnt="0"/>
      <dgm:spPr/>
    </dgm:pt>
    <dgm:pt modelId="{1A541578-3E6C-4C40-90F7-0646A24EC916}" type="pres">
      <dgm:prSet presAssocID="{9424DE2C-88A8-40A4-A5B6-39F29CE9F7C7}" presName="childNode" presStyleLbl="node1" presStyleIdx="2" presStyleCnt="9">
        <dgm:presLayoutVars>
          <dgm:bulletEnabled val="1"/>
        </dgm:presLayoutVars>
      </dgm:prSet>
      <dgm:spPr/>
    </dgm:pt>
    <dgm:pt modelId="{363E4CAD-143E-4F47-8136-F0BD4D34D67D}" type="pres">
      <dgm:prSet presAssocID="{068862E2-9CF9-4E95-A777-53F701FF74CE}" presName="aSpace" presStyleCnt="0"/>
      <dgm:spPr/>
    </dgm:pt>
    <dgm:pt modelId="{113A5E0B-B0DA-4463-A22E-E2A7147625F8}" type="pres">
      <dgm:prSet presAssocID="{A2B311B9-5A50-4E87-97D7-21A30183B2C2}" presName="compNode" presStyleCnt="0"/>
      <dgm:spPr/>
    </dgm:pt>
    <dgm:pt modelId="{B0926059-D793-4E15-837E-08CAA7D74D31}" type="pres">
      <dgm:prSet presAssocID="{A2B311B9-5A50-4E87-97D7-21A30183B2C2}" presName="aNode" presStyleLbl="bgShp" presStyleIdx="1" presStyleCnt="3"/>
      <dgm:spPr/>
    </dgm:pt>
    <dgm:pt modelId="{6073B366-51BD-4820-8E2C-EE902E7B26C9}" type="pres">
      <dgm:prSet presAssocID="{A2B311B9-5A50-4E87-97D7-21A30183B2C2}" presName="textNode" presStyleLbl="bgShp" presStyleIdx="1" presStyleCnt="3"/>
      <dgm:spPr/>
    </dgm:pt>
    <dgm:pt modelId="{18194F5A-3325-4138-A2AA-6BAD9EED3F8C}" type="pres">
      <dgm:prSet presAssocID="{A2B311B9-5A50-4E87-97D7-21A30183B2C2}" presName="compChildNode" presStyleCnt="0"/>
      <dgm:spPr/>
    </dgm:pt>
    <dgm:pt modelId="{3A7C5557-A671-4207-BAEA-18BC3C7ACE32}" type="pres">
      <dgm:prSet presAssocID="{A2B311B9-5A50-4E87-97D7-21A30183B2C2}" presName="theInnerList" presStyleCnt="0"/>
      <dgm:spPr/>
    </dgm:pt>
    <dgm:pt modelId="{5C30056D-929D-4060-9B9D-0A5BB4053FE3}" type="pres">
      <dgm:prSet presAssocID="{7315D6F8-B9C2-4794-8E3F-EF72E465A09C}" presName="childNode" presStyleLbl="node1" presStyleIdx="3" presStyleCnt="9">
        <dgm:presLayoutVars>
          <dgm:bulletEnabled val="1"/>
        </dgm:presLayoutVars>
      </dgm:prSet>
      <dgm:spPr/>
    </dgm:pt>
    <dgm:pt modelId="{CCA1ADF3-FCFE-4E6D-851E-415295CFA0AF}" type="pres">
      <dgm:prSet presAssocID="{7315D6F8-B9C2-4794-8E3F-EF72E465A09C}" presName="aSpace2" presStyleCnt="0"/>
      <dgm:spPr/>
    </dgm:pt>
    <dgm:pt modelId="{D33D42BF-C03B-40D1-BEC1-A3AF97375F02}" type="pres">
      <dgm:prSet presAssocID="{42433246-5FC4-4533-8908-1BA72984B788}" presName="childNode" presStyleLbl="node1" presStyleIdx="4" presStyleCnt="9">
        <dgm:presLayoutVars>
          <dgm:bulletEnabled val="1"/>
        </dgm:presLayoutVars>
      </dgm:prSet>
      <dgm:spPr/>
    </dgm:pt>
    <dgm:pt modelId="{1A5FB555-5E90-40A3-B80D-77E837A31D75}" type="pres">
      <dgm:prSet presAssocID="{42433246-5FC4-4533-8908-1BA72984B788}" presName="aSpace2" presStyleCnt="0"/>
      <dgm:spPr/>
    </dgm:pt>
    <dgm:pt modelId="{CF91A87E-8CC2-416A-AFD4-AD3C08BF6A94}" type="pres">
      <dgm:prSet presAssocID="{0B1AAA95-ADFF-48E5-B7A5-28B5D707ABB4}" presName="childNode" presStyleLbl="node1" presStyleIdx="5" presStyleCnt="9">
        <dgm:presLayoutVars>
          <dgm:bulletEnabled val="1"/>
        </dgm:presLayoutVars>
      </dgm:prSet>
      <dgm:spPr/>
    </dgm:pt>
    <dgm:pt modelId="{682E5B65-94A0-4C09-AC6A-4620EFB06710}" type="pres">
      <dgm:prSet presAssocID="{A2B311B9-5A50-4E87-97D7-21A30183B2C2}" presName="aSpace" presStyleCnt="0"/>
      <dgm:spPr/>
    </dgm:pt>
    <dgm:pt modelId="{7F4DD559-2E9D-4F16-91AC-F4480F3E803F}" type="pres">
      <dgm:prSet presAssocID="{182BDDC1-7B51-4026-BEA7-72F40F2D9315}" presName="compNode" presStyleCnt="0"/>
      <dgm:spPr/>
    </dgm:pt>
    <dgm:pt modelId="{D4C5CE3E-D480-4C7D-8312-DB6F126FB615}" type="pres">
      <dgm:prSet presAssocID="{182BDDC1-7B51-4026-BEA7-72F40F2D9315}" presName="aNode" presStyleLbl="bgShp" presStyleIdx="2" presStyleCnt="3"/>
      <dgm:spPr/>
    </dgm:pt>
    <dgm:pt modelId="{332CA17A-7A37-4FDA-8340-BEBF23E7A557}" type="pres">
      <dgm:prSet presAssocID="{182BDDC1-7B51-4026-BEA7-72F40F2D9315}" presName="textNode" presStyleLbl="bgShp" presStyleIdx="2" presStyleCnt="3"/>
      <dgm:spPr/>
    </dgm:pt>
    <dgm:pt modelId="{648F0905-858D-4492-B427-58BC81840650}" type="pres">
      <dgm:prSet presAssocID="{182BDDC1-7B51-4026-BEA7-72F40F2D9315}" presName="compChildNode" presStyleCnt="0"/>
      <dgm:spPr/>
    </dgm:pt>
    <dgm:pt modelId="{C94A84A1-7CEF-41FD-8C93-5C61A368BBE9}" type="pres">
      <dgm:prSet presAssocID="{182BDDC1-7B51-4026-BEA7-72F40F2D9315}" presName="theInnerList" presStyleCnt="0"/>
      <dgm:spPr/>
    </dgm:pt>
    <dgm:pt modelId="{72875857-6F5B-4095-B046-C327089C640A}" type="pres">
      <dgm:prSet presAssocID="{F2990352-4EA2-45A1-A59C-84D3598925FC}" presName="childNode" presStyleLbl="node1" presStyleIdx="6" presStyleCnt="9">
        <dgm:presLayoutVars>
          <dgm:bulletEnabled val="1"/>
        </dgm:presLayoutVars>
      </dgm:prSet>
      <dgm:spPr/>
    </dgm:pt>
    <dgm:pt modelId="{38981A95-30C8-4916-9E6F-B03972AD7E10}" type="pres">
      <dgm:prSet presAssocID="{F2990352-4EA2-45A1-A59C-84D3598925FC}" presName="aSpace2" presStyleCnt="0"/>
      <dgm:spPr/>
    </dgm:pt>
    <dgm:pt modelId="{184BC3FD-EAD9-46BC-8617-960D55FDE73B}" type="pres">
      <dgm:prSet presAssocID="{0B35E384-795F-49B6-92B9-34B10D90357C}" presName="childNode" presStyleLbl="node1" presStyleIdx="7" presStyleCnt="9">
        <dgm:presLayoutVars>
          <dgm:bulletEnabled val="1"/>
        </dgm:presLayoutVars>
      </dgm:prSet>
      <dgm:spPr/>
    </dgm:pt>
    <dgm:pt modelId="{B6B437F0-F5E9-4FCA-96C6-DC1A6223BD33}" type="pres">
      <dgm:prSet presAssocID="{0B35E384-795F-49B6-92B9-34B10D90357C}" presName="aSpace2" presStyleCnt="0"/>
      <dgm:spPr/>
    </dgm:pt>
    <dgm:pt modelId="{5EAA254F-6DA7-43B0-A843-6E251DFFB244}" type="pres">
      <dgm:prSet presAssocID="{2B9FE280-60A7-42D4-AE40-640A384A9DC9}" presName="childNode" presStyleLbl="node1" presStyleIdx="8" presStyleCnt="9">
        <dgm:presLayoutVars>
          <dgm:bulletEnabled val="1"/>
        </dgm:presLayoutVars>
      </dgm:prSet>
      <dgm:spPr/>
    </dgm:pt>
  </dgm:ptLst>
  <dgm:cxnLst>
    <dgm:cxn modelId="{1F82B506-6973-4A04-AE24-4A09823B35FB}" srcId="{A2B311B9-5A50-4E87-97D7-21A30183B2C2}" destId="{42433246-5FC4-4533-8908-1BA72984B788}" srcOrd="1" destOrd="0" parTransId="{EE6A595B-3466-4D95-AA8E-2184F6A71C29}" sibTransId="{4F208E57-BE4F-4F55-A869-698B213F729F}"/>
    <dgm:cxn modelId="{28DB051A-948E-4887-A7A4-9B55CD0F47F1}" srcId="{6A92F6F9-257C-4017-A61F-1AE1864553A0}" destId="{182BDDC1-7B51-4026-BEA7-72F40F2D9315}" srcOrd="2" destOrd="0" parTransId="{23956F65-4C1B-40F7-BA11-E41B052FAD61}" sibTransId="{3C73BC16-8422-481D-978D-3DD914C5F7B9}"/>
    <dgm:cxn modelId="{CCDF4F31-69BD-452E-B58A-90C7ABA14912}" srcId="{068862E2-9CF9-4E95-A777-53F701FF74CE}" destId="{20673627-100A-4E7F-B011-AC73CFA0AFA1}" srcOrd="0" destOrd="0" parTransId="{E258FE10-2A13-42C6-97E4-C44BCCB49AA8}" sibTransId="{F47DE6BC-6164-438D-B41F-70BFF6198EC9}"/>
    <dgm:cxn modelId="{B83C6F3F-452F-4D01-BB07-35BB47407018}" srcId="{A2B311B9-5A50-4E87-97D7-21A30183B2C2}" destId="{0B1AAA95-ADFF-48E5-B7A5-28B5D707ABB4}" srcOrd="2" destOrd="0" parTransId="{E7B6EA59-2320-48E6-9091-79A0716BE062}" sibTransId="{4D0A6F6C-07EA-43EF-B1D2-E09D6C908261}"/>
    <dgm:cxn modelId="{9FA92363-FBEE-4D22-B3A5-0C10423165E1}" type="presOf" srcId="{20673627-100A-4E7F-B011-AC73CFA0AFA1}" destId="{6768A9ED-2FD0-402C-8831-AFB22CDF1C7B}" srcOrd="0" destOrd="0" presId="urn:microsoft.com/office/officeart/2005/8/layout/lProcess2"/>
    <dgm:cxn modelId="{09A5FD4B-CA0E-48F7-B8A7-DB2DC348EDAF}" type="presOf" srcId="{A25A4DAA-8557-40EE-8D6D-3A31A6595B0C}" destId="{7A9CE724-CC97-4A27-9A5F-558368DD2F8C}" srcOrd="0" destOrd="0" presId="urn:microsoft.com/office/officeart/2005/8/layout/lProcess2"/>
    <dgm:cxn modelId="{BEA23B6F-EDE8-4FE8-A028-9B97019C5AB9}" type="presOf" srcId="{7315D6F8-B9C2-4794-8E3F-EF72E465A09C}" destId="{5C30056D-929D-4060-9B9D-0A5BB4053FE3}" srcOrd="0" destOrd="0" presId="urn:microsoft.com/office/officeart/2005/8/layout/lProcess2"/>
    <dgm:cxn modelId="{32F24C55-A47E-4F48-B4AE-338620C3A141}" type="presOf" srcId="{A2B311B9-5A50-4E87-97D7-21A30183B2C2}" destId="{6073B366-51BD-4820-8E2C-EE902E7B26C9}" srcOrd="1" destOrd="0" presId="urn:microsoft.com/office/officeart/2005/8/layout/lProcess2"/>
    <dgm:cxn modelId="{BBECF659-838A-47E8-B2CA-967F5E54D5EC}" srcId="{182BDDC1-7B51-4026-BEA7-72F40F2D9315}" destId="{2B9FE280-60A7-42D4-AE40-640A384A9DC9}" srcOrd="2" destOrd="0" parTransId="{CB460031-3E73-4908-A32A-F60F6045653B}" sibTransId="{22649BA4-8C18-48FB-ABD3-CDDEE3A7B68C}"/>
    <dgm:cxn modelId="{A79B2B8B-1F2F-45D9-AC6A-0B3940BB8D31}" type="presOf" srcId="{42433246-5FC4-4533-8908-1BA72984B788}" destId="{D33D42BF-C03B-40D1-BEC1-A3AF97375F02}" srcOrd="0" destOrd="0" presId="urn:microsoft.com/office/officeart/2005/8/layout/lProcess2"/>
    <dgm:cxn modelId="{2FD6389E-7E75-429C-BEA5-F73E3C45036A}" srcId="{A2B311B9-5A50-4E87-97D7-21A30183B2C2}" destId="{7315D6F8-B9C2-4794-8E3F-EF72E465A09C}" srcOrd="0" destOrd="0" parTransId="{CB0617B2-4249-4FEC-8705-808A9F7B92A9}" sibTransId="{B5220B9B-6C25-44C6-9D49-3FCC26C0AF35}"/>
    <dgm:cxn modelId="{F038B3A5-C8B9-4CB9-A089-6CCBE47496AA}" srcId="{6A92F6F9-257C-4017-A61F-1AE1864553A0}" destId="{A2B311B9-5A50-4E87-97D7-21A30183B2C2}" srcOrd="1" destOrd="0" parTransId="{A7F02C22-22BA-4EBE-AFDB-A6C810A47499}" sibTransId="{F6DC4404-F67B-437A-A5E6-93D46F959985}"/>
    <dgm:cxn modelId="{49AE03A6-1364-4C31-BA57-F2F86A7338A2}" type="presOf" srcId="{F2990352-4EA2-45A1-A59C-84D3598925FC}" destId="{72875857-6F5B-4095-B046-C327089C640A}" srcOrd="0" destOrd="0" presId="urn:microsoft.com/office/officeart/2005/8/layout/lProcess2"/>
    <dgm:cxn modelId="{F593AAA9-7938-4C4D-BBF4-297522021387}" type="presOf" srcId="{9424DE2C-88A8-40A4-A5B6-39F29CE9F7C7}" destId="{1A541578-3E6C-4C40-90F7-0646A24EC916}" srcOrd="0" destOrd="0" presId="urn:microsoft.com/office/officeart/2005/8/layout/lProcess2"/>
    <dgm:cxn modelId="{1C9C1AAA-3132-40E0-BED0-2917D21E9431}" type="presOf" srcId="{0B1AAA95-ADFF-48E5-B7A5-28B5D707ABB4}" destId="{CF91A87E-8CC2-416A-AFD4-AD3C08BF6A94}" srcOrd="0" destOrd="0" presId="urn:microsoft.com/office/officeart/2005/8/layout/lProcess2"/>
    <dgm:cxn modelId="{75E349AE-E4AF-4903-B2C0-6364D541A930}" type="presOf" srcId="{068862E2-9CF9-4E95-A777-53F701FF74CE}" destId="{26C2F241-8290-4560-953B-41D94D0621B7}" srcOrd="0" destOrd="0" presId="urn:microsoft.com/office/officeart/2005/8/layout/lProcess2"/>
    <dgm:cxn modelId="{4AE68FAF-BE6D-4489-8885-12F15970D0B5}" type="presOf" srcId="{A2B311B9-5A50-4E87-97D7-21A30183B2C2}" destId="{B0926059-D793-4E15-837E-08CAA7D74D31}" srcOrd="0" destOrd="0" presId="urn:microsoft.com/office/officeart/2005/8/layout/lProcess2"/>
    <dgm:cxn modelId="{1FD9F1B4-DA03-4862-82FD-A4BE9F722439}" type="presOf" srcId="{2B9FE280-60A7-42D4-AE40-640A384A9DC9}" destId="{5EAA254F-6DA7-43B0-A843-6E251DFFB244}" srcOrd="0" destOrd="0" presId="urn:microsoft.com/office/officeart/2005/8/layout/lProcess2"/>
    <dgm:cxn modelId="{CF65AFBB-DF46-4CF0-BF5C-F949339B9AC2}" srcId="{182BDDC1-7B51-4026-BEA7-72F40F2D9315}" destId="{F2990352-4EA2-45A1-A59C-84D3598925FC}" srcOrd="0" destOrd="0" parTransId="{E141E997-C2B0-44D2-8FFA-198DC44FF6F0}" sibTransId="{469DC0F8-D360-4410-91B5-C471540FF141}"/>
    <dgm:cxn modelId="{DDE9B3BC-0AB5-4A1F-B829-0AFD3152339B}" type="presOf" srcId="{068862E2-9CF9-4E95-A777-53F701FF74CE}" destId="{03A07B8C-A606-4DAF-8197-3975E3FB6742}" srcOrd="1" destOrd="0" presId="urn:microsoft.com/office/officeart/2005/8/layout/lProcess2"/>
    <dgm:cxn modelId="{66BC32BD-8249-4131-A232-6B729463E437}" srcId="{068862E2-9CF9-4E95-A777-53F701FF74CE}" destId="{A25A4DAA-8557-40EE-8D6D-3A31A6595B0C}" srcOrd="1" destOrd="0" parTransId="{6A27591F-4557-471A-B90C-E0C2E44AD8D4}" sibTransId="{AB8D2C70-0CD1-41EF-BF5C-9D767E2E1692}"/>
    <dgm:cxn modelId="{5D1264C1-B83D-432D-90BF-39A0D90FA18F}" type="presOf" srcId="{6A92F6F9-257C-4017-A61F-1AE1864553A0}" destId="{2AE2A719-D57D-451C-9DB1-DA297B82A33E}" srcOrd="0" destOrd="0" presId="urn:microsoft.com/office/officeart/2005/8/layout/lProcess2"/>
    <dgm:cxn modelId="{C7EEAEC1-E16B-4CDC-BAC4-8072615A36BD}" type="presOf" srcId="{0B35E384-795F-49B6-92B9-34B10D90357C}" destId="{184BC3FD-EAD9-46BC-8617-960D55FDE73B}" srcOrd="0" destOrd="0" presId="urn:microsoft.com/office/officeart/2005/8/layout/lProcess2"/>
    <dgm:cxn modelId="{07F9FFD2-DABA-4A15-99D9-A5CC44C47A03}" type="presOf" srcId="{182BDDC1-7B51-4026-BEA7-72F40F2D9315}" destId="{D4C5CE3E-D480-4C7D-8312-DB6F126FB615}" srcOrd="0" destOrd="0" presId="urn:microsoft.com/office/officeart/2005/8/layout/lProcess2"/>
    <dgm:cxn modelId="{470BDAD9-53F4-4549-82BC-2C0F413E1F49}" srcId="{068862E2-9CF9-4E95-A777-53F701FF74CE}" destId="{9424DE2C-88A8-40A4-A5B6-39F29CE9F7C7}" srcOrd="2" destOrd="0" parTransId="{11EBF707-DCFF-48EB-86B8-8B10BB71D0FF}" sibTransId="{9C3301DD-BEFB-4815-A7C5-D98D6DAABFFC}"/>
    <dgm:cxn modelId="{6E026CDD-68F3-4927-BBBD-937CA4DEFFF7}" type="presOf" srcId="{182BDDC1-7B51-4026-BEA7-72F40F2D9315}" destId="{332CA17A-7A37-4FDA-8340-BEBF23E7A557}" srcOrd="1" destOrd="0" presId="urn:microsoft.com/office/officeart/2005/8/layout/lProcess2"/>
    <dgm:cxn modelId="{08A789E1-5C69-4CB2-90BE-0A2E804D0386}" srcId="{6A92F6F9-257C-4017-A61F-1AE1864553A0}" destId="{068862E2-9CF9-4E95-A777-53F701FF74CE}" srcOrd="0" destOrd="0" parTransId="{3640CF48-A05A-45A5-A2C8-2C6E46B0E6BA}" sibTransId="{C31799E4-2280-42A8-8BFF-D1280F9A3F53}"/>
    <dgm:cxn modelId="{356D3DF0-C46D-4068-BFF6-98A0DE56E2DB}" srcId="{182BDDC1-7B51-4026-BEA7-72F40F2D9315}" destId="{0B35E384-795F-49B6-92B9-34B10D90357C}" srcOrd="1" destOrd="0" parTransId="{3D62C1FC-20DC-48AB-8C92-1F8BA93FB7F3}" sibTransId="{AFD5AC47-F0E6-47EF-B3DD-E9D37BC593C0}"/>
    <dgm:cxn modelId="{5DD5566E-B69C-43FE-8B67-43A19762E277}" type="presParOf" srcId="{2AE2A719-D57D-451C-9DB1-DA297B82A33E}" destId="{D8F7F483-6AE1-49B4-99E6-93AD23E852F9}" srcOrd="0" destOrd="0" presId="urn:microsoft.com/office/officeart/2005/8/layout/lProcess2"/>
    <dgm:cxn modelId="{F540F900-6DDC-4D70-91A0-BE39CD270E48}" type="presParOf" srcId="{D8F7F483-6AE1-49B4-99E6-93AD23E852F9}" destId="{26C2F241-8290-4560-953B-41D94D0621B7}" srcOrd="0" destOrd="0" presId="urn:microsoft.com/office/officeart/2005/8/layout/lProcess2"/>
    <dgm:cxn modelId="{6FF1FAFD-4480-453E-84A7-E6D6B25D76BE}" type="presParOf" srcId="{D8F7F483-6AE1-49B4-99E6-93AD23E852F9}" destId="{03A07B8C-A606-4DAF-8197-3975E3FB6742}" srcOrd="1" destOrd="0" presId="urn:microsoft.com/office/officeart/2005/8/layout/lProcess2"/>
    <dgm:cxn modelId="{4232C804-67CC-433B-9A5C-F86F65B44DC2}" type="presParOf" srcId="{D8F7F483-6AE1-49B4-99E6-93AD23E852F9}" destId="{510D4B0F-DA91-4ADB-BBB2-77722D5EFBDC}" srcOrd="2" destOrd="0" presId="urn:microsoft.com/office/officeart/2005/8/layout/lProcess2"/>
    <dgm:cxn modelId="{3FA7A342-7E15-4166-8BE5-1268F076ADF5}" type="presParOf" srcId="{510D4B0F-DA91-4ADB-BBB2-77722D5EFBDC}" destId="{1EABA225-85F3-4369-9C20-4F7003F00BAA}" srcOrd="0" destOrd="0" presId="urn:microsoft.com/office/officeart/2005/8/layout/lProcess2"/>
    <dgm:cxn modelId="{C3BB6237-2A88-401E-AA19-3A06F4965F59}" type="presParOf" srcId="{1EABA225-85F3-4369-9C20-4F7003F00BAA}" destId="{6768A9ED-2FD0-402C-8831-AFB22CDF1C7B}" srcOrd="0" destOrd="0" presId="urn:microsoft.com/office/officeart/2005/8/layout/lProcess2"/>
    <dgm:cxn modelId="{6AF14EE7-3C25-4374-86C1-5F2E81710622}" type="presParOf" srcId="{1EABA225-85F3-4369-9C20-4F7003F00BAA}" destId="{7E444452-A574-401E-BFDA-AF6431D8D5D2}" srcOrd="1" destOrd="0" presId="urn:microsoft.com/office/officeart/2005/8/layout/lProcess2"/>
    <dgm:cxn modelId="{596B0DAC-1591-43B4-86EE-0C12DDCF24AF}" type="presParOf" srcId="{1EABA225-85F3-4369-9C20-4F7003F00BAA}" destId="{7A9CE724-CC97-4A27-9A5F-558368DD2F8C}" srcOrd="2" destOrd="0" presId="urn:microsoft.com/office/officeart/2005/8/layout/lProcess2"/>
    <dgm:cxn modelId="{839A4E3D-2DBC-4535-9465-2FA24DCD93F8}" type="presParOf" srcId="{1EABA225-85F3-4369-9C20-4F7003F00BAA}" destId="{3E03F516-1BF6-45A2-9D0A-075FE4DD7890}" srcOrd="3" destOrd="0" presId="urn:microsoft.com/office/officeart/2005/8/layout/lProcess2"/>
    <dgm:cxn modelId="{B002A19E-1F7C-4405-AC27-00C3443E1559}" type="presParOf" srcId="{1EABA225-85F3-4369-9C20-4F7003F00BAA}" destId="{1A541578-3E6C-4C40-90F7-0646A24EC916}" srcOrd="4" destOrd="0" presId="urn:microsoft.com/office/officeart/2005/8/layout/lProcess2"/>
    <dgm:cxn modelId="{66A01644-4876-4CE4-BBB2-E5E3F8A20DF1}" type="presParOf" srcId="{2AE2A719-D57D-451C-9DB1-DA297B82A33E}" destId="{363E4CAD-143E-4F47-8136-F0BD4D34D67D}" srcOrd="1" destOrd="0" presId="urn:microsoft.com/office/officeart/2005/8/layout/lProcess2"/>
    <dgm:cxn modelId="{2857CD48-C545-47BA-900F-238C316ABF22}" type="presParOf" srcId="{2AE2A719-D57D-451C-9DB1-DA297B82A33E}" destId="{113A5E0B-B0DA-4463-A22E-E2A7147625F8}" srcOrd="2" destOrd="0" presId="urn:microsoft.com/office/officeart/2005/8/layout/lProcess2"/>
    <dgm:cxn modelId="{A5D4B7ED-73F2-402D-92E1-73486D44179F}" type="presParOf" srcId="{113A5E0B-B0DA-4463-A22E-E2A7147625F8}" destId="{B0926059-D793-4E15-837E-08CAA7D74D31}" srcOrd="0" destOrd="0" presId="urn:microsoft.com/office/officeart/2005/8/layout/lProcess2"/>
    <dgm:cxn modelId="{DB2EEE60-D01D-48F3-AA65-206FDBDBE385}" type="presParOf" srcId="{113A5E0B-B0DA-4463-A22E-E2A7147625F8}" destId="{6073B366-51BD-4820-8E2C-EE902E7B26C9}" srcOrd="1" destOrd="0" presId="urn:microsoft.com/office/officeart/2005/8/layout/lProcess2"/>
    <dgm:cxn modelId="{2C293459-55C4-4ADA-B341-707E85274A39}" type="presParOf" srcId="{113A5E0B-B0DA-4463-A22E-E2A7147625F8}" destId="{18194F5A-3325-4138-A2AA-6BAD9EED3F8C}" srcOrd="2" destOrd="0" presId="urn:microsoft.com/office/officeart/2005/8/layout/lProcess2"/>
    <dgm:cxn modelId="{49A173D5-F76E-4EBD-A7C0-096A963F086C}" type="presParOf" srcId="{18194F5A-3325-4138-A2AA-6BAD9EED3F8C}" destId="{3A7C5557-A671-4207-BAEA-18BC3C7ACE32}" srcOrd="0" destOrd="0" presId="urn:microsoft.com/office/officeart/2005/8/layout/lProcess2"/>
    <dgm:cxn modelId="{83CDB0C6-D5F0-460A-8FAD-18E74177E565}" type="presParOf" srcId="{3A7C5557-A671-4207-BAEA-18BC3C7ACE32}" destId="{5C30056D-929D-4060-9B9D-0A5BB4053FE3}" srcOrd="0" destOrd="0" presId="urn:microsoft.com/office/officeart/2005/8/layout/lProcess2"/>
    <dgm:cxn modelId="{34525BCA-73D8-425A-98A6-E23644CA372C}" type="presParOf" srcId="{3A7C5557-A671-4207-BAEA-18BC3C7ACE32}" destId="{CCA1ADF3-FCFE-4E6D-851E-415295CFA0AF}" srcOrd="1" destOrd="0" presId="urn:microsoft.com/office/officeart/2005/8/layout/lProcess2"/>
    <dgm:cxn modelId="{6A871179-AB24-4FE0-A77A-20B4088B1263}" type="presParOf" srcId="{3A7C5557-A671-4207-BAEA-18BC3C7ACE32}" destId="{D33D42BF-C03B-40D1-BEC1-A3AF97375F02}" srcOrd="2" destOrd="0" presId="urn:microsoft.com/office/officeart/2005/8/layout/lProcess2"/>
    <dgm:cxn modelId="{56EEC6E8-F368-4C88-83DB-7986F5E84BE1}" type="presParOf" srcId="{3A7C5557-A671-4207-BAEA-18BC3C7ACE32}" destId="{1A5FB555-5E90-40A3-B80D-77E837A31D75}" srcOrd="3" destOrd="0" presId="urn:microsoft.com/office/officeart/2005/8/layout/lProcess2"/>
    <dgm:cxn modelId="{EA3D1DE0-B585-4147-9DF1-D26E712F2B94}" type="presParOf" srcId="{3A7C5557-A671-4207-BAEA-18BC3C7ACE32}" destId="{CF91A87E-8CC2-416A-AFD4-AD3C08BF6A94}" srcOrd="4" destOrd="0" presId="urn:microsoft.com/office/officeart/2005/8/layout/lProcess2"/>
    <dgm:cxn modelId="{028FA9DB-8814-486A-BC3D-AA8829336C05}" type="presParOf" srcId="{2AE2A719-D57D-451C-9DB1-DA297B82A33E}" destId="{682E5B65-94A0-4C09-AC6A-4620EFB06710}" srcOrd="3" destOrd="0" presId="urn:microsoft.com/office/officeart/2005/8/layout/lProcess2"/>
    <dgm:cxn modelId="{B5681C7B-2D6A-4235-ACB8-949C6144FE24}" type="presParOf" srcId="{2AE2A719-D57D-451C-9DB1-DA297B82A33E}" destId="{7F4DD559-2E9D-4F16-91AC-F4480F3E803F}" srcOrd="4" destOrd="0" presId="urn:microsoft.com/office/officeart/2005/8/layout/lProcess2"/>
    <dgm:cxn modelId="{E1B5878C-E04D-4C70-BCEF-053FF8874080}" type="presParOf" srcId="{7F4DD559-2E9D-4F16-91AC-F4480F3E803F}" destId="{D4C5CE3E-D480-4C7D-8312-DB6F126FB615}" srcOrd="0" destOrd="0" presId="urn:microsoft.com/office/officeart/2005/8/layout/lProcess2"/>
    <dgm:cxn modelId="{E94652F5-96C0-4993-8251-BF9A2BE06415}" type="presParOf" srcId="{7F4DD559-2E9D-4F16-91AC-F4480F3E803F}" destId="{332CA17A-7A37-4FDA-8340-BEBF23E7A557}" srcOrd="1" destOrd="0" presId="urn:microsoft.com/office/officeart/2005/8/layout/lProcess2"/>
    <dgm:cxn modelId="{1365CF43-E072-455D-AEF7-C00655D37EBB}" type="presParOf" srcId="{7F4DD559-2E9D-4F16-91AC-F4480F3E803F}" destId="{648F0905-858D-4492-B427-58BC81840650}" srcOrd="2" destOrd="0" presId="urn:microsoft.com/office/officeart/2005/8/layout/lProcess2"/>
    <dgm:cxn modelId="{ED2B73A9-15AB-4C41-9E63-89005634FDC9}" type="presParOf" srcId="{648F0905-858D-4492-B427-58BC81840650}" destId="{C94A84A1-7CEF-41FD-8C93-5C61A368BBE9}" srcOrd="0" destOrd="0" presId="urn:microsoft.com/office/officeart/2005/8/layout/lProcess2"/>
    <dgm:cxn modelId="{80733898-3379-489E-9602-79914485B587}" type="presParOf" srcId="{C94A84A1-7CEF-41FD-8C93-5C61A368BBE9}" destId="{72875857-6F5B-4095-B046-C327089C640A}" srcOrd="0" destOrd="0" presId="urn:microsoft.com/office/officeart/2005/8/layout/lProcess2"/>
    <dgm:cxn modelId="{199B328F-375B-41AB-BC68-8C504E8AFDF6}" type="presParOf" srcId="{C94A84A1-7CEF-41FD-8C93-5C61A368BBE9}" destId="{38981A95-30C8-4916-9E6F-B03972AD7E10}" srcOrd="1" destOrd="0" presId="urn:microsoft.com/office/officeart/2005/8/layout/lProcess2"/>
    <dgm:cxn modelId="{EFF54268-B34D-4E88-9F61-FCD6C8B3C608}" type="presParOf" srcId="{C94A84A1-7CEF-41FD-8C93-5C61A368BBE9}" destId="{184BC3FD-EAD9-46BC-8617-960D55FDE73B}" srcOrd="2" destOrd="0" presId="urn:microsoft.com/office/officeart/2005/8/layout/lProcess2"/>
    <dgm:cxn modelId="{F5D10E07-1343-4689-9DBF-CBF84C475D24}" type="presParOf" srcId="{C94A84A1-7CEF-41FD-8C93-5C61A368BBE9}" destId="{B6B437F0-F5E9-4FCA-96C6-DC1A6223BD33}" srcOrd="3" destOrd="0" presId="urn:microsoft.com/office/officeart/2005/8/layout/lProcess2"/>
    <dgm:cxn modelId="{F5E7E9F6-BABE-46B7-BE3B-92928957FC0A}" type="presParOf" srcId="{C94A84A1-7CEF-41FD-8C93-5C61A368BBE9}" destId="{5EAA254F-6DA7-43B0-A843-6E251DFFB244}" srcOrd="4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C2F241-8290-4560-953B-41D94D0621B7}">
      <dsp:nvSpPr>
        <dsp:cNvPr id="0" name=""/>
        <dsp:cNvSpPr/>
      </dsp:nvSpPr>
      <dsp:spPr>
        <a:xfrm>
          <a:off x="808" y="0"/>
          <a:ext cx="2101212" cy="434912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 </a:t>
          </a:r>
          <a:r>
            <a:rPr lang="en-US" sz="2800" kern="1200" dirty="0"/>
            <a:t>Option 1</a:t>
          </a:r>
          <a:endParaRPr lang="en-US" sz="3600" kern="1200" dirty="0"/>
        </a:p>
      </dsp:txBody>
      <dsp:txXfrm>
        <a:off x="808" y="0"/>
        <a:ext cx="2101212" cy="1304737"/>
      </dsp:txXfrm>
    </dsp:sp>
    <dsp:sp modelId="{6768A9ED-2FD0-402C-8831-AFB22CDF1C7B}">
      <dsp:nvSpPr>
        <dsp:cNvPr id="0" name=""/>
        <dsp:cNvSpPr/>
      </dsp:nvSpPr>
      <dsp:spPr>
        <a:xfrm>
          <a:off x="210929" y="1305108"/>
          <a:ext cx="1680969" cy="854428"/>
        </a:xfrm>
        <a:prstGeom prst="roundRect">
          <a:avLst>
            <a:gd name="adj" fmla="val 10000"/>
          </a:avLst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85725" rIns="114300" bIns="85725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 </a:t>
          </a:r>
        </a:p>
      </dsp:txBody>
      <dsp:txXfrm>
        <a:off x="235954" y="1330133"/>
        <a:ext cx="1630919" cy="804378"/>
      </dsp:txXfrm>
    </dsp:sp>
    <dsp:sp modelId="{7A9CE724-CC97-4A27-9A5F-558368DD2F8C}">
      <dsp:nvSpPr>
        <dsp:cNvPr id="0" name=""/>
        <dsp:cNvSpPr/>
      </dsp:nvSpPr>
      <dsp:spPr>
        <a:xfrm>
          <a:off x="210929" y="2290988"/>
          <a:ext cx="1680969" cy="854428"/>
        </a:xfrm>
        <a:prstGeom prst="roundRect">
          <a:avLst>
            <a:gd name="adj" fmla="val 10000"/>
          </a:avLst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85725" rIns="114300" bIns="85725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 </a:t>
          </a:r>
        </a:p>
      </dsp:txBody>
      <dsp:txXfrm>
        <a:off x="235954" y="2316013"/>
        <a:ext cx="1630919" cy="804378"/>
      </dsp:txXfrm>
    </dsp:sp>
    <dsp:sp modelId="{1A541578-3E6C-4C40-90F7-0646A24EC916}">
      <dsp:nvSpPr>
        <dsp:cNvPr id="0" name=""/>
        <dsp:cNvSpPr/>
      </dsp:nvSpPr>
      <dsp:spPr>
        <a:xfrm>
          <a:off x="210929" y="3276867"/>
          <a:ext cx="1680969" cy="854428"/>
        </a:xfrm>
        <a:prstGeom prst="roundRect">
          <a:avLst>
            <a:gd name="adj" fmla="val 10000"/>
          </a:avLst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85725" rIns="114300" bIns="85725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500" kern="1200" dirty="0"/>
        </a:p>
      </dsp:txBody>
      <dsp:txXfrm>
        <a:off x="235954" y="3301892"/>
        <a:ext cx="1630919" cy="804378"/>
      </dsp:txXfrm>
    </dsp:sp>
    <dsp:sp modelId="{B0926059-D793-4E15-837E-08CAA7D74D31}">
      <dsp:nvSpPr>
        <dsp:cNvPr id="0" name=""/>
        <dsp:cNvSpPr/>
      </dsp:nvSpPr>
      <dsp:spPr>
        <a:xfrm>
          <a:off x="2259611" y="0"/>
          <a:ext cx="2101212" cy="434912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 Option 2</a:t>
          </a:r>
        </a:p>
      </dsp:txBody>
      <dsp:txXfrm>
        <a:off x="2259611" y="0"/>
        <a:ext cx="2101212" cy="1304737"/>
      </dsp:txXfrm>
    </dsp:sp>
    <dsp:sp modelId="{5C30056D-929D-4060-9B9D-0A5BB4053FE3}">
      <dsp:nvSpPr>
        <dsp:cNvPr id="0" name=""/>
        <dsp:cNvSpPr/>
      </dsp:nvSpPr>
      <dsp:spPr>
        <a:xfrm>
          <a:off x="2469732" y="1305108"/>
          <a:ext cx="1680969" cy="854428"/>
        </a:xfrm>
        <a:prstGeom prst="roundRect">
          <a:avLst>
            <a:gd name="adj" fmla="val 10000"/>
          </a:avLst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85725" rIns="114300" bIns="85725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 </a:t>
          </a:r>
        </a:p>
      </dsp:txBody>
      <dsp:txXfrm>
        <a:off x="2494757" y="1330133"/>
        <a:ext cx="1630919" cy="804378"/>
      </dsp:txXfrm>
    </dsp:sp>
    <dsp:sp modelId="{D33D42BF-C03B-40D1-BEC1-A3AF97375F02}">
      <dsp:nvSpPr>
        <dsp:cNvPr id="0" name=""/>
        <dsp:cNvSpPr/>
      </dsp:nvSpPr>
      <dsp:spPr>
        <a:xfrm>
          <a:off x="2469732" y="2290988"/>
          <a:ext cx="1680969" cy="854428"/>
        </a:xfrm>
        <a:prstGeom prst="roundRect">
          <a:avLst>
            <a:gd name="adj" fmla="val 10000"/>
          </a:avLst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85725" rIns="114300" bIns="85725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 </a:t>
          </a:r>
        </a:p>
      </dsp:txBody>
      <dsp:txXfrm>
        <a:off x="2494757" y="2316013"/>
        <a:ext cx="1630919" cy="804378"/>
      </dsp:txXfrm>
    </dsp:sp>
    <dsp:sp modelId="{CF91A87E-8CC2-416A-AFD4-AD3C08BF6A94}">
      <dsp:nvSpPr>
        <dsp:cNvPr id="0" name=""/>
        <dsp:cNvSpPr/>
      </dsp:nvSpPr>
      <dsp:spPr>
        <a:xfrm>
          <a:off x="2469732" y="3276867"/>
          <a:ext cx="1680969" cy="854428"/>
        </a:xfrm>
        <a:prstGeom prst="roundRect">
          <a:avLst>
            <a:gd name="adj" fmla="val 10000"/>
          </a:avLst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85725" rIns="114300" bIns="85725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500" kern="1200" dirty="0"/>
        </a:p>
      </dsp:txBody>
      <dsp:txXfrm>
        <a:off x="2494757" y="3301892"/>
        <a:ext cx="1630919" cy="804378"/>
      </dsp:txXfrm>
    </dsp:sp>
    <dsp:sp modelId="{D4C5CE3E-D480-4C7D-8312-DB6F126FB615}">
      <dsp:nvSpPr>
        <dsp:cNvPr id="0" name=""/>
        <dsp:cNvSpPr/>
      </dsp:nvSpPr>
      <dsp:spPr>
        <a:xfrm>
          <a:off x="4518414" y="0"/>
          <a:ext cx="2101212" cy="434912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 Option 3</a:t>
          </a:r>
        </a:p>
      </dsp:txBody>
      <dsp:txXfrm>
        <a:off x="4518414" y="0"/>
        <a:ext cx="2101212" cy="1304737"/>
      </dsp:txXfrm>
    </dsp:sp>
    <dsp:sp modelId="{72875857-6F5B-4095-B046-C327089C640A}">
      <dsp:nvSpPr>
        <dsp:cNvPr id="0" name=""/>
        <dsp:cNvSpPr/>
      </dsp:nvSpPr>
      <dsp:spPr>
        <a:xfrm>
          <a:off x="4728535" y="1305108"/>
          <a:ext cx="1680969" cy="854428"/>
        </a:xfrm>
        <a:prstGeom prst="roundRect">
          <a:avLst>
            <a:gd name="adj" fmla="val 10000"/>
          </a:avLst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85725" rIns="114300" bIns="85725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 </a:t>
          </a:r>
        </a:p>
      </dsp:txBody>
      <dsp:txXfrm>
        <a:off x="4753560" y="1330133"/>
        <a:ext cx="1630919" cy="804378"/>
      </dsp:txXfrm>
    </dsp:sp>
    <dsp:sp modelId="{184BC3FD-EAD9-46BC-8617-960D55FDE73B}">
      <dsp:nvSpPr>
        <dsp:cNvPr id="0" name=""/>
        <dsp:cNvSpPr/>
      </dsp:nvSpPr>
      <dsp:spPr>
        <a:xfrm>
          <a:off x="4728535" y="2290988"/>
          <a:ext cx="1680969" cy="854428"/>
        </a:xfrm>
        <a:prstGeom prst="roundRect">
          <a:avLst>
            <a:gd name="adj" fmla="val 10000"/>
          </a:avLst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85725" rIns="114300" bIns="85725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 </a:t>
          </a:r>
        </a:p>
      </dsp:txBody>
      <dsp:txXfrm>
        <a:off x="4753560" y="2316013"/>
        <a:ext cx="1630919" cy="804378"/>
      </dsp:txXfrm>
    </dsp:sp>
    <dsp:sp modelId="{5EAA254F-6DA7-43B0-A843-6E251DFFB244}">
      <dsp:nvSpPr>
        <dsp:cNvPr id="0" name=""/>
        <dsp:cNvSpPr/>
      </dsp:nvSpPr>
      <dsp:spPr>
        <a:xfrm>
          <a:off x="4728535" y="3276867"/>
          <a:ext cx="1680969" cy="854428"/>
        </a:xfrm>
        <a:prstGeom prst="roundRect">
          <a:avLst>
            <a:gd name="adj" fmla="val 10000"/>
          </a:avLst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85725" rIns="114300" bIns="85725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 </a:t>
          </a:r>
        </a:p>
      </dsp:txBody>
      <dsp:txXfrm>
        <a:off x="4753560" y="3301892"/>
        <a:ext cx="1630919" cy="8043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159FD3-2C7F-4BEF-84E7-0EE71EFBB863}" type="datetimeFigureOut">
              <a:rPr lang="en-US" smtClean="0"/>
              <a:t>1/6/2020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83E3D5-39F2-430E-A560-6FBB2FE663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3889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1070E-8AC0-4677-9B9E-85713CEFC287}" type="datetime1">
              <a:rPr lang="en-US" smtClean="0"/>
              <a:t>1/6/2020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A291F-03BC-47BC-9106-A8DA99160F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743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9CCA9-AFF8-4B0A-BE8D-82E5F4B8F7FB}" type="datetime1">
              <a:rPr lang="en-US" smtClean="0"/>
              <a:t>1/6/2020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A291F-03BC-47BC-9106-A8DA99160F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211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95030-B084-4DCF-8088-076416A8AA95}" type="datetime1">
              <a:rPr lang="en-US" smtClean="0"/>
              <a:t>1/6/2020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A291F-03BC-47BC-9106-A8DA99160F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5740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64B4C-9DB7-4637-B89D-3976E8086799}" type="datetime1">
              <a:rPr lang="en-US" smtClean="0"/>
              <a:t>1/6/2020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A291F-03BC-47BC-9106-A8DA99160F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2213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70D45-6BDB-4D20-A31B-7DCC94C46B97}" type="datetime1">
              <a:rPr lang="en-US" smtClean="0"/>
              <a:t>1/6/2020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A291F-03BC-47BC-9106-A8DA99160F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16176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5779D-1D94-40C7-B217-943648E461B0}" type="datetime1">
              <a:rPr lang="en-US" smtClean="0"/>
              <a:t>1/6/2020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A291F-03BC-47BC-9106-A8DA99160F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817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9F362-AE1F-48C5-BF18-3A55507C57E4}" type="datetime1">
              <a:rPr lang="en-US" smtClean="0"/>
              <a:t>1/6/2020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A291F-03BC-47BC-9106-A8DA99160F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8550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4C1C5-03AA-4B2D-9480-6491A6D38B3B}" type="datetime1">
              <a:rPr lang="en-US" smtClean="0"/>
              <a:t>1/6/2020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A291F-03BC-47BC-9106-A8DA99160F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4139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A4D35-EA02-42EB-A49F-E52D2FB55E90}" type="datetime1">
              <a:rPr lang="en-US" smtClean="0"/>
              <a:t>1/6/2020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A291F-03BC-47BC-9106-A8DA99160F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306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34FEA-8B55-49E9-91DB-F2C1525C7573}" type="datetime1">
              <a:rPr lang="en-US" smtClean="0"/>
              <a:t>1/6/2020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A291F-03BC-47BC-9106-A8DA99160F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6621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D544B-EC9E-4E86-A31A-C6B484A5B789}" type="datetime1">
              <a:rPr lang="en-US" smtClean="0"/>
              <a:t>1/6/2020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A291F-03BC-47BC-9106-A8DA99160F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6901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5100B8-1C54-460E-B690-8F2B1CB604D5}" type="datetime1">
              <a:rPr lang="en-US" smtClean="0"/>
              <a:t>1/6/2020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FA291F-03BC-47BC-9106-A8DA99160F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09087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85E33-0B06-44E7-BE50-F45750ECB5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is the Future of Food?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3BDA26-66BB-4A44-9761-5E46E34441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647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3E9837-92AC-47ED-A17D-BE83A97DD6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6600" dirty="0" err="1"/>
              <a:t>AeroFarms</a:t>
            </a:r>
            <a:r>
              <a:rPr lang="en-US" sz="6600" dirty="0"/>
              <a:t> LLC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Presented to:   Board of </a:t>
            </a:r>
            <a:r>
              <a:rPr lang="en-US" dirty="0" err="1"/>
              <a:t>AeroFarms</a:t>
            </a:r>
            <a:r>
              <a:rPr lang="en-US" dirty="0"/>
              <a:t> LLC</a:t>
            </a:r>
          </a:p>
          <a:p>
            <a:r>
              <a:rPr lang="en-US" dirty="0"/>
              <a:t>Presented by: Meliora Consulting Group</a:t>
            </a:r>
          </a:p>
          <a:p>
            <a:r>
              <a:rPr lang="en-US" sz="1600" dirty="0"/>
              <a:t>Sean M. Dozier</a:t>
            </a:r>
          </a:p>
          <a:p>
            <a:r>
              <a:rPr lang="en-US" sz="1600" dirty="0"/>
              <a:t>Vanessa Li</a:t>
            </a:r>
          </a:p>
          <a:p>
            <a:r>
              <a:rPr lang="en-US" sz="1600" dirty="0"/>
              <a:t>Rajnandini Kothadiya</a:t>
            </a:r>
          </a:p>
          <a:p>
            <a:r>
              <a:rPr lang="en-US" sz="1600" dirty="0"/>
              <a:t>Krishna Mythili Vusulumarti</a:t>
            </a:r>
          </a:p>
          <a:p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60D60BB-9409-44DE-8CED-A7E5E6897FFE}"/>
              </a:ext>
            </a:extLst>
          </p:cNvPr>
          <p:cNvGrpSpPr/>
          <p:nvPr/>
        </p:nvGrpSpPr>
        <p:grpSpPr>
          <a:xfrm>
            <a:off x="179400" y="230188"/>
            <a:ext cx="1559645" cy="548321"/>
            <a:chOff x="2938631" y="3231776"/>
            <a:chExt cx="1559645" cy="548321"/>
          </a:xfrm>
        </p:grpSpPr>
        <p:sp>
          <p:nvSpPr>
            <p:cNvPr id="7" name="Isosceles Triangle 6">
              <a:extLst>
                <a:ext uri="{FF2B5EF4-FFF2-40B4-BE49-F238E27FC236}">
                  <a16:creationId xmlns:a16="http://schemas.microsoft.com/office/drawing/2014/main" id="{79BE776C-2075-4AD1-AE24-65F9FDBC5D9B}"/>
                </a:ext>
              </a:extLst>
            </p:cNvPr>
            <p:cNvSpPr/>
            <p:nvPr/>
          </p:nvSpPr>
          <p:spPr>
            <a:xfrm>
              <a:off x="2938631" y="3231776"/>
              <a:ext cx="247426" cy="398033"/>
            </a:xfrm>
            <a:prstGeom prst="triangle">
              <a:avLst/>
            </a:prstGeom>
            <a:solidFill>
              <a:schemeClr val="accent4">
                <a:alpha val="60000"/>
              </a:schemeClr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Isosceles Triangle 7">
              <a:extLst>
                <a:ext uri="{FF2B5EF4-FFF2-40B4-BE49-F238E27FC236}">
                  <a16:creationId xmlns:a16="http://schemas.microsoft.com/office/drawing/2014/main" id="{DA3F5F25-1761-4A45-8521-7B013134BA7B}"/>
                </a:ext>
              </a:extLst>
            </p:cNvPr>
            <p:cNvSpPr/>
            <p:nvPr/>
          </p:nvSpPr>
          <p:spPr>
            <a:xfrm>
              <a:off x="3033657" y="3243430"/>
              <a:ext cx="247426" cy="398033"/>
            </a:xfrm>
            <a:prstGeom prst="triangle">
              <a:avLst/>
            </a:prstGeom>
            <a:solidFill>
              <a:schemeClr val="accent1">
                <a:alpha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3A53C73-409E-40A2-B5E7-C21C151BA066}"/>
                </a:ext>
              </a:extLst>
            </p:cNvPr>
            <p:cNvSpPr txBox="1"/>
            <p:nvPr/>
          </p:nvSpPr>
          <p:spPr>
            <a:xfrm>
              <a:off x="3186057" y="3256877"/>
              <a:ext cx="131221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Meliora</a:t>
              </a:r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62C2434-4EDA-486E-9455-7C639787F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A291F-03BC-47BC-9106-A8DA99160FA0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2955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6F0E6-9739-4CA7-9FA3-731193388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FC8C9C-A8C6-40EC-863C-99E0C90739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Situation</a:t>
            </a:r>
          </a:p>
          <a:p>
            <a:r>
              <a:rPr lang="en-US" dirty="0"/>
              <a:t>Recommendation</a:t>
            </a:r>
          </a:p>
          <a:p>
            <a:r>
              <a:rPr lang="en-US" dirty="0"/>
              <a:t>Analysis</a:t>
            </a:r>
          </a:p>
          <a:p>
            <a:r>
              <a:rPr lang="en-US" dirty="0"/>
              <a:t>Alternatives</a:t>
            </a:r>
          </a:p>
          <a:p>
            <a:r>
              <a:rPr lang="en-US" dirty="0"/>
              <a:t>Implementation</a:t>
            </a:r>
          </a:p>
          <a:p>
            <a:r>
              <a:rPr lang="en-US" dirty="0"/>
              <a:t>Risks</a:t>
            </a:r>
          </a:p>
          <a:p>
            <a:r>
              <a:rPr lang="en-US" dirty="0"/>
              <a:t>Conclusions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751E83-C0D5-44BC-B18D-4ABE9BD2E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A291F-03BC-47BC-9106-A8DA99160FA0}" type="slidenum">
              <a:rPr lang="en-US" smtClean="0"/>
              <a:t>3</a:t>
            </a:fld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768363BA-F57E-40B3-B8D3-2ABCED9AF9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9086445"/>
              </p:ext>
            </p:extLst>
          </p:nvPr>
        </p:nvGraphicFramePr>
        <p:xfrm>
          <a:off x="216647" y="6359319"/>
          <a:ext cx="10769598" cy="37084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1538514">
                  <a:extLst>
                    <a:ext uri="{9D8B030D-6E8A-4147-A177-3AD203B41FA5}">
                      <a16:colId xmlns:a16="http://schemas.microsoft.com/office/drawing/2014/main" val="2383918181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1004175497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3884467661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678170171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2963678477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1478491585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1494572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Situation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Recommendation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Analysis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Alternatives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Implementation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Risks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Conclusions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38241657"/>
                  </a:ext>
                </a:extLst>
              </a:tr>
            </a:tbl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69A70162-F80E-438A-B3EA-BE7338708DBD}"/>
              </a:ext>
            </a:extLst>
          </p:cNvPr>
          <p:cNvGrpSpPr/>
          <p:nvPr/>
        </p:nvGrpSpPr>
        <p:grpSpPr>
          <a:xfrm>
            <a:off x="10573977" y="5809513"/>
            <a:ext cx="1559645" cy="548321"/>
            <a:chOff x="2938631" y="3231776"/>
            <a:chExt cx="1559645" cy="548321"/>
          </a:xfrm>
        </p:grpSpPr>
        <p:sp>
          <p:nvSpPr>
            <p:cNvPr id="8" name="Isosceles Triangle 7">
              <a:extLst>
                <a:ext uri="{FF2B5EF4-FFF2-40B4-BE49-F238E27FC236}">
                  <a16:creationId xmlns:a16="http://schemas.microsoft.com/office/drawing/2014/main" id="{E32274FB-4B97-4D35-B684-BEB01C5A453F}"/>
                </a:ext>
              </a:extLst>
            </p:cNvPr>
            <p:cNvSpPr/>
            <p:nvPr/>
          </p:nvSpPr>
          <p:spPr>
            <a:xfrm>
              <a:off x="2938631" y="3231776"/>
              <a:ext cx="247426" cy="398033"/>
            </a:xfrm>
            <a:prstGeom prst="triangle">
              <a:avLst/>
            </a:prstGeom>
            <a:solidFill>
              <a:schemeClr val="accent4">
                <a:alpha val="60000"/>
              </a:schemeClr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Isosceles Triangle 8">
              <a:extLst>
                <a:ext uri="{FF2B5EF4-FFF2-40B4-BE49-F238E27FC236}">
                  <a16:creationId xmlns:a16="http://schemas.microsoft.com/office/drawing/2014/main" id="{20342C9F-A8C0-4DD7-8745-AAEFC8FF5430}"/>
                </a:ext>
              </a:extLst>
            </p:cNvPr>
            <p:cNvSpPr/>
            <p:nvPr/>
          </p:nvSpPr>
          <p:spPr>
            <a:xfrm>
              <a:off x="3033657" y="3243430"/>
              <a:ext cx="247426" cy="398033"/>
            </a:xfrm>
            <a:prstGeom prst="triangle">
              <a:avLst/>
            </a:prstGeom>
            <a:solidFill>
              <a:schemeClr val="accent1">
                <a:alpha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F617043-C1CE-4EFC-8491-7E3D2AA4384F}"/>
                </a:ext>
              </a:extLst>
            </p:cNvPr>
            <p:cNvSpPr txBox="1"/>
            <p:nvPr/>
          </p:nvSpPr>
          <p:spPr>
            <a:xfrm>
              <a:off x="3186057" y="3256877"/>
              <a:ext cx="131221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Meliora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867642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6F0E6-9739-4CA7-9FA3-731193388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A Changing World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FC8C9C-A8C6-40EC-863C-99E0C90739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Climate Change 		-&gt;	 Reduction of Farm Land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International Conflict 	-&gt; 	Food Security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Global Food Chain 		-&gt; 	Nutrition / Green Gas House Emissions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751E83-C0D5-44BC-B18D-4ABE9BD2E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A291F-03BC-47BC-9106-A8DA99160FA0}" type="slidenum">
              <a:rPr lang="en-US" smtClean="0"/>
              <a:t>4</a:t>
            </a:fld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768363BA-F57E-40B3-B8D3-2ABCED9AF9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942246"/>
              </p:ext>
            </p:extLst>
          </p:nvPr>
        </p:nvGraphicFramePr>
        <p:xfrm>
          <a:off x="216647" y="6359319"/>
          <a:ext cx="10769598" cy="37084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1538514">
                  <a:extLst>
                    <a:ext uri="{9D8B030D-6E8A-4147-A177-3AD203B41FA5}">
                      <a16:colId xmlns:a16="http://schemas.microsoft.com/office/drawing/2014/main" val="2383918181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1004175497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3884467661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678170171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2963678477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1478491585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1494572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Situation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Recommendation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Analysis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Alternatives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Implementation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Risks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Conclusions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38241657"/>
                  </a:ext>
                </a:extLst>
              </a:tr>
            </a:tbl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69A70162-F80E-438A-B3EA-BE7338708DBD}"/>
              </a:ext>
            </a:extLst>
          </p:cNvPr>
          <p:cNvGrpSpPr/>
          <p:nvPr/>
        </p:nvGrpSpPr>
        <p:grpSpPr>
          <a:xfrm>
            <a:off x="10573977" y="5809513"/>
            <a:ext cx="1559645" cy="548321"/>
            <a:chOff x="2938631" y="3231776"/>
            <a:chExt cx="1559645" cy="548321"/>
          </a:xfrm>
        </p:grpSpPr>
        <p:sp>
          <p:nvSpPr>
            <p:cNvPr id="8" name="Isosceles Triangle 7">
              <a:extLst>
                <a:ext uri="{FF2B5EF4-FFF2-40B4-BE49-F238E27FC236}">
                  <a16:creationId xmlns:a16="http://schemas.microsoft.com/office/drawing/2014/main" id="{E32274FB-4B97-4D35-B684-BEB01C5A453F}"/>
                </a:ext>
              </a:extLst>
            </p:cNvPr>
            <p:cNvSpPr/>
            <p:nvPr/>
          </p:nvSpPr>
          <p:spPr>
            <a:xfrm>
              <a:off x="2938631" y="3231776"/>
              <a:ext cx="247426" cy="398033"/>
            </a:xfrm>
            <a:prstGeom prst="triangle">
              <a:avLst/>
            </a:prstGeom>
            <a:solidFill>
              <a:schemeClr val="accent4">
                <a:alpha val="60000"/>
              </a:schemeClr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Isosceles Triangle 8">
              <a:extLst>
                <a:ext uri="{FF2B5EF4-FFF2-40B4-BE49-F238E27FC236}">
                  <a16:creationId xmlns:a16="http://schemas.microsoft.com/office/drawing/2014/main" id="{20342C9F-A8C0-4DD7-8745-AAEFC8FF5430}"/>
                </a:ext>
              </a:extLst>
            </p:cNvPr>
            <p:cNvSpPr/>
            <p:nvPr/>
          </p:nvSpPr>
          <p:spPr>
            <a:xfrm>
              <a:off x="3033657" y="3243430"/>
              <a:ext cx="247426" cy="398033"/>
            </a:xfrm>
            <a:prstGeom prst="triangle">
              <a:avLst/>
            </a:prstGeom>
            <a:solidFill>
              <a:schemeClr val="accent1">
                <a:alpha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F617043-C1CE-4EFC-8491-7E3D2AA4384F}"/>
                </a:ext>
              </a:extLst>
            </p:cNvPr>
            <p:cNvSpPr txBox="1"/>
            <p:nvPr/>
          </p:nvSpPr>
          <p:spPr>
            <a:xfrm>
              <a:off x="3186057" y="3256877"/>
              <a:ext cx="131221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Meliora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6870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6F0E6-9739-4CA7-9FA3-731193388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Market Movement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FC8C9C-A8C6-40EC-863C-99E0C90739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80328" y="1825625"/>
            <a:ext cx="7373471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Year on Year Growth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New Investments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Interest in Healthy Food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751E83-C0D5-44BC-B18D-4ABE9BD2E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A291F-03BC-47BC-9106-A8DA99160FA0}" type="slidenum">
              <a:rPr lang="en-US" smtClean="0"/>
              <a:t>5</a:t>
            </a:fld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768363BA-F57E-40B3-B8D3-2ABCED9AF9C1}"/>
              </a:ext>
            </a:extLst>
          </p:cNvPr>
          <p:cNvGraphicFramePr>
            <a:graphicFrameLocks noGrp="1"/>
          </p:cNvGraphicFramePr>
          <p:nvPr/>
        </p:nvGraphicFramePr>
        <p:xfrm>
          <a:off x="216647" y="6359319"/>
          <a:ext cx="10769598" cy="37084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1538514">
                  <a:extLst>
                    <a:ext uri="{9D8B030D-6E8A-4147-A177-3AD203B41FA5}">
                      <a16:colId xmlns:a16="http://schemas.microsoft.com/office/drawing/2014/main" val="2383918181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1004175497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3884467661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678170171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2963678477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1478491585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1494572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Situation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Recommendation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Analysis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Alternatives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Implementation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Risks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Conclusions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38241657"/>
                  </a:ext>
                </a:extLst>
              </a:tr>
            </a:tbl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69A70162-F80E-438A-B3EA-BE7338708DBD}"/>
              </a:ext>
            </a:extLst>
          </p:cNvPr>
          <p:cNvGrpSpPr/>
          <p:nvPr/>
        </p:nvGrpSpPr>
        <p:grpSpPr>
          <a:xfrm>
            <a:off x="10573977" y="5809513"/>
            <a:ext cx="1559645" cy="548321"/>
            <a:chOff x="2938631" y="3231776"/>
            <a:chExt cx="1559645" cy="548321"/>
          </a:xfrm>
        </p:grpSpPr>
        <p:sp>
          <p:nvSpPr>
            <p:cNvPr id="8" name="Isosceles Triangle 7">
              <a:extLst>
                <a:ext uri="{FF2B5EF4-FFF2-40B4-BE49-F238E27FC236}">
                  <a16:creationId xmlns:a16="http://schemas.microsoft.com/office/drawing/2014/main" id="{E32274FB-4B97-4D35-B684-BEB01C5A453F}"/>
                </a:ext>
              </a:extLst>
            </p:cNvPr>
            <p:cNvSpPr/>
            <p:nvPr/>
          </p:nvSpPr>
          <p:spPr>
            <a:xfrm>
              <a:off x="2938631" y="3231776"/>
              <a:ext cx="247426" cy="398033"/>
            </a:xfrm>
            <a:prstGeom prst="triangle">
              <a:avLst/>
            </a:prstGeom>
            <a:solidFill>
              <a:schemeClr val="accent4">
                <a:alpha val="60000"/>
              </a:schemeClr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Isosceles Triangle 8">
              <a:extLst>
                <a:ext uri="{FF2B5EF4-FFF2-40B4-BE49-F238E27FC236}">
                  <a16:creationId xmlns:a16="http://schemas.microsoft.com/office/drawing/2014/main" id="{20342C9F-A8C0-4DD7-8745-AAEFC8FF5430}"/>
                </a:ext>
              </a:extLst>
            </p:cNvPr>
            <p:cNvSpPr/>
            <p:nvPr/>
          </p:nvSpPr>
          <p:spPr>
            <a:xfrm>
              <a:off x="3033657" y="3243430"/>
              <a:ext cx="247426" cy="398033"/>
            </a:xfrm>
            <a:prstGeom prst="triangle">
              <a:avLst/>
            </a:prstGeom>
            <a:solidFill>
              <a:schemeClr val="accent1">
                <a:alpha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F617043-C1CE-4EFC-8491-7E3D2AA4384F}"/>
                </a:ext>
              </a:extLst>
            </p:cNvPr>
            <p:cNvSpPr txBox="1"/>
            <p:nvPr/>
          </p:nvSpPr>
          <p:spPr>
            <a:xfrm>
              <a:off x="3186057" y="3256877"/>
              <a:ext cx="131221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Meliora</a:t>
              </a:r>
            </a:p>
          </p:txBody>
        </p:sp>
      </p:grpSp>
      <p:sp>
        <p:nvSpPr>
          <p:cNvPr id="6" name="Arrow: Right 5">
            <a:extLst>
              <a:ext uri="{FF2B5EF4-FFF2-40B4-BE49-F238E27FC236}">
                <a16:creationId xmlns:a16="http://schemas.microsoft.com/office/drawing/2014/main" id="{C9F71B0D-3907-4447-9722-D54E7C49E765}"/>
              </a:ext>
            </a:extLst>
          </p:cNvPr>
          <p:cNvSpPr/>
          <p:nvPr/>
        </p:nvSpPr>
        <p:spPr>
          <a:xfrm rot="16200000">
            <a:off x="2776922" y="1548493"/>
            <a:ext cx="847165" cy="91804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056EDD-8CBE-4045-80D2-1B59921C7838}"/>
              </a:ext>
            </a:extLst>
          </p:cNvPr>
          <p:cNvSpPr txBox="1"/>
          <p:nvPr/>
        </p:nvSpPr>
        <p:spPr>
          <a:xfrm>
            <a:off x="2965023" y="2537029"/>
            <a:ext cx="6051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/>
              <a:t>$</a:t>
            </a:r>
          </a:p>
        </p:txBody>
      </p:sp>
      <p:sp>
        <p:nvSpPr>
          <p:cNvPr id="12" name="Heart 11">
            <a:extLst>
              <a:ext uri="{FF2B5EF4-FFF2-40B4-BE49-F238E27FC236}">
                <a16:creationId xmlns:a16="http://schemas.microsoft.com/office/drawing/2014/main" id="{E680A10A-0E44-473A-9CD4-073A7A873668}"/>
              </a:ext>
            </a:extLst>
          </p:cNvPr>
          <p:cNvSpPr/>
          <p:nvPr/>
        </p:nvSpPr>
        <p:spPr>
          <a:xfrm>
            <a:off x="2755036" y="3669027"/>
            <a:ext cx="918041" cy="847166"/>
          </a:xfrm>
          <a:prstGeom prst="hea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37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6F0E6-9739-4CA7-9FA3-731193388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Momentum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FC8C9C-A8C6-40EC-863C-99E0C90739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	Strategic Partnerships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dirty="0"/>
              <a:t>		Energy Efficiency / Operational Efficiency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dirty="0"/>
              <a:t>				Technology Licensing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751E83-C0D5-44BC-B18D-4ABE9BD2E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A291F-03BC-47BC-9106-A8DA99160FA0}" type="slidenum">
              <a:rPr lang="en-US" smtClean="0"/>
              <a:t>6</a:t>
            </a:fld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768363BA-F57E-40B3-B8D3-2ABCED9AF9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5773257"/>
              </p:ext>
            </p:extLst>
          </p:nvPr>
        </p:nvGraphicFramePr>
        <p:xfrm>
          <a:off x="216647" y="6359319"/>
          <a:ext cx="10769598" cy="37084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1538514">
                  <a:extLst>
                    <a:ext uri="{9D8B030D-6E8A-4147-A177-3AD203B41FA5}">
                      <a16:colId xmlns:a16="http://schemas.microsoft.com/office/drawing/2014/main" val="2383918181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1004175497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3884467661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678170171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2963678477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1478491585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1494572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Situation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Recommendation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Analysis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Alternatives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Implementation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Risks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Conclusions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38241657"/>
                  </a:ext>
                </a:extLst>
              </a:tr>
            </a:tbl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69A70162-F80E-438A-B3EA-BE7338708DBD}"/>
              </a:ext>
            </a:extLst>
          </p:cNvPr>
          <p:cNvGrpSpPr/>
          <p:nvPr/>
        </p:nvGrpSpPr>
        <p:grpSpPr>
          <a:xfrm>
            <a:off x="10573977" y="5809513"/>
            <a:ext cx="1559645" cy="548321"/>
            <a:chOff x="2938631" y="3231776"/>
            <a:chExt cx="1559645" cy="548321"/>
          </a:xfrm>
        </p:grpSpPr>
        <p:sp>
          <p:nvSpPr>
            <p:cNvPr id="8" name="Isosceles Triangle 7">
              <a:extLst>
                <a:ext uri="{FF2B5EF4-FFF2-40B4-BE49-F238E27FC236}">
                  <a16:creationId xmlns:a16="http://schemas.microsoft.com/office/drawing/2014/main" id="{E32274FB-4B97-4D35-B684-BEB01C5A453F}"/>
                </a:ext>
              </a:extLst>
            </p:cNvPr>
            <p:cNvSpPr/>
            <p:nvPr/>
          </p:nvSpPr>
          <p:spPr>
            <a:xfrm>
              <a:off x="2938631" y="3231776"/>
              <a:ext cx="247426" cy="398033"/>
            </a:xfrm>
            <a:prstGeom prst="triangle">
              <a:avLst/>
            </a:prstGeom>
            <a:solidFill>
              <a:schemeClr val="accent4">
                <a:alpha val="60000"/>
              </a:schemeClr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Isosceles Triangle 8">
              <a:extLst>
                <a:ext uri="{FF2B5EF4-FFF2-40B4-BE49-F238E27FC236}">
                  <a16:creationId xmlns:a16="http://schemas.microsoft.com/office/drawing/2014/main" id="{20342C9F-A8C0-4DD7-8745-AAEFC8FF5430}"/>
                </a:ext>
              </a:extLst>
            </p:cNvPr>
            <p:cNvSpPr/>
            <p:nvPr/>
          </p:nvSpPr>
          <p:spPr>
            <a:xfrm>
              <a:off x="3033657" y="3243430"/>
              <a:ext cx="247426" cy="398033"/>
            </a:xfrm>
            <a:prstGeom prst="triangle">
              <a:avLst/>
            </a:prstGeom>
            <a:solidFill>
              <a:schemeClr val="accent1">
                <a:alpha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F617043-C1CE-4EFC-8491-7E3D2AA4384F}"/>
                </a:ext>
              </a:extLst>
            </p:cNvPr>
            <p:cNvSpPr txBox="1"/>
            <p:nvPr/>
          </p:nvSpPr>
          <p:spPr>
            <a:xfrm>
              <a:off x="3186057" y="3256877"/>
              <a:ext cx="131221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Meliora</a:t>
              </a:r>
            </a:p>
          </p:txBody>
        </p:sp>
      </p:grpSp>
      <p:sp>
        <p:nvSpPr>
          <p:cNvPr id="6" name="Sun 5">
            <a:extLst>
              <a:ext uri="{FF2B5EF4-FFF2-40B4-BE49-F238E27FC236}">
                <a16:creationId xmlns:a16="http://schemas.microsoft.com/office/drawing/2014/main" id="{42C6B642-F74B-4176-B35B-86021D87E9D5}"/>
              </a:ext>
            </a:extLst>
          </p:cNvPr>
          <p:cNvSpPr/>
          <p:nvPr/>
        </p:nvSpPr>
        <p:spPr>
          <a:xfrm>
            <a:off x="6096000" y="1783388"/>
            <a:ext cx="833718" cy="608293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lus Sign 10">
            <a:extLst>
              <a:ext uri="{FF2B5EF4-FFF2-40B4-BE49-F238E27FC236}">
                <a16:creationId xmlns:a16="http://schemas.microsoft.com/office/drawing/2014/main" id="{C4BD14DF-5C0F-4331-BFD2-FF4FC8ABFA25}"/>
              </a:ext>
            </a:extLst>
          </p:cNvPr>
          <p:cNvSpPr/>
          <p:nvPr/>
        </p:nvSpPr>
        <p:spPr>
          <a:xfrm>
            <a:off x="10442697" y="2916687"/>
            <a:ext cx="947463" cy="785308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ightning Bolt 11">
            <a:extLst>
              <a:ext uri="{FF2B5EF4-FFF2-40B4-BE49-F238E27FC236}">
                <a16:creationId xmlns:a16="http://schemas.microsoft.com/office/drawing/2014/main" id="{9209DF68-4929-43D1-B893-70827FB4767A}"/>
              </a:ext>
            </a:extLst>
          </p:cNvPr>
          <p:cNvSpPr/>
          <p:nvPr/>
        </p:nvSpPr>
        <p:spPr>
          <a:xfrm>
            <a:off x="8610600" y="4238513"/>
            <a:ext cx="1086522" cy="785308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1602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6F0E6-9739-4CA7-9FA3-731193388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err="1"/>
              <a:t>AeroFarm</a:t>
            </a:r>
            <a:r>
              <a:rPr lang="en-US" sz="5400" dirty="0"/>
              <a:t> Key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FC8C9C-A8C6-40EC-863C-99E0C90739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Improving Consumer Interest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Developing High Calorie Food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Increased Sustainability / Scalability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Minimized Capital Requirements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LED Challenge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Beyond National Boundaries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751E83-C0D5-44BC-B18D-4ABE9BD2E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A291F-03BC-47BC-9106-A8DA99160FA0}" type="slidenum">
              <a:rPr lang="en-US" smtClean="0"/>
              <a:t>7</a:t>
            </a:fld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768363BA-F57E-40B3-B8D3-2ABCED9AF9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5715668"/>
              </p:ext>
            </p:extLst>
          </p:nvPr>
        </p:nvGraphicFramePr>
        <p:xfrm>
          <a:off x="216647" y="6359319"/>
          <a:ext cx="10769598" cy="37084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1538514">
                  <a:extLst>
                    <a:ext uri="{9D8B030D-6E8A-4147-A177-3AD203B41FA5}">
                      <a16:colId xmlns:a16="http://schemas.microsoft.com/office/drawing/2014/main" val="2383918181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1004175497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3884467661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678170171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2963678477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1478491585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1494572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Situation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Recommendation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Analysis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Alternatives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Implementation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Risks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Conclusions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38241657"/>
                  </a:ext>
                </a:extLst>
              </a:tr>
            </a:tbl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69A70162-F80E-438A-B3EA-BE7338708DBD}"/>
              </a:ext>
            </a:extLst>
          </p:cNvPr>
          <p:cNvGrpSpPr/>
          <p:nvPr/>
        </p:nvGrpSpPr>
        <p:grpSpPr>
          <a:xfrm>
            <a:off x="10573977" y="5809513"/>
            <a:ext cx="1559645" cy="548321"/>
            <a:chOff x="2938631" y="3231776"/>
            <a:chExt cx="1559645" cy="548321"/>
          </a:xfrm>
        </p:grpSpPr>
        <p:sp>
          <p:nvSpPr>
            <p:cNvPr id="8" name="Isosceles Triangle 7">
              <a:extLst>
                <a:ext uri="{FF2B5EF4-FFF2-40B4-BE49-F238E27FC236}">
                  <a16:creationId xmlns:a16="http://schemas.microsoft.com/office/drawing/2014/main" id="{E32274FB-4B97-4D35-B684-BEB01C5A453F}"/>
                </a:ext>
              </a:extLst>
            </p:cNvPr>
            <p:cNvSpPr/>
            <p:nvPr/>
          </p:nvSpPr>
          <p:spPr>
            <a:xfrm>
              <a:off x="2938631" y="3231776"/>
              <a:ext cx="247426" cy="398033"/>
            </a:xfrm>
            <a:prstGeom prst="triangle">
              <a:avLst/>
            </a:prstGeom>
            <a:solidFill>
              <a:schemeClr val="accent4">
                <a:alpha val="60000"/>
              </a:schemeClr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Isosceles Triangle 8">
              <a:extLst>
                <a:ext uri="{FF2B5EF4-FFF2-40B4-BE49-F238E27FC236}">
                  <a16:creationId xmlns:a16="http://schemas.microsoft.com/office/drawing/2014/main" id="{20342C9F-A8C0-4DD7-8745-AAEFC8FF5430}"/>
                </a:ext>
              </a:extLst>
            </p:cNvPr>
            <p:cNvSpPr/>
            <p:nvPr/>
          </p:nvSpPr>
          <p:spPr>
            <a:xfrm>
              <a:off x="3033657" y="3243430"/>
              <a:ext cx="247426" cy="398033"/>
            </a:xfrm>
            <a:prstGeom prst="triangle">
              <a:avLst/>
            </a:prstGeom>
            <a:solidFill>
              <a:schemeClr val="accent1">
                <a:alpha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F617043-C1CE-4EFC-8491-7E3D2AA4384F}"/>
                </a:ext>
              </a:extLst>
            </p:cNvPr>
            <p:cNvSpPr txBox="1"/>
            <p:nvPr/>
          </p:nvSpPr>
          <p:spPr>
            <a:xfrm>
              <a:off x="3186057" y="3256877"/>
              <a:ext cx="131221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Meliora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92219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6F0E6-9739-4CA7-9FA3-731193388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err="1"/>
              <a:t>AeroFarms</a:t>
            </a:r>
            <a:r>
              <a:rPr lang="en-US" sz="5400" dirty="0"/>
              <a:t> Potential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FC8C9C-A8C6-40EC-863C-99E0C90739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10391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Current Global Market Share – </a:t>
            </a:r>
            <a:r>
              <a:rPr lang="en-US" sz="3600" dirty="0"/>
              <a:t>17%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Current North America Market Share – </a:t>
            </a:r>
            <a:r>
              <a:rPr lang="en-US" sz="3600" dirty="0"/>
              <a:t>33%,2015 </a:t>
            </a:r>
            <a:r>
              <a:rPr lang="en-US" dirty="0"/>
              <a:t>growing to </a:t>
            </a:r>
            <a:r>
              <a:rPr lang="en-US" sz="3600" dirty="0"/>
              <a:t>57%,2020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751E83-C0D5-44BC-B18D-4ABE9BD2E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A291F-03BC-47BC-9106-A8DA99160FA0}" type="slidenum">
              <a:rPr lang="en-US" smtClean="0"/>
              <a:t>8</a:t>
            </a:fld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768363BA-F57E-40B3-B8D3-2ABCED9AF9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6818911"/>
              </p:ext>
            </p:extLst>
          </p:nvPr>
        </p:nvGraphicFramePr>
        <p:xfrm>
          <a:off x="216647" y="6359319"/>
          <a:ext cx="10769598" cy="37084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1538514">
                  <a:extLst>
                    <a:ext uri="{9D8B030D-6E8A-4147-A177-3AD203B41FA5}">
                      <a16:colId xmlns:a16="http://schemas.microsoft.com/office/drawing/2014/main" val="2383918181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1004175497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3884467661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678170171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2963678477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1478491585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1494572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Situation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Recommendation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Analysis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Alternatives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Implementation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Risks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Conclusions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38241657"/>
                  </a:ext>
                </a:extLst>
              </a:tr>
            </a:tbl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69A70162-F80E-438A-B3EA-BE7338708DBD}"/>
              </a:ext>
            </a:extLst>
          </p:cNvPr>
          <p:cNvGrpSpPr/>
          <p:nvPr/>
        </p:nvGrpSpPr>
        <p:grpSpPr>
          <a:xfrm>
            <a:off x="10573977" y="5809513"/>
            <a:ext cx="1559645" cy="548321"/>
            <a:chOff x="2938631" y="3231776"/>
            <a:chExt cx="1559645" cy="548321"/>
          </a:xfrm>
        </p:grpSpPr>
        <p:sp>
          <p:nvSpPr>
            <p:cNvPr id="8" name="Isosceles Triangle 7">
              <a:extLst>
                <a:ext uri="{FF2B5EF4-FFF2-40B4-BE49-F238E27FC236}">
                  <a16:creationId xmlns:a16="http://schemas.microsoft.com/office/drawing/2014/main" id="{E32274FB-4B97-4D35-B684-BEB01C5A453F}"/>
                </a:ext>
              </a:extLst>
            </p:cNvPr>
            <p:cNvSpPr/>
            <p:nvPr/>
          </p:nvSpPr>
          <p:spPr>
            <a:xfrm>
              <a:off x="2938631" y="3231776"/>
              <a:ext cx="247426" cy="398033"/>
            </a:xfrm>
            <a:prstGeom prst="triangle">
              <a:avLst/>
            </a:prstGeom>
            <a:solidFill>
              <a:schemeClr val="accent4">
                <a:alpha val="60000"/>
              </a:schemeClr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Isosceles Triangle 8">
              <a:extLst>
                <a:ext uri="{FF2B5EF4-FFF2-40B4-BE49-F238E27FC236}">
                  <a16:creationId xmlns:a16="http://schemas.microsoft.com/office/drawing/2014/main" id="{20342C9F-A8C0-4DD7-8745-AAEFC8FF5430}"/>
                </a:ext>
              </a:extLst>
            </p:cNvPr>
            <p:cNvSpPr/>
            <p:nvPr/>
          </p:nvSpPr>
          <p:spPr>
            <a:xfrm>
              <a:off x="3033657" y="3243430"/>
              <a:ext cx="247426" cy="398033"/>
            </a:xfrm>
            <a:prstGeom prst="triangle">
              <a:avLst/>
            </a:prstGeom>
            <a:solidFill>
              <a:schemeClr val="accent1">
                <a:alpha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F617043-C1CE-4EFC-8491-7E3D2AA4384F}"/>
                </a:ext>
              </a:extLst>
            </p:cNvPr>
            <p:cNvSpPr txBox="1"/>
            <p:nvPr/>
          </p:nvSpPr>
          <p:spPr>
            <a:xfrm>
              <a:off x="3186057" y="3256877"/>
              <a:ext cx="131221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Meliora</a:t>
              </a: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EC1914F3-3033-4C0A-916D-A7F86F7266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8117" y="1690688"/>
            <a:ext cx="6564620" cy="3945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7550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6F0E6-9739-4CA7-9FA3-731193388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err="1"/>
              <a:t>AeroFarms</a:t>
            </a:r>
            <a:r>
              <a:rPr lang="en-US" sz="5400" dirty="0"/>
              <a:t> Segment Potential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751E83-C0D5-44BC-B18D-4ABE9BD2E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A291F-03BC-47BC-9106-A8DA99160FA0}" type="slidenum">
              <a:rPr lang="en-US" smtClean="0"/>
              <a:t>9</a:t>
            </a:fld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768363BA-F57E-40B3-B8D3-2ABCED9AF9C1}"/>
              </a:ext>
            </a:extLst>
          </p:cNvPr>
          <p:cNvGraphicFramePr>
            <a:graphicFrameLocks noGrp="1"/>
          </p:cNvGraphicFramePr>
          <p:nvPr/>
        </p:nvGraphicFramePr>
        <p:xfrm>
          <a:off x="216647" y="6359319"/>
          <a:ext cx="10769598" cy="37084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1538514">
                  <a:extLst>
                    <a:ext uri="{9D8B030D-6E8A-4147-A177-3AD203B41FA5}">
                      <a16:colId xmlns:a16="http://schemas.microsoft.com/office/drawing/2014/main" val="2383918181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1004175497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3884467661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678170171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2963678477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1478491585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1494572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Situation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Recommendation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Analysis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Alternatives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Implementation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Risks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Conclusions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38241657"/>
                  </a:ext>
                </a:extLst>
              </a:tr>
            </a:tbl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69A70162-F80E-438A-B3EA-BE7338708DBD}"/>
              </a:ext>
            </a:extLst>
          </p:cNvPr>
          <p:cNvGrpSpPr/>
          <p:nvPr/>
        </p:nvGrpSpPr>
        <p:grpSpPr>
          <a:xfrm>
            <a:off x="10573977" y="5809513"/>
            <a:ext cx="1559645" cy="548321"/>
            <a:chOff x="2938631" y="3231776"/>
            <a:chExt cx="1559645" cy="548321"/>
          </a:xfrm>
        </p:grpSpPr>
        <p:sp>
          <p:nvSpPr>
            <p:cNvPr id="8" name="Isosceles Triangle 7">
              <a:extLst>
                <a:ext uri="{FF2B5EF4-FFF2-40B4-BE49-F238E27FC236}">
                  <a16:creationId xmlns:a16="http://schemas.microsoft.com/office/drawing/2014/main" id="{E32274FB-4B97-4D35-B684-BEB01C5A453F}"/>
                </a:ext>
              </a:extLst>
            </p:cNvPr>
            <p:cNvSpPr/>
            <p:nvPr/>
          </p:nvSpPr>
          <p:spPr>
            <a:xfrm>
              <a:off x="2938631" y="3231776"/>
              <a:ext cx="247426" cy="398033"/>
            </a:xfrm>
            <a:prstGeom prst="triangle">
              <a:avLst/>
            </a:prstGeom>
            <a:solidFill>
              <a:schemeClr val="accent4">
                <a:alpha val="60000"/>
              </a:schemeClr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Isosceles Triangle 8">
              <a:extLst>
                <a:ext uri="{FF2B5EF4-FFF2-40B4-BE49-F238E27FC236}">
                  <a16:creationId xmlns:a16="http://schemas.microsoft.com/office/drawing/2014/main" id="{20342C9F-A8C0-4DD7-8745-AAEFC8FF5430}"/>
                </a:ext>
              </a:extLst>
            </p:cNvPr>
            <p:cNvSpPr/>
            <p:nvPr/>
          </p:nvSpPr>
          <p:spPr>
            <a:xfrm>
              <a:off x="3033657" y="3243430"/>
              <a:ext cx="247426" cy="398033"/>
            </a:xfrm>
            <a:prstGeom prst="triangle">
              <a:avLst/>
            </a:prstGeom>
            <a:solidFill>
              <a:schemeClr val="accent1">
                <a:alpha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F617043-C1CE-4EFC-8491-7E3D2AA4384F}"/>
                </a:ext>
              </a:extLst>
            </p:cNvPr>
            <p:cNvSpPr txBox="1"/>
            <p:nvPr/>
          </p:nvSpPr>
          <p:spPr>
            <a:xfrm>
              <a:off x="3186057" y="3256877"/>
              <a:ext cx="131221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Meliora</a:t>
              </a:r>
            </a:p>
          </p:txBody>
        </p:sp>
      </p:grpSp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6A179F7F-F749-43B2-B29E-94DAAA847D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077431"/>
              </p:ext>
            </p:extLst>
          </p:nvPr>
        </p:nvGraphicFramePr>
        <p:xfrm>
          <a:off x="2666999" y="1742437"/>
          <a:ext cx="6433458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796337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DE08E7CD-8933-4FEF-93FB-ACF54B9F5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Choosing a Path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23FF0925-11E1-4D47-A580-EC8CBC54C3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594412" cy="4351338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Option 1</a:t>
            </a:r>
          </a:p>
          <a:p>
            <a:pPr lvl="1"/>
            <a:r>
              <a:rPr lang="en-US" sz="2000" dirty="0"/>
              <a:t>Scalability, Energy Efficiency, Beyond Boundaries</a:t>
            </a:r>
          </a:p>
          <a:p>
            <a:pPr lvl="1"/>
            <a:endParaRPr lang="en-US" sz="2000" dirty="0"/>
          </a:p>
          <a:p>
            <a:r>
              <a:rPr lang="en-US" sz="2400" dirty="0"/>
              <a:t>Option 2</a:t>
            </a:r>
          </a:p>
          <a:p>
            <a:pPr lvl="1"/>
            <a:r>
              <a:rPr lang="en-US" sz="2000" dirty="0"/>
              <a:t>Customer Awareness, High Calorie Food, Minimize Capital Requirements</a:t>
            </a:r>
          </a:p>
          <a:p>
            <a:pPr lvl="1"/>
            <a:endParaRPr lang="en-US" sz="2000" dirty="0"/>
          </a:p>
          <a:p>
            <a:r>
              <a:rPr lang="en-US" sz="2400" dirty="0"/>
              <a:t>Option 3</a:t>
            </a:r>
          </a:p>
          <a:p>
            <a:pPr lvl="1"/>
            <a:r>
              <a:rPr lang="en-US" sz="2000" dirty="0"/>
              <a:t>Customer Awareness, Minimize Capital Requirements, Energy Efficiency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751E83-C0D5-44BC-B18D-4ABE9BD2E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A291F-03BC-47BC-9106-A8DA99160FA0}" type="slidenum">
              <a:rPr lang="en-US" smtClean="0"/>
              <a:pPr/>
              <a:t>10</a:t>
            </a:fld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768363BA-F57E-40B3-B8D3-2ABCED9AF9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4372390"/>
              </p:ext>
            </p:extLst>
          </p:nvPr>
        </p:nvGraphicFramePr>
        <p:xfrm>
          <a:off x="216647" y="6359319"/>
          <a:ext cx="10769598" cy="37084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1538514">
                  <a:extLst>
                    <a:ext uri="{9D8B030D-6E8A-4147-A177-3AD203B41FA5}">
                      <a16:colId xmlns:a16="http://schemas.microsoft.com/office/drawing/2014/main" val="2383918181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1004175497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3884467661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678170171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2963678477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1478491585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1494572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Situation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Recommendation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Analysis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Alternatives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Implementation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Risks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Conclusions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38241657"/>
                  </a:ext>
                </a:extLst>
              </a:tr>
            </a:tbl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69A70162-F80E-438A-B3EA-BE7338708DBD}"/>
              </a:ext>
            </a:extLst>
          </p:cNvPr>
          <p:cNvGrpSpPr/>
          <p:nvPr/>
        </p:nvGrpSpPr>
        <p:grpSpPr>
          <a:xfrm>
            <a:off x="10573977" y="5809513"/>
            <a:ext cx="1559645" cy="548321"/>
            <a:chOff x="2938631" y="3231776"/>
            <a:chExt cx="1559645" cy="548321"/>
          </a:xfrm>
        </p:grpSpPr>
        <p:sp>
          <p:nvSpPr>
            <p:cNvPr id="8" name="Isosceles Triangle 7">
              <a:extLst>
                <a:ext uri="{FF2B5EF4-FFF2-40B4-BE49-F238E27FC236}">
                  <a16:creationId xmlns:a16="http://schemas.microsoft.com/office/drawing/2014/main" id="{E32274FB-4B97-4D35-B684-BEB01C5A453F}"/>
                </a:ext>
              </a:extLst>
            </p:cNvPr>
            <p:cNvSpPr/>
            <p:nvPr/>
          </p:nvSpPr>
          <p:spPr>
            <a:xfrm>
              <a:off x="2938631" y="3231776"/>
              <a:ext cx="247426" cy="398033"/>
            </a:xfrm>
            <a:prstGeom prst="triangle">
              <a:avLst/>
            </a:prstGeom>
            <a:solidFill>
              <a:schemeClr val="accent4">
                <a:alpha val="60000"/>
              </a:schemeClr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Isosceles Triangle 8">
              <a:extLst>
                <a:ext uri="{FF2B5EF4-FFF2-40B4-BE49-F238E27FC236}">
                  <a16:creationId xmlns:a16="http://schemas.microsoft.com/office/drawing/2014/main" id="{20342C9F-A8C0-4DD7-8745-AAEFC8FF5430}"/>
                </a:ext>
              </a:extLst>
            </p:cNvPr>
            <p:cNvSpPr/>
            <p:nvPr/>
          </p:nvSpPr>
          <p:spPr>
            <a:xfrm>
              <a:off x="3033657" y="3243430"/>
              <a:ext cx="247426" cy="398033"/>
            </a:xfrm>
            <a:prstGeom prst="triangle">
              <a:avLst/>
            </a:prstGeom>
            <a:solidFill>
              <a:schemeClr val="accent1">
                <a:alpha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F617043-C1CE-4EFC-8491-7E3D2AA4384F}"/>
                </a:ext>
              </a:extLst>
            </p:cNvPr>
            <p:cNvSpPr txBox="1"/>
            <p:nvPr/>
          </p:nvSpPr>
          <p:spPr>
            <a:xfrm>
              <a:off x="3186057" y="3256877"/>
              <a:ext cx="131221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Meliora</a:t>
              </a:r>
            </a:p>
          </p:txBody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257F3485-07B9-425C-BD65-6511030506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6435" y="1839492"/>
            <a:ext cx="6728330" cy="3199486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9471827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6F0E6-9739-4CA7-9FA3-731193388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Timeline</a:t>
            </a:r>
          </a:p>
        </p:txBody>
      </p:sp>
      <p:graphicFrame>
        <p:nvGraphicFramePr>
          <p:cNvPr id="6" name="Table 10">
            <a:extLst>
              <a:ext uri="{FF2B5EF4-FFF2-40B4-BE49-F238E27FC236}">
                <a16:creationId xmlns:a16="http://schemas.microsoft.com/office/drawing/2014/main" id="{9BA76BD6-2248-40A6-B4B2-CCA253424A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0048083"/>
              </p:ext>
            </p:extLst>
          </p:nvPr>
        </p:nvGraphicFramePr>
        <p:xfrm>
          <a:off x="838200" y="1825625"/>
          <a:ext cx="10515600" cy="1929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1375508227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600891366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459615913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821073104"/>
                    </a:ext>
                  </a:extLst>
                </a:gridCol>
              </a:tblGrid>
              <a:tr h="482299">
                <a:tc>
                  <a:txBody>
                    <a:bodyPr/>
                    <a:lstStyle/>
                    <a:p>
                      <a:r>
                        <a:rPr lang="en-US" dirty="0"/>
                        <a:t>Goals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Phase 1,  1 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Phase 2,  1-2 Years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Phase 3,  3-4 Years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8947162"/>
                  </a:ext>
                </a:extLst>
              </a:tr>
              <a:tr h="482299">
                <a:tc>
                  <a:txBody>
                    <a:bodyPr/>
                    <a:lstStyle/>
                    <a:p>
                      <a:r>
                        <a:rPr lang="en-US" dirty="0"/>
                        <a:t>Strategic Partnerships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Retailers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Airlines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New Markets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2959511"/>
                  </a:ext>
                </a:extLst>
              </a:tr>
              <a:tr h="482299">
                <a:tc>
                  <a:txBody>
                    <a:bodyPr/>
                    <a:lstStyle/>
                    <a:p>
                      <a:r>
                        <a:rPr lang="en-US" dirty="0"/>
                        <a:t>LED Challenge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Energy Suppliers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Transformation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100% Renewables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351646"/>
                  </a:ext>
                </a:extLst>
              </a:tr>
              <a:tr h="482299">
                <a:tc>
                  <a:txBody>
                    <a:bodyPr/>
                    <a:lstStyle/>
                    <a:p>
                      <a:r>
                        <a:rPr lang="en-US" dirty="0"/>
                        <a:t>Beyond Boundaries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Licensing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Licensing Continues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9606677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751E83-C0D5-44BC-B18D-4ABE9BD2E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A291F-03BC-47BC-9106-A8DA99160FA0}" type="slidenum">
              <a:rPr lang="en-US" smtClean="0"/>
              <a:t>11</a:t>
            </a:fld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768363BA-F57E-40B3-B8D3-2ABCED9AF9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5915053"/>
              </p:ext>
            </p:extLst>
          </p:nvPr>
        </p:nvGraphicFramePr>
        <p:xfrm>
          <a:off x="216647" y="6359319"/>
          <a:ext cx="10769598" cy="37084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1538514">
                  <a:extLst>
                    <a:ext uri="{9D8B030D-6E8A-4147-A177-3AD203B41FA5}">
                      <a16:colId xmlns:a16="http://schemas.microsoft.com/office/drawing/2014/main" val="2383918181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1004175497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3884467661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678170171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2963678477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1478491585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1494572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Situation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Recommendation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Analysis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Alternatives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Implementation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Risks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Conclusions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38241657"/>
                  </a:ext>
                </a:extLst>
              </a:tr>
            </a:tbl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69A70162-F80E-438A-B3EA-BE7338708DBD}"/>
              </a:ext>
            </a:extLst>
          </p:cNvPr>
          <p:cNvGrpSpPr/>
          <p:nvPr/>
        </p:nvGrpSpPr>
        <p:grpSpPr>
          <a:xfrm>
            <a:off x="10573977" y="5809513"/>
            <a:ext cx="1559645" cy="548321"/>
            <a:chOff x="2938631" y="3231776"/>
            <a:chExt cx="1559645" cy="548321"/>
          </a:xfrm>
        </p:grpSpPr>
        <p:sp>
          <p:nvSpPr>
            <p:cNvPr id="8" name="Isosceles Triangle 7">
              <a:extLst>
                <a:ext uri="{FF2B5EF4-FFF2-40B4-BE49-F238E27FC236}">
                  <a16:creationId xmlns:a16="http://schemas.microsoft.com/office/drawing/2014/main" id="{E32274FB-4B97-4D35-B684-BEB01C5A453F}"/>
                </a:ext>
              </a:extLst>
            </p:cNvPr>
            <p:cNvSpPr/>
            <p:nvPr/>
          </p:nvSpPr>
          <p:spPr>
            <a:xfrm>
              <a:off x="2938631" y="3231776"/>
              <a:ext cx="247426" cy="398033"/>
            </a:xfrm>
            <a:prstGeom prst="triangle">
              <a:avLst/>
            </a:prstGeom>
            <a:solidFill>
              <a:schemeClr val="accent4">
                <a:alpha val="60000"/>
              </a:schemeClr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Isosceles Triangle 8">
              <a:extLst>
                <a:ext uri="{FF2B5EF4-FFF2-40B4-BE49-F238E27FC236}">
                  <a16:creationId xmlns:a16="http://schemas.microsoft.com/office/drawing/2014/main" id="{20342C9F-A8C0-4DD7-8745-AAEFC8FF5430}"/>
                </a:ext>
              </a:extLst>
            </p:cNvPr>
            <p:cNvSpPr/>
            <p:nvPr/>
          </p:nvSpPr>
          <p:spPr>
            <a:xfrm>
              <a:off x="3033657" y="3243430"/>
              <a:ext cx="247426" cy="398033"/>
            </a:xfrm>
            <a:prstGeom prst="triangle">
              <a:avLst/>
            </a:prstGeom>
            <a:solidFill>
              <a:schemeClr val="accent1">
                <a:alpha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F617043-C1CE-4EFC-8491-7E3D2AA4384F}"/>
                </a:ext>
              </a:extLst>
            </p:cNvPr>
            <p:cNvSpPr txBox="1"/>
            <p:nvPr/>
          </p:nvSpPr>
          <p:spPr>
            <a:xfrm>
              <a:off x="3186057" y="3256877"/>
              <a:ext cx="131221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Meliora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5B0C2206-CEFF-4788-AC85-7EDD644C26B9}"/>
              </a:ext>
            </a:extLst>
          </p:cNvPr>
          <p:cNvSpPr txBox="1"/>
          <p:nvPr/>
        </p:nvSpPr>
        <p:spPr>
          <a:xfrm>
            <a:off x="5020236" y="4018732"/>
            <a:ext cx="2522742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Cost Reductions</a:t>
            </a:r>
          </a:p>
          <a:p>
            <a:endParaRPr lang="en-US" sz="2800" dirty="0"/>
          </a:p>
          <a:p>
            <a:pPr marL="285750" indent="-285750">
              <a:buFontTx/>
              <a:buChar char="-"/>
            </a:pPr>
            <a:r>
              <a:rPr lang="en-US" sz="2800" dirty="0"/>
              <a:t>Real Estate</a:t>
            </a:r>
          </a:p>
          <a:p>
            <a:pPr marL="285750" indent="-285750">
              <a:buFontTx/>
              <a:buChar char="-"/>
            </a:pPr>
            <a:r>
              <a:rPr lang="en-US" sz="2800" dirty="0"/>
              <a:t>Energy</a:t>
            </a:r>
          </a:p>
        </p:txBody>
      </p:sp>
    </p:spTree>
    <p:extLst>
      <p:ext uri="{BB962C8B-B14F-4D97-AF65-F5344CB8AC3E}">
        <p14:creationId xmlns:p14="http://schemas.microsoft.com/office/powerpoint/2010/main" val="9228405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6F0E6-9739-4CA7-9FA3-731193388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Contingency Planning</a:t>
            </a:r>
          </a:p>
        </p:txBody>
      </p:sp>
      <p:graphicFrame>
        <p:nvGraphicFramePr>
          <p:cNvPr id="6" name="Table 10">
            <a:extLst>
              <a:ext uri="{FF2B5EF4-FFF2-40B4-BE49-F238E27FC236}">
                <a16:creationId xmlns:a16="http://schemas.microsoft.com/office/drawing/2014/main" id="{202945F0-9F2E-415B-B9A7-D736A61E72F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0495136"/>
              </p:ext>
            </p:extLst>
          </p:nvPr>
        </p:nvGraphicFramePr>
        <p:xfrm>
          <a:off x="838200" y="1825625"/>
          <a:ext cx="10515600" cy="31497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278954032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4194560139"/>
                    </a:ext>
                  </a:extLst>
                </a:gridCol>
              </a:tblGrid>
              <a:tr h="666477">
                <a:tc>
                  <a:txBody>
                    <a:bodyPr/>
                    <a:lstStyle/>
                    <a:p>
                      <a:r>
                        <a:rPr lang="en-US" dirty="0"/>
                        <a:t>Risks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Mitigation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1846528"/>
                  </a:ext>
                </a:extLst>
              </a:tr>
              <a:tr h="1150357">
                <a:tc>
                  <a:txBody>
                    <a:bodyPr/>
                    <a:lstStyle/>
                    <a:p>
                      <a:r>
                        <a:rPr lang="en-US" dirty="0"/>
                        <a:t>Customer Awareness of Organic Food (USA)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Social Media Marketing</a:t>
                      </a:r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University Course Integration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4206630"/>
                  </a:ext>
                </a:extLst>
              </a:tr>
              <a:tr h="666477">
                <a:tc>
                  <a:txBody>
                    <a:bodyPr/>
                    <a:lstStyle/>
                    <a:p>
                      <a:r>
                        <a:rPr lang="en-US" dirty="0"/>
                        <a:t>Research and Development Costs in Aeroponics*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University R&amp;D Partnerships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8804461"/>
                  </a:ext>
                </a:extLst>
              </a:tr>
              <a:tr h="666477">
                <a:tc>
                  <a:txBody>
                    <a:bodyPr/>
                    <a:lstStyle/>
                    <a:p>
                      <a:r>
                        <a:rPr lang="en-US" dirty="0"/>
                        <a:t>Patent Infringement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Licensing Contracts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0369336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751E83-C0D5-44BC-B18D-4ABE9BD2E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A291F-03BC-47BC-9106-A8DA99160FA0}" type="slidenum">
              <a:rPr lang="en-US" smtClean="0"/>
              <a:t>12</a:t>
            </a:fld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768363BA-F57E-40B3-B8D3-2ABCED9AF9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8800920"/>
              </p:ext>
            </p:extLst>
          </p:nvPr>
        </p:nvGraphicFramePr>
        <p:xfrm>
          <a:off x="216647" y="6359319"/>
          <a:ext cx="10769598" cy="37084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1538514">
                  <a:extLst>
                    <a:ext uri="{9D8B030D-6E8A-4147-A177-3AD203B41FA5}">
                      <a16:colId xmlns:a16="http://schemas.microsoft.com/office/drawing/2014/main" val="2383918181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1004175497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3884467661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678170171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2963678477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1478491585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1494572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Situation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Recommendation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Analysis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Alternatives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Implementation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Risks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Conclusions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438241657"/>
                  </a:ext>
                </a:extLst>
              </a:tr>
            </a:tbl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69A70162-F80E-438A-B3EA-BE7338708DBD}"/>
              </a:ext>
            </a:extLst>
          </p:cNvPr>
          <p:cNvGrpSpPr/>
          <p:nvPr/>
        </p:nvGrpSpPr>
        <p:grpSpPr>
          <a:xfrm>
            <a:off x="10573977" y="5809513"/>
            <a:ext cx="1559645" cy="548321"/>
            <a:chOff x="2938631" y="3231776"/>
            <a:chExt cx="1559645" cy="548321"/>
          </a:xfrm>
        </p:grpSpPr>
        <p:sp>
          <p:nvSpPr>
            <p:cNvPr id="8" name="Isosceles Triangle 7">
              <a:extLst>
                <a:ext uri="{FF2B5EF4-FFF2-40B4-BE49-F238E27FC236}">
                  <a16:creationId xmlns:a16="http://schemas.microsoft.com/office/drawing/2014/main" id="{E32274FB-4B97-4D35-B684-BEB01C5A453F}"/>
                </a:ext>
              </a:extLst>
            </p:cNvPr>
            <p:cNvSpPr/>
            <p:nvPr/>
          </p:nvSpPr>
          <p:spPr>
            <a:xfrm>
              <a:off x="2938631" y="3231776"/>
              <a:ext cx="247426" cy="398033"/>
            </a:xfrm>
            <a:prstGeom prst="triangle">
              <a:avLst/>
            </a:prstGeom>
            <a:solidFill>
              <a:schemeClr val="accent4">
                <a:alpha val="60000"/>
              </a:schemeClr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Isosceles Triangle 8">
              <a:extLst>
                <a:ext uri="{FF2B5EF4-FFF2-40B4-BE49-F238E27FC236}">
                  <a16:creationId xmlns:a16="http://schemas.microsoft.com/office/drawing/2014/main" id="{20342C9F-A8C0-4DD7-8745-AAEFC8FF5430}"/>
                </a:ext>
              </a:extLst>
            </p:cNvPr>
            <p:cNvSpPr/>
            <p:nvPr/>
          </p:nvSpPr>
          <p:spPr>
            <a:xfrm>
              <a:off x="3033657" y="3243430"/>
              <a:ext cx="247426" cy="398033"/>
            </a:xfrm>
            <a:prstGeom prst="triangle">
              <a:avLst/>
            </a:prstGeom>
            <a:solidFill>
              <a:schemeClr val="accent1">
                <a:alpha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F617043-C1CE-4EFC-8491-7E3D2AA4384F}"/>
                </a:ext>
              </a:extLst>
            </p:cNvPr>
            <p:cNvSpPr txBox="1"/>
            <p:nvPr/>
          </p:nvSpPr>
          <p:spPr>
            <a:xfrm>
              <a:off x="3186057" y="3256877"/>
              <a:ext cx="131221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Meliora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603218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6F0E6-9739-4CA7-9FA3-731193388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FC8C9C-A8C6-40EC-863C-99E0C90739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2109395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  Revenue</a:t>
            </a:r>
          </a:p>
          <a:p>
            <a:pPr>
              <a:buFontTx/>
              <a:buChar char="-"/>
            </a:pPr>
            <a:r>
              <a:rPr lang="en-US" u="sng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Costs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  Profit</a:t>
            </a:r>
          </a:p>
          <a:p>
            <a:pPr marL="0" indent="0">
              <a:buNone/>
            </a:pPr>
            <a:endParaRPr lang="en-US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International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9C6718-D78A-41DF-AC0C-E53CEAE732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60781" y="1825625"/>
            <a:ext cx="7793019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Strategic Partnerships</a:t>
            </a:r>
          </a:p>
          <a:p>
            <a:pPr marL="0" indent="0">
              <a:buNone/>
            </a:pPr>
            <a:r>
              <a:rPr lang="en-US" dirty="0"/>
              <a:t>Operations and Energy</a:t>
            </a:r>
          </a:p>
          <a:p>
            <a:pPr marL="0" indent="0">
              <a:buNone/>
            </a:pPr>
            <a:r>
              <a:rPr lang="en-US" dirty="0"/>
              <a:t>Increased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Licensing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751E83-C0D5-44BC-B18D-4ABE9BD2E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A291F-03BC-47BC-9106-A8DA99160FA0}" type="slidenum">
              <a:rPr lang="en-US" smtClean="0"/>
              <a:t>13</a:t>
            </a:fld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768363BA-F57E-40B3-B8D3-2ABCED9AF9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2422920"/>
              </p:ext>
            </p:extLst>
          </p:nvPr>
        </p:nvGraphicFramePr>
        <p:xfrm>
          <a:off x="216647" y="6359319"/>
          <a:ext cx="10769598" cy="37084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1538514">
                  <a:extLst>
                    <a:ext uri="{9D8B030D-6E8A-4147-A177-3AD203B41FA5}">
                      <a16:colId xmlns:a16="http://schemas.microsoft.com/office/drawing/2014/main" val="2383918181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1004175497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3884467661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678170171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2963678477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1478491585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1494572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Situation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Recommendation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Analysis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Alternatives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Implementation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Risks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Conclusions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38241657"/>
                  </a:ext>
                </a:extLst>
              </a:tr>
            </a:tbl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69A70162-F80E-438A-B3EA-BE7338708DBD}"/>
              </a:ext>
            </a:extLst>
          </p:cNvPr>
          <p:cNvGrpSpPr/>
          <p:nvPr/>
        </p:nvGrpSpPr>
        <p:grpSpPr>
          <a:xfrm>
            <a:off x="10573977" y="5809513"/>
            <a:ext cx="1559645" cy="548321"/>
            <a:chOff x="2938631" y="3231776"/>
            <a:chExt cx="1559645" cy="548321"/>
          </a:xfrm>
        </p:grpSpPr>
        <p:sp>
          <p:nvSpPr>
            <p:cNvPr id="8" name="Isosceles Triangle 7">
              <a:extLst>
                <a:ext uri="{FF2B5EF4-FFF2-40B4-BE49-F238E27FC236}">
                  <a16:creationId xmlns:a16="http://schemas.microsoft.com/office/drawing/2014/main" id="{E32274FB-4B97-4D35-B684-BEB01C5A453F}"/>
                </a:ext>
              </a:extLst>
            </p:cNvPr>
            <p:cNvSpPr/>
            <p:nvPr/>
          </p:nvSpPr>
          <p:spPr>
            <a:xfrm>
              <a:off x="2938631" y="3231776"/>
              <a:ext cx="247426" cy="398033"/>
            </a:xfrm>
            <a:prstGeom prst="triangle">
              <a:avLst/>
            </a:prstGeom>
            <a:solidFill>
              <a:schemeClr val="accent4">
                <a:alpha val="60000"/>
              </a:schemeClr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Isosceles Triangle 8">
              <a:extLst>
                <a:ext uri="{FF2B5EF4-FFF2-40B4-BE49-F238E27FC236}">
                  <a16:creationId xmlns:a16="http://schemas.microsoft.com/office/drawing/2014/main" id="{20342C9F-A8C0-4DD7-8745-AAEFC8FF5430}"/>
                </a:ext>
              </a:extLst>
            </p:cNvPr>
            <p:cNvSpPr/>
            <p:nvPr/>
          </p:nvSpPr>
          <p:spPr>
            <a:xfrm>
              <a:off x="3033657" y="3243430"/>
              <a:ext cx="247426" cy="398033"/>
            </a:xfrm>
            <a:prstGeom prst="triangle">
              <a:avLst/>
            </a:prstGeom>
            <a:solidFill>
              <a:schemeClr val="accent1">
                <a:alpha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F617043-C1CE-4EFC-8491-7E3D2AA4384F}"/>
                </a:ext>
              </a:extLst>
            </p:cNvPr>
            <p:cNvSpPr txBox="1"/>
            <p:nvPr/>
          </p:nvSpPr>
          <p:spPr>
            <a:xfrm>
              <a:off x="3186057" y="3256877"/>
              <a:ext cx="131221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Meliora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076536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6F0E6-9739-4CA7-9FA3-731193388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Appendix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FC8C9C-A8C6-40EC-863C-99E0C907390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u="sng" dirty="0"/>
              <a:t>Industry Outlook</a:t>
            </a:r>
          </a:p>
          <a:p>
            <a:endParaRPr lang="en-US" dirty="0"/>
          </a:p>
          <a:p>
            <a:r>
              <a:rPr lang="en-US" dirty="0"/>
              <a:t>Buyer - Medium</a:t>
            </a:r>
          </a:p>
          <a:p>
            <a:r>
              <a:rPr lang="en-US" dirty="0"/>
              <a:t>Supplier - Low</a:t>
            </a:r>
          </a:p>
          <a:p>
            <a:r>
              <a:rPr lang="en-US" dirty="0"/>
              <a:t>Entrants - Low</a:t>
            </a:r>
          </a:p>
          <a:p>
            <a:r>
              <a:rPr lang="en-US" dirty="0"/>
              <a:t>Competition - Medium</a:t>
            </a:r>
          </a:p>
          <a:p>
            <a:r>
              <a:rPr lang="en-US" dirty="0"/>
              <a:t>Substitutes - High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13D77DF-AE77-47BE-A697-70872436B42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u="sng" dirty="0" err="1"/>
              <a:t>AeroFarms</a:t>
            </a:r>
            <a:r>
              <a:rPr lang="en-US" u="sng" dirty="0"/>
              <a:t> LLC Outlook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Technology / Patents</a:t>
            </a:r>
          </a:p>
          <a:p>
            <a:r>
              <a:rPr lang="en-US" dirty="0"/>
              <a:t>Substitutions All Present</a:t>
            </a:r>
          </a:p>
          <a:p>
            <a:r>
              <a:rPr lang="en-US" dirty="0"/>
              <a:t>Partnerships Growing</a:t>
            </a:r>
          </a:p>
          <a:p>
            <a:r>
              <a:rPr lang="en-US" dirty="0"/>
              <a:t>Cost Controls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751E83-C0D5-44BC-B18D-4ABE9BD2E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A291F-03BC-47BC-9106-A8DA99160FA0}" type="slidenum">
              <a:rPr lang="en-US" smtClean="0"/>
              <a:t>14</a:t>
            </a:fld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768363BA-F57E-40B3-B8D3-2ABCED9AF9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2376186"/>
              </p:ext>
            </p:extLst>
          </p:nvPr>
        </p:nvGraphicFramePr>
        <p:xfrm>
          <a:off x="216647" y="6359319"/>
          <a:ext cx="10769598" cy="37084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1538514">
                  <a:extLst>
                    <a:ext uri="{9D8B030D-6E8A-4147-A177-3AD203B41FA5}">
                      <a16:colId xmlns:a16="http://schemas.microsoft.com/office/drawing/2014/main" val="2383918181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1004175497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3884467661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678170171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2963678477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1478491585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1494572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Situation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Recommendation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Analysis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Alternatives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Implementation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Risks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Conclusions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38241657"/>
                  </a:ext>
                </a:extLst>
              </a:tr>
            </a:tbl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69A70162-F80E-438A-B3EA-BE7338708DBD}"/>
              </a:ext>
            </a:extLst>
          </p:cNvPr>
          <p:cNvGrpSpPr/>
          <p:nvPr/>
        </p:nvGrpSpPr>
        <p:grpSpPr>
          <a:xfrm>
            <a:off x="10573977" y="5809513"/>
            <a:ext cx="1559645" cy="548321"/>
            <a:chOff x="2938631" y="3231776"/>
            <a:chExt cx="1559645" cy="548321"/>
          </a:xfrm>
        </p:grpSpPr>
        <p:sp>
          <p:nvSpPr>
            <p:cNvPr id="8" name="Isosceles Triangle 7">
              <a:extLst>
                <a:ext uri="{FF2B5EF4-FFF2-40B4-BE49-F238E27FC236}">
                  <a16:creationId xmlns:a16="http://schemas.microsoft.com/office/drawing/2014/main" id="{E32274FB-4B97-4D35-B684-BEB01C5A453F}"/>
                </a:ext>
              </a:extLst>
            </p:cNvPr>
            <p:cNvSpPr/>
            <p:nvPr/>
          </p:nvSpPr>
          <p:spPr>
            <a:xfrm>
              <a:off x="2938631" y="3231776"/>
              <a:ext cx="247426" cy="398033"/>
            </a:xfrm>
            <a:prstGeom prst="triangle">
              <a:avLst/>
            </a:prstGeom>
            <a:solidFill>
              <a:schemeClr val="accent4">
                <a:alpha val="60000"/>
              </a:schemeClr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Isosceles Triangle 8">
              <a:extLst>
                <a:ext uri="{FF2B5EF4-FFF2-40B4-BE49-F238E27FC236}">
                  <a16:creationId xmlns:a16="http://schemas.microsoft.com/office/drawing/2014/main" id="{20342C9F-A8C0-4DD7-8745-AAEFC8FF5430}"/>
                </a:ext>
              </a:extLst>
            </p:cNvPr>
            <p:cNvSpPr/>
            <p:nvPr/>
          </p:nvSpPr>
          <p:spPr>
            <a:xfrm>
              <a:off x="3033657" y="3243430"/>
              <a:ext cx="247426" cy="398033"/>
            </a:xfrm>
            <a:prstGeom prst="triangle">
              <a:avLst/>
            </a:prstGeom>
            <a:solidFill>
              <a:schemeClr val="accent1">
                <a:alpha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F617043-C1CE-4EFC-8491-7E3D2AA4384F}"/>
                </a:ext>
              </a:extLst>
            </p:cNvPr>
            <p:cNvSpPr txBox="1"/>
            <p:nvPr/>
          </p:nvSpPr>
          <p:spPr>
            <a:xfrm>
              <a:off x="3186057" y="3256877"/>
              <a:ext cx="131221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Meliora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279505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6F0E6-9739-4CA7-9FA3-731193388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Appendix</a:t>
            </a:r>
          </a:p>
        </p:txBody>
      </p:sp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6899317F-D376-4F5A-9623-0D7F1AE8D3CA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49613127"/>
              </p:ext>
            </p:extLst>
          </p:nvPr>
        </p:nvGraphicFramePr>
        <p:xfrm>
          <a:off x="838200" y="1690687"/>
          <a:ext cx="9393433" cy="43513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04615">
                  <a:extLst>
                    <a:ext uri="{9D8B030D-6E8A-4147-A177-3AD203B41FA5}">
                      <a16:colId xmlns:a16="http://schemas.microsoft.com/office/drawing/2014/main" val="1658068306"/>
                    </a:ext>
                  </a:extLst>
                </a:gridCol>
                <a:gridCol w="3304615">
                  <a:extLst>
                    <a:ext uri="{9D8B030D-6E8A-4147-A177-3AD203B41FA5}">
                      <a16:colId xmlns:a16="http://schemas.microsoft.com/office/drawing/2014/main" val="944735599"/>
                    </a:ext>
                  </a:extLst>
                </a:gridCol>
                <a:gridCol w="2784203">
                  <a:extLst>
                    <a:ext uri="{9D8B030D-6E8A-4147-A177-3AD203B41FA5}">
                      <a16:colId xmlns:a16="http://schemas.microsoft.com/office/drawing/2014/main" val="1736362588"/>
                    </a:ext>
                  </a:extLst>
                </a:gridCol>
              </a:tblGrid>
              <a:tr h="483482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Market Value in 2015 (Million $)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33595463"/>
                  </a:ext>
                </a:extLst>
              </a:tr>
              <a:tr h="483482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Rest of the world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110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11%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87619955"/>
                  </a:ext>
                </a:extLst>
              </a:tr>
              <a:tr h="483482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Europe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215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21%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50632333"/>
                  </a:ext>
                </a:extLst>
              </a:tr>
              <a:tr h="483482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North America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340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33%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53773795"/>
                  </a:ext>
                </a:extLst>
              </a:tr>
              <a:tr h="483482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Asia-Pacific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355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35%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00288766"/>
                  </a:ext>
                </a:extLst>
              </a:tr>
              <a:tr h="483482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Total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1020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100%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1380155"/>
                  </a:ext>
                </a:extLst>
              </a:tr>
              <a:tr h="483482"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02492359"/>
                  </a:ext>
                </a:extLst>
              </a:tr>
              <a:tr h="483482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 err="1">
                          <a:effectLst/>
                        </a:rPr>
                        <a:t>Prejected</a:t>
                      </a:r>
                      <a:r>
                        <a:rPr lang="en-US" sz="2400" u="none" strike="noStrike" dirty="0">
                          <a:effectLst/>
                        </a:rPr>
                        <a:t> Market Value in 2020 (Million $)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2932253"/>
                  </a:ext>
                </a:extLst>
              </a:tr>
              <a:tr h="483482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North America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1130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57%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59532839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751E83-C0D5-44BC-B18D-4ABE9BD2E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A291F-03BC-47BC-9106-A8DA99160FA0}" type="slidenum">
              <a:rPr lang="en-US" smtClean="0"/>
              <a:t>15</a:t>
            </a:fld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768363BA-F57E-40B3-B8D3-2ABCED9AF9C1}"/>
              </a:ext>
            </a:extLst>
          </p:cNvPr>
          <p:cNvGraphicFramePr>
            <a:graphicFrameLocks noGrp="1"/>
          </p:cNvGraphicFramePr>
          <p:nvPr/>
        </p:nvGraphicFramePr>
        <p:xfrm>
          <a:off x="216647" y="6359319"/>
          <a:ext cx="10769598" cy="37084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1538514">
                  <a:extLst>
                    <a:ext uri="{9D8B030D-6E8A-4147-A177-3AD203B41FA5}">
                      <a16:colId xmlns:a16="http://schemas.microsoft.com/office/drawing/2014/main" val="2383918181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1004175497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3884467661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678170171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2963678477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1478491585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1494572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Situation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Recommendation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Analysis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Alternatives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Implementation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Risks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Conclusions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38241657"/>
                  </a:ext>
                </a:extLst>
              </a:tr>
            </a:tbl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69A70162-F80E-438A-B3EA-BE7338708DBD}"/>
              </a:ext>
            </a:extLst>
          </p:cNvPr>
          <p:cNvGrpSpPr/>
          <p:nvPr/>
        </p:nvGrpSpPr>
        <p:grpSpPr>
          <a:xfrm>
            <a:off x="10573977" y="5809513"/>
            <a:ext cx="1559645" cy="548321"/>
            <a:chOff x="2938631" y="3231776"/>
            <a:chExt cx="1559645" cy="548321"/>
          </a:xfrm>
        </p:grpSpPr>
        <p:sp>
          <p:nvSpPr>
            <p:cNvPr id="8" name="Isosceles Triangle 7">
              <a:extLst>
                <a:ext uri="{FF2B5EF4-FFF2-40B4-BE49-F238E27FC236}">
                  <a16:creationId xmlns:a16="http://schemas.microsoft.com/office/drawing/2014/main" id="{E32274FB-4B97-4D35-B684-BEB01C5A453F}"/>
                </a:ext>
              </a:extLst>
            </p:cNvPr>
            <p:cNvSpPr/>
            <p:nvPr/>
          </p:nvSpPr>
          <p:spPr>
            <a:xfrm>
              <a:off x="2938631" y="3231776"/>
              <a:ext cx="247426" cy="398033"/>
            </a:xfrm>
            <a:prstGeom prst="triangle">
              <a:avLst/>
            </a:prstGeom>
            <a:solidFill>
              <a:schemeClr val="accent4">
                <a:alpha val="60000"/>
              </a:schemeClr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Isosceles Triangle 8">
              <a:extLst>
                <a:ext uri="{FF2B5EF4-FFF2-40B4-BE49-F238E27FC236}">
                  <a16:creationId xmlns:a16="http://schemas.microsoft.com/office/drawing/2014/main" id="{20342C9F-A8C0-4DD7-8745-AAEFC8FF5430}"/>
                </a:ext>
              </a:extLst>
            </p:cNvPr>
            <p:cNvSpPr/>
            <p:nvPr/>
          </p:nvSpPr>
          <p:spPr>
            <a:xfrm>
              <a:off x="3033657" y="3243430"/>
              <a:ext cx="247426" cy="398033"/>
            </a:xfrm>
            <a:prstGeom prst="triangle">
              <a:avLst/>
            </a:prstGeom>
            <a:solidFill>
              <a:schemeClr val="accent1">
                <a:alpha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F617043-C1CE-4EFC-8491-7E3D2AA4384F}"/>
                </a:ext>
              </a:extLst>
            </p:cNvPr>
            <p:cNvSpPr txBox="1"/>
            <p:nvPr/>
          </p:nvSpPr>
          <p:spPr>
            <a:xfrm>
              <a:off x="3186057" y="3256877"/>
              <a:ext cx="131221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Meliora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450142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6F0E6-9739-4CA7-9FA3-731193388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Appendix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751E83-C0D5-44BC-B18D-4ABE9BD2E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A291F-03BC-47BC-9106-A8DA99160FA0}" type="slidenum">
              <a:rPr lang="en-US" smtClean="0"/>
              <a:t>16</a:t>
            </a:fld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768363BA-F57E-40B3-B8D3-2ABCED9AF9C1}"/>
              </a:ext>
            </a:extLst>
          </p:cNvPr>
          <p:cNvGraphicFramePr>
            <a:graphicFrameLocks noGrp="1"/>
          </p:cNvGraphicFramePr>
          <p:nvPr/>
        </p:nvGraphicFramePr>
        <p:xfrm>
          <a:off x="216647" y="6359319"/>
          <a:ext cx="10769598" cy="37084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1538514">
                  <a:extLst>
                    <a:ext uri="{9D8B030D-6E8A-4147-A177-3AD203B41FA5}">
                      <a16:colId xmlns:a16="http://schemas.microsoft.com/office/drawing/2014/main" val="2383918181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1004175497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3884467661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678170171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2963678477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1478491585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1494572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Situation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Recommendation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Analysis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Alternatives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Implementation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Risks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Conclusions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38241657"/>
                  </a:ext>
                </a:extLst>
              </a:tr>
            </a:tbl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69A70162-F80E-438A-B3EA-BE7338708DBD}"/>
              </a:ext>
            </a:extLst>
          </p:cNvPr>
          <p:cNvGrpSpPr/>
          <p:nvPr/>
        </p:nvGrpSpPr>
        <p:grpSpPr>
          <a:xfrm>
            <a:off x="10573977" y="5809513"/>
            <a:ext cx="1559645" cy="548321"/>
            <a:chOff x="2938631" y="3231776"/>
            <a:chExt cx="1559645" cy="548321"/>
          </a:xfrm>
        </p:grpSpPr>
        <p:sp>
          <p:nvSpPr>
            <p:cNvPr id="8" name="Isosceles Triangle 7">
              <a:extLst>
                <a:ext uri="{FF2B5EF4-FFF2-40B4-BE49-F238E27FC236}">
                  <a16:creationId xmlns:a16="http://schemas.microsoft.com/office/drawing/2014/main" id="{E32274FB-4B97-4D35-B684-BEB01C5A453F}"/>
                </a:ext>
              </a:extLst>
            </p:cNvPr>
            <p:cNvSpPr/>
            <p:nvPr/>
          </p:nvSpPr>
          <p:spPr>
            <a:xfrm>
              <a:off x="2938631" y="3231776"/>
              <a:ext cx="247426" cy="398033"/>
            </a:xfrm>
            <a:prstGeom prst="triangle">
              <a:avLst/>
            </a:prstGeom>
            <a:solidFill>
              <a:schemeClr val="accent4">
                <a:alpha val="60000"/>
              </a:schemeClr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Isosceles Triangle 8">
              <a:extLst>
                <a:ext uri="{FF2B5EF4-FFF2-40B4-BE49-F238E27FC236}">
                  <a16:creationId xmlns:a16="http://schemas.microsoft.com/office/drawing/2014/main" id="{20342C9F-A8C0-4DD7-8745-AAEFC8FF5430}"/>
                </a:ext>
              </a:extLst>
            </p:cNvPr>
            <p:cNvSpPr/>
            <p:nvPr/>
          </p:nvSpPr>
          <p:spPr>
            <a:xfrm>
              <a:off x="3033657" y="3243430"/>
              <a:ext cx="247426" cy="398033"/>
            </a:xfrm>
            <a:prstGeom prst="triangle">
              <a:avLst/>
            </a:prstGeom>
            <a:solidFill>
              <a:schemeClr val="accent1">
                <a:alpha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F617043-C1CE-4EFC-8491-7E3D2AA4384F}"/>
                </a:ext>
              </a:extLst>
            </p:cNvPr>
            <p:cNvSpPr txBox="1"/>
            <p:nvPr/>
          </p:nvSpPr>
          <p:spPr>
            <a:xfrm>
              <a:off x="3186057" y="3256877"/>
              <a:ext cx="131221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Meliora</a:t>
              </a:r>
            </a:p>
          </p:txBody>
        </p:sp>
      </p:grpSp>
      <p:graphicFrame>
        <p:nvGraphicFramePr>
          <p:cNvPr id="12" name="Content Placeholder 11">
            <a:extLst>
              <a:ext uri="{FF2B5EF4-FFF2-40B4-BE49-F238E27FC236}">
                <a16:creationId xmlns:a16="http://schemas.microsoft.com/office/drawing/2014/main" id="{8FD37ABF-0810-45A4-99BC-8A917C706B55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147234083"/>
              </p:ext>
            </p:extLst>
          </p:nvPr>
        </p:nvGraphicFramePr>
        <p:xfrm>
          <a:off x="838200" y="1690688"/>
          <a:ext cx="10515599" cy="38216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85602">
                  <a:extLst>
                    <a:ext uri="{9D8B030D-6E8A-4147-A177-3AD203B41FA5}">
                      <a16:colId xmlns:a16="http://schemas.microsoft.com/office/drawing/2014/main" val="4086700721"/>
                    </a:ext>
                  </a:extLst>
                </a:gridCol>
                <a:gridCol w="2085602">
                  <a:extLst>
                    <a:ext uri="{9D8B030D-6E8A-4147-A177-3AD203B41FA5}">
                      <a16:colId xmlns:a16="http://schemas.microsoft.com/office/drawing/2014/main" val="2894707802"/>
                    </a:ext>
                  </a:extLst>
                </a:gridCol>
                <a:gridCol w="1757162">
                  <a:extLst>
                    <a:ext uri="{9D8B030D-6E8A-4147-A177-3AD203B41FA5}">
                      <a16:colId xmlns:a16="http://schemas.microsoft.com/office/drawing/2014/main" val="596543388"/>
                    </a:ext>
                  </a:extLst>
                </a:gridCol>
                <a:gridCol w="706150">
                  <a:extLst>
                    <a:ext uri="{9D8B030D-6E8A-4147-A177-3AD203B41FA5}">
                      <a16:colId xmlns:a16="http://schemas.microsoft.com/office/drawing/2014/main" val="3801397697"/>
                    </a:ext>
                  </a:extLst>
                </a:gridCol>
                <a:gridCol w="1532727">
                  <a:extLst>
                    <a:ext uri="{9D8B030D-6E8A-4147-A177-3AD203B41FA5}">
                      <a16:colId xmlns:a16="http://schemas.microsoft.com/office/drawing/2014/main" val="3665255639"/>
                    </a:ext>
                  </a:extLst>
                </a:gridCol>
                <a:gridCol w="2348356">
                  <a:extLst>
                    <a:ext uri="{9D8B030D-6E8A-4147-A177-3AD203B41FA5}">
                      <a16:colId xmlns:a16="http://schemas.microsoft.com/office/drawing/2014/main" val="3215838993"/>
                    </a:ext>
                  </a:extLst>
                </a:gridCol>
              </a:tblGrid>
              <a:tr h="51537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Company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3" marR="8113" marT="811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Funding($)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3" marR="8113" marT="811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Revenue($)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3" marR="8113" marT="811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Type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3" marR="8113" marT="811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Competitor %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3" marR="8113" marT="811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Efficiency Ratio of Revenue to Funding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3" marR="8113" marT="8113" marB="0" anchor="b"/>
                </a:tc>
                <a:extLst>
                  <a:ext uri="{0D108BD9-81ED-4DB2-BD59-A6C34878D82A}">
                    <a16:rowId xmlns:a16="http://schemas.microsoft.com/office/drawing/2014/main" val="1062855941"/>
                  </a:ext>
                </a:extLst>
              </a:tr>
              <a:tr h="46641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AeroFarm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3" marR="8113" marT="811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         238,000,000.00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3" marR="8113" marT="811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     50,000,000.00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3" marR="8113" marT="811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Aero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3" marR="8113" marT="811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27%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3" marR="8113" marT="811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21%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3" marR="8113" marT="8113" marB="0" anchor="b"/>
                </a:tc>
                <a:extLst>
                  <a:ext uri="{0D108BD9-81ED-4DB2-BD59-A6C34878D82A}">
                    <a16:rowId xmlns:a16="http://schemas.microsoft.com/office/drawing/2014/main" val="4018474289"/>
                  </a:ext>
                </a:extLst>
              </a:tr>
              <a:tr h="46641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Bowery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3" marR="8113" marT="811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         117,500,000.00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3" marR="8113" marT="811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       5,000,000.00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3" marR="8113" marT="811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hydro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3" marR="8113" marT="811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3%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3" marR="8113" marT="811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4%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3" marR="8113" marT="8113" marB="0" anchor="b"/>
                </a:tc>
                <a:extLst>
                  <a:ext uri="{0D108BD9-81ED-4DB2-BD59-A6C34878D82A}">
                    <a16:rowId xmlns:a16="http://schemas.microsoft.com/office/drawing/2014/main" val="3037574732"/>
                  </a:ext>
                </a:extLst>
              </a:tr>
              <a:tr h="46641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Plenty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3" marR="8113" marT="811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          226,000,000.00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3" marR="8113" marT="811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       5,000,000.00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3" marR="8113" marT="811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hydro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3" marR="8113" marT="811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3%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3" marR="8113" marT="811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2%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3" marR="8113" marT="8113" marB="0" anchor="b"/>
                </a:tc>
                <a:extLst>
                  <a:ext uri="{0D108BD9-81ED-4DB2-BD59-A6C34878D82A}">
                    <a16:rowId xmlns:a16="http://schemas.microsoft.com/office/drawing/2014/main" val="3870312075"/>
                  </a:ext>
                </a:extLst>
              </a:tr>
              <a:tr h="46641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Gotham Greens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3" marR="8113" marT="811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            42,900,000.00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3" marR="8113" marT="811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  105,000,000.00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3" marR="8113" marT="811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hydro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3" marR="8113" marT="811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57%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3" marR="8113" marT="811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245%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3" marR="8113" marT="8113" marB="0" anchor="b"/>
                </a:tc>
                <a:extLst>
                  <a:ext uri="{0D108BD9-81ED-4DB2-BD59-A6C34878D82A}">
                    <a16:rowId xmlns:a16="http://schemas.microsoft.com/office/drawing/2014/main" val="3974466892"/>
                  </a:ext>
                </a:extLst>
              </a:tr>
              <a:tr h="46641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BrightFarm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3" marR="8113" marT="811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          113,900,000.00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3" marR="8113" marT="811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     11,500,000.00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3" marR="8113" marT="811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hydro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3" marR="8113" marT="811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6%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3" marR="8113" marT="811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10%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3" marR="8113" marT="8113" marB="0" anchor="b"/>
                </a:tc>
                <a:extLst>
                  <a:ext uri="{0D108BD9-81ED-4DB2-BD59-A6C34878D82A}">
                    <a16:rowId xmlns:a16="http://schemas.microsoft.com/office/drawing/2014/main" val="3396352405"/>
                  </a:ext>
                </a:extLst>
              </a:tr>
              <a:tr h="46641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Lufa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3" marR="8113" marT="811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              5,000,000.00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3" marR="8113" marT="811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        7,000,000.00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3" marR="8113" marT="811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Aqua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3" marR="8113" marT="811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4%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3" marR="8113" marT="811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140%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3" marR="8113" marT="8113" marB="0" anchor="b"/>
                </a:tc>
                <a:extLst>
                  <a:ext uri="{0D108BD9-81ED-4DB2-BD59-A6C34878D82A}">
                    <a16:rowId xmlns:a16="http://schemas.microsoft.com/office/drawing/2014/main" val="3682262117"/>
                  </a:ext>
                </a:extLst>
              </a:tr>
              <a:tr h="46641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Total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3" marR="8113" marT="811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          743,300,000.00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3" marR="8113" marT="811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   183,500,000.00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3" marR="8113" marT="811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3" marR="8113" marT="811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100%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3" marR="8113" marT="811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25%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3" marR="8113" marT="8113" marB="0" anchor="b"/>
                </a:tc>
                <a:extLst>
                  <a:ext uri="{0D108BD9-81ED-4DB2-BD59-A6C34878D82A}">
                    <a16:rowId xmlns:a16="http://schemas.microsoft.com/office/drawing/2014/main" val="15424417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44365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6F0E6-9739-4CA7-9FA3-731193388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Appendix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751E83-C0D5-44BC-B18D-4ABE9BD2E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A291F-03BC-47BC-9106-A8DA99160FA0}" type="slidenum">
              <a:rPr lang="en-US" smtClean="0"/>
              <a:t>17</a:t>
            </a:fld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768363BA-F57E-40B3-B8D3-2ABCED9AF9C1}"/>
              </a:ext>
            </a:extLst>
          </p:cNvPr>
          <p:cNvGraphicFramePr>
            <a:graphicFrameLocks noGrp="1"/>
          </p:cNvGraphicFramePr>
          <p:nvPr/>
        </p:nvGraphicFramePr>
        <p:xfrm>
          <a:off x="216647" y="6359319"/>
          <a:ext cx="10769598" cy="37084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1538514">
                  <a:extLst>
                    <a:ext uri="{9D8B030D-6E8A-4147-A177-3AD203B41FA5}">
                      <a16:colId xmlns:a16="http://schemas.microsoft.com/office/drawing/2014/main" val="2383918181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1004175497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3884467661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678170171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2963678477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1478491585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1494572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Situation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Recommendation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Analysis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Alternatives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Implementation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Risks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Conclusions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38241657"/>
                  </a:ext>
                </a:extLst>
              </a:tr>
            </a:tbl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69A70162-F80E-438A-B3EA-BE7338708DBD}"/>
              </a:ext>
            </a:extLst>
          </p:cNvPr>
          <p:cNvGrpSpPr/>
          <p:nvPr/>
        </p:nvGrpSpPr>
        <p:grpSpPr>
          <a:xfrm>
            <a:off x="10573977" y="5809513"/>
            <a:ext cx="1559645" cy="548321"/>
            <a:chOff x="2938631" y="3231776"/>
            <a:chExt cx="1559645" cy="548321"/>
          </a:xfrm>
        </p:grpSpPr>
        <p:sp>
          <p:nvSpPr>
            <p:cNvPr id="8" name="Isosceles Triangle 7">
              <a:extLst>
                <a:ext uri="{FF2B5EF4-FFF2-40B4-BE49-F238E27FC236}">
                  <a16:creationId xmlns:a16="http://schemas.microsoft.com/office/drawing/2014/main" id="{E32274FB-4B97-4D35-B684-BEB01C5A453F}"/>
                </a:ext>
              </a:extLst>
            </p:cNvPr>
            <p:cNvSpPr/>
            <p:nvPr/>
          </p:nvSpPr>
          <p:spPr>
            <a:xfrm>
              <a:off x="2938631" y="3231776"/>
              <a:ext cx="247426" cy="398033"/>
            </a:xfrm>
            <a:prstGeom prst="triangle">
              <a:avLst/>
            </a:prstGeom>
            <a:solidFill>
              <a:schemeClr val="accent4">
                <a:alpha val="60000"/>
              </a:schemeClr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Isosceles Triangle 8">
              <a:extLst>
                <a:ext uri="{FF2B5EF4-FFF2-40B4-BE49-F238E27FC236}">
                  <a16:creationId xmlns:a16="http://schemas.microsoft.com/office/drawing/2014/main" id="{20342C9F-A8C0-4DD7-8745-AAEFC8FF5430}"/>
                </a:ext>
              </a:extLst>
            </p:cNvPr>
            <p:cNvSpPr/>
            <p:nvPr/>
          </p:nvSpPr>
          <p:spPr>
            <a:xfrm>
              <a:off x="3033657" y="3243430"/>
              <a:ext cx="247426" cy="398033"/>
            </a:xfrm>
            <a:prstGeom prst="triangle">
              <a:avLst/>
            </a:prstGeom>
            <a:solidFill>
              <a:schemeClr val="accent1">
                <a:alpha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F617043-C1CE-4EFC-8491-7E3D2AA4384F}"/>
                </a:ext>
              </a:extLst>
            </p:cNvPr>
            <p:cNvSpPr txBox="1"/>
            <p:nvPr/>
          </p:nvSpPr>
          <p:spPr>
            <a:xfrm>
              <a:off x="3186057" y="3256877"/>
              <a:ext cx="131221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Meliora</a:t>
              </a:r>
            </a:p>
          </p:txBody>
        </p:sp>
      </p:grpSp>
      <p:graphicFrame>
        <p:nvGraphicFramePr>
          <p:cNvPr id="12" name="Content Placeholder 11">
            <a:extLst>
              <a:ext uri="{FF2B5EF4-FFF2-40B4-BE49-F238E27FC236}">
                <a16:creationId xmlns:a16="http://schemas.microsoft.com/office/drawing/2014/main" id="{D0E77722-C78A-4F13-B210-8D7D7CB15723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125895926"/>
              </p:ext>
            </p:extLst>
          </p:nvPr>
        </p:nvGraphicFramePr>
        <p:xfrm>
          <a:off x="838200" y="1690688"/>
          <a:ext cx="6388100" cy="28640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94050">
                  <a:extLst>
                    <a:ext uri="{9D8B030D-6E8A-4147-A177-3AD203B41FA5}">
                      <a16:colId xmlns:a16="http://schemas.microsoft.com/office/drawing/2014/main" val="3383296773"/>
                    </a:ext>
                  </a:extLst>
                </a:gridCol>
                <a:gridCol w="3194050">
                  <a:extLst>
                    <a:ext uri="{9D8B030D-6E8A-4147-A177-3AD203B41FA5}">
                      <a16:colId xmlns:a16="http://schemas.microsoft.com/office/drawing/2014/main" val="2818834853"/>
                    </a:ext>
                  </a:extLst>
                </a:gridCol>
              </a:tblGrid>
              <a:tr h="49294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Market size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Total($)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73075912"/>
                  </a:ext>
                </a:extLst>
              </a:tr>
              <a:tr h="892230"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2026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    12,770,000,000.00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31731842"/>
                  </a:ext>
                </a:extLst>
              </a:tr>
              <a:tr h="492945"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2023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      6,400,000,000.00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92449947"/>
                  </a:ext>
                </a:extLst>
              </a:tr>
              <a:tr h="492945"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2020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      1,970,000,000.00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08237381"/>
                  </a:ext>
                </a:extLst>
              </a:tr>
              <a:tr h="492945"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2016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      1,500,000,000.00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804694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49651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6F0E6-9739-4CA7-9FA3-731193388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Appendix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751E83-C0D5-44BC-B18D-4ABE9BD2E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A291F-03BC-47BC-9106-A8DA99160FA0}" type="slidenum">
              <a:rPr lang="en-US" smtClean="0"/>
              <a:t>18</a:t>
            </a:fld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768363BA-F57E-40B3-B8D3-2ABCED9AF9C1}"/>
              </a:ext>
            </a:extLst>
          </p:cNvPr>
          <p:cNvGraphicFramePr>
            <a:graphicFrameLocks noGrp="1"/>
          </p:cNvGraphicFramePr>
          <p:nvPr/>
        </p:nvGraphicFramePr>
        <p:xfrm>
          <a:off x="216647" y="6359319"/>
          <a:ext cx="10769598" cy="37084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1538514">
                  <a:extLst>
                    <a:ext uri="{9D8B030D-6E8A-4147-A177-3AD203B41FA5}">
                      <a16:colId xmlns:a16="http://schemas.microsoft.com/office/drawing/2014/main" val="2383918181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1004175497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3884467661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678170171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2963678477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1478491585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1494572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Situation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Recommendation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Analysis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Alternatives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Implementation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Risks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Conclusions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38241657"/>
                  </a:ext>
                </a:extLst>
              </a:tr>
            </a:tbl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69A70162-F80E-438A-B3EA-BE7338708DBD}"/>
              </a:ext>
            </a:extLst>
          </p:cNvPr>
          <p:cNvGrpSpPr/>
          <p:nvPr/>
        </p:nvGrpSpPr>
        <p:grpSpPr>
          <a:xfrm>
            <a:off x="10573977" y="5809513"/>
            <a:ext cx="1559645" cy="548321"/>
            <a:chOff x="2938631" y="3231776"/>
            <a:chExt cx="1559645" cy="548321"/>
          </a:xfrm>
        </p:grpSpPr>
        <p:sp>
          <p:nvSpPr>
            <p:cNvPr id="8" name="Isosceles Triangle 7">
              <a:extLst>
                <a:ext uri="{FF2B5EF4-FFF2-40B4-BE49-F238E27FC236}">
                  <a16:creationId xmlns:a16="http://schemas.microsoft.com/office/drawing/2014/main" id="{E32274FB-4B97-4D35-B684-BEB01C5A453F}"/>
                </a:ext>
              </a:extLst>
            </p:cNvPr>
            <p:cNvSpPr/>
            <p:nvPr/>
          </p:nvSpPr>
          <p:spPr>
            <a:xfrm>
              <a:off x="2938631" y="3231776"/>
              <a:ext cx="247426" cy="398033"/>
            </a:xfrm>
            <a:prstGeom prst="triangle">
              <a:avLst/>
            </a:prstGeom>
            <a:solidFill>
              <a:schemeClr val="accent4">
                <a:alpha val="60000"/>
              </a:schemeClr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Isosceles Triangle 8">
              <a:extLst>
                <a:ext uri="{FF2B5EF4-FFF2-40B4-BE49-F238E27FC236}">
                  <a16:creationId xmlns:a16="http://schemas.microsoft.com/office/drawing/2014/main" id="{20342C9F-A8C0-4DD7-8745-AAEFC8FF5430}"/>
                </a:ext>
              </a:extLst>
            </p:cNvPr>
            <p:cNvSpPr/>
            <p:nvPr/>
          </p:nvSpPr>
          <p:spPr>
            <a:xfrm>
              <a:off x="3033657" y="3243430"/>
              <a:ext cx="247426" cy="398033"/>
            </a:xfrm>
            <a:prstGeom prst="triangle">
              <a:avLst/>
            </a:prstGeom>
            <a:solidFill>
              <a:schemeClr val="accent1">
                <a:alpha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F617043-C1CE-4EFC-8491-7E3D2AA4384F}"/>
                </a:ext>
              </a:extLst>
            </p:cNvPr>
            <p:cNvSpPr txBox="1"/>
            <p:nvPr/>
          </p:nvSpPr>
          <p:spPr>
            <a:xfrm>
              <a:off x="3186057" y="3256877"/>
              <a:ext cx="131221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Meliora</a:t>
              </a:r>
            </a:p>
          </p:txBody>
        </p:sp>
      </p:grpSp>
      <p:graphicFrame>
        <p:nvGraphicFramePr>
          <p:cNvPr id="12" name="Content Placeholder 11">
            <a:extLst>
              <a:ext uri="{FF2B5EF4-FFF2-40B4-BE49-F238E27FC236}">
                <a16:creationId xmlns:a16="http://schemas.microsoft.com/office/drawing/2014/main" id="{15BE7C93-D50A-472F-95E7-A4AECE94B74D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6172200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3E3E27F6-339A-4CC2-A119-437E6F0A6FC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375089" y="1825625"/>
            <a:ext cx="5525042" cy="353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6014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575DF01F-490D-4A71-86BA-079DAADAE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59A7E66E-58D5-44DE-996A-FDBB1F8E1A1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3882349"/>
              </p:ext>
            </p:extLst>
          </p:nvPr>
        </p:nvGraphicFramePr>
        <p:xfrm>
          <a:off x="3657600" y="1827838"/>
          <a:ext cx="6620435" cy="43491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751E83-C0D5-44BC-B18D-4ABE9BD2E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A291F-03BC-47BC-9106-A8DA99160FA0}" type="slidenum">
              <a:rPr lang="en-US" smtClean="0"/>
              <a:t>19</a:t>
            </a:fld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768363BA-F57E-40B3-B8D3-2ABCED9AF9C1}"/>
              </a:ext>
            </a:extLst>
          </p:cNvPr>
          <p:cNvGraphicFramePr>
            <a:graphicFrameLocks noGrp="1"/>
          </p:cNvGraphicFramePr>
          <p:nvPr/>
        </p:nvGraphicFramePr>
        <p:xfrm>
          <a:off x="216647" y="6359319"/>
          <a:ext cx="10769598" cy="37084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1538514">
                  <a:extLst>
                    <a:ext uri="{9D8B030D-6E8A-4147-A177-3AD203B41FA5}">
                      <a16:colId xmlns:a16="http://schemas.microsoft.com/office/drawing/2014/main" val="2383918181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1004175497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3884467661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678170171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2963678477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1478491585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1494572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Situation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Recommendation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Analysis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Alternatives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Implementation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Risks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Conclusions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38241657"/>
                  </a:ext>
                </a:extLst>
              </a:tr>
            </a:tbl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69A70162-F80E-438A-B3EA-BE7338708DBD}"/>
              </a:ext>
            </a:extLst>
          </p:cNvPr>
          <p:cNvGrpSpPr/>
          <p:nvPr/>
        </p:nvGrpSpPr>
        <p:grpSpPr>
          <a:xfrm>
            <a:off x="10573977" y="5809513"/>
            <a:ext cx="1559645" cy="548321"/>
            <a:chOff x="2938631" y="3231776"/>
            <a:chExt cx="1559645" cy="548321"/>
          </a:xfrm>
        </p:grpSpPr>
        <p:sp>
          <p:nvSpPr>
            <p:cNvPr id="8" name="Isosceles Triangle 7">
              <a:extLst>
                <a:ext uri="{FF2B5EF4-FFF2-40B4-BE49-F238E27FC236}">
                  <a16:creationId xmlns:a16="http://schemas.microsoft.com/office/drawing/2014/main" id="{E32274FB-4B97-4D35-B684-BEB01C5A453F}"/>
                </a:ext>
              </a:extLst>
            </p:cNvPr>
            <p:cNvSpPr/>
            <p:nvPr/>
          </p:nvSpPr>
          <p:spPr>
            <a:xfrm>
              <a:off x="2938631" y="3231776"/>
              <a:ext cx="247426" cy="398033"/>
            </a:xfrm>
            <a:prstGeom prst="triangle">
              <a:avLst/>
            </a:prstGeom>
            <a:solidFill>
              <a:schemeClr val="accent4">
                <a:alpha val="60000"/>
              </a:schemeClr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Isosceles Triangle 8">
              <a:extLst>
                <a:ext uri="{FF2B5EF4-FFF2-40B4-BE49-F238E27FC236}">
                  <a16:creationId xmlns:a16="http://schemas.microsoft.com/office/drawing/2014/main" id="{20342C9F-A8C0-4DD7-8745-AAEFC8FF5430}"/>
                </a:ext>
              </a:extLst>
            </p:cNvPr>
            <p:cNvSpPr/>
            <p:nvPr/>
          </p:nvSpPr>
          <p:spPr>
            <a:xfrm>
              <a:off x="3033657" y="3243430"/>
              <a:ext cx="247426" cy="398033"/>
            </a:xfrm>
            <a:prstGeom prst="triangle">
              <a:avLst/>
            </a:prstGeom>
            <a:solidFill>
              <a:schemeClr val="accent1">
                <a:alpha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F617043-C1CE-4EFC-8491-7E3D2AA4384F}"/>
                </a:ext>
              </a:extLst>
            </p:cNvPr>
            <p:cNvSpPr txBox="1"/>
            <p:nvPr/>
          </p:nvSpPr>
          <p:spPr>
            <a:xfrm>
              <a:off x="3186057" y="3256877"/>
              <a:ext cx="131221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Meliora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96356443-C1ED-4C8F-9296-AB985CB3ECDD}"/>
              </a:ext>
            </a:extLst>
          </p:cNvPr>
          <p:cNvSpPr txBox="1"/>
          <p:nvPr/>
        </p:nvSpPr>
        <p:spPr>
          <a:xfrm>
            <a:off x="838200" y="1827838"/>
            <a:ext cx="28194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Influence Goals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Financials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Sustainability </a:t>
            </a:r>
          </a:p>
        </p:txBody>
      </p:sp>
    </p:spTree>
    <p:extLst>
      <p:ext uri="{BB962C8B-B14F-4D97-AF65-F5344CB8AC3E}">
        <p14:creationId xmlns:p14="http://schemas.microsoft.com/office/powerpoint/2010/main" val="4123193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175</TotalTime>
  <Words>650</Words>
  <Application>Microsoft Office PowerPoint</Application>
  <PresentationFormat>Widescreen</PresentationFormat>
  <Paragraphs>374</Paragraphs>
  <Slides>19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What is the Future of Food?</vt:lpstr>
      <vt:lpstr>PowerPoint Presentation</vt:lpstr>
      <vt:lpstr>Agenda</vt:lpstr>
      <vt:lpstr>A Changing World</vt:lpstr>
      <vt:lpstr>Market Movement</vt:lpstr>
      <vt:lpstr>Momentum</vt:lpstr>
      <vt:lpstr>AeroFarm Key Challenges</vt:lpstr>
      <vt:lpstr>AeroFarms Potential</vt:lpstr>
      <vt:lpstr>AeroFarms Segment Potential</vt:lpstr>
      <vt:lpstr>Choosing a Path</vt:lpstr>
      <vt:lpstr>Timeline</vt:lpstr>
      <vt:lpstr>Contingency Planning</vt:lpstr>
      <vt:lpstr>In Conclusion</vt:lpstr>
      <vt:lpstr>Appendix</vt:lpstr>
      <vt:lpstr>Appendix</vt:lpstr>
      <vt:lpstr>Appendix</vt:lpstr>
      <vt:lpstr>Appendix</vt:lpstr>
      <vt:lpstr>Appendix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Agent</dc:creator>
  <cp:lastModifiedBy>Agent</cp:lastModifiedBy>
  <cp:revision>26</cp:revision>
  <dcterms:created xsi:type="dcterms:W3CDTF">2020-01-06T16:56:21Z</dcterms:created>
  <dcterms:modified xsi:type="dcterms:W3CDTF">2020-01-06T19:52:38Z</dcterms:modified>
</cp:coreProperties>
</file>